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68" r:id="rId3"/>
    <p:sldId id="264" r:id="rId4"/>
    <p:sldId id="315" r:id="rId5"/>
    <p:sldId id="299" r:id="rId6"/>
    <p:sldId id="336" r:id="rId7"/>
    <p:sldId id="269" r:id="rId8"/>
    <p:sldId id="271" r:id="rId9"/>
    <p:sldId id="274" r:id="rId10"/>
    <p:sldId id="275" r:id="rId11"/>
    <p:sldId id="276" r:id="rId12"/>
    <p:sldId id="277" r:id="rId13"/>
    <p:sldId id="279" r:id="rId14"/>
    <p:sldId id="283" r:id="rId15"/>
    <p:sldId id="285" r:id="rId16"/>
    <p:sldId id="287" r:id="rId17"/>
    <p:sldId id="289" r:id="rId18"/>
    <p:sldId id="298" r:id="rId19"/>
    <p:sldId id="301" r:id="rId20"/>
    <p:sldId id="30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00274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09242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309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77639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4062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226154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6357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509491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10932E25-9456-40BE-9CA7-750B615013FC}" type="datetime1">
              <a:rPr lang="en-US" smtClean="0"/>
              <a:t>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Finbar Chambers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04CE702B-78F0-4C5B-B9F9-B66F7AB1CA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10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640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7351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50176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7670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79052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10514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26362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51596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9B8AF-CEE6-4828-98DF-A0566ABB6E97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63EA97B-B5B6-4690-8B34-B7F87C3AA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8811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D2EA8-DBEC-43B9-B4C1-9BA66CB07D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PARENTS TALK ST AILBES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21DB00-3572-4AD0-A096-C1F0EE1D8E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IE" dirty="0"/>
              <a:t>NOV 20</a:t>
            </a:r>
            <a:r>
              <a:rPr lang="en-IE" baseline="30000" dirty="0"/>
              <a:t>th</a:t>
            </a:r>
            <a:r>
              <a:rPr lang="en-IE" dirty="0"/>
              <a:t> 2018</a:t>
            </a:r>
          </a:p>
          <a:p>
            <a:pPr algn="ctr"/>
            <a:r>
              <a:rPr lang="en-IE" dirty="0"/>
              <a:t>Fin Chambers</a:t>
            </a:r>
          </a:p>
          <a:p>
            <a:pPr algn="ctr"/>
            <a:r>
              <a:rPr lang="en-IE" dirty="0"/>
              <a:t>fnchambers@Hotmail.com</a:t>
            </a:r>
          </a:p>
        </p:txBody>
      </p:sp>
    </p:spTree>
    <p:extLst>
      <p:ext uri="{BB962C8B-B14F-4D97-AF65-F5344CB8AC3E}">
        <p14:creationId xmlns:p14="http://schemas.microsoft.com/office/powerpoint/2010/main" val="4237944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ADOLESCENCE?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8971" y="1491175"/>
            <a:ext cx="9447625" cy="3812345"/>
          </a:xfrm>
        </p:spPr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teens develop quicker than others.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the </a:t>
            </a:r>
            <a:r>
              <a:rPr lang="en-US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youth struggles with the developmental challenge they may suffer in the following areas.</a:t>
            </a:r>
          </a:p>
          <a:p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Physiological</a:t>
            </a:r>
          </a:p>
          <a:p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Emotional</a:t>
            </a:r>
          </a:p>
          <a:p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Behavioural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EBA68-2B9E-4029-8DB2-4100E5DE003E}" type="datetime1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 CHAMBERS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08CA-7777-41A4-ADB5-B1D8C360F48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682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TEENAGE YEARS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1515"/>
            <a:ext cx="8596668" cy="44798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Trying to understand how they relate to the world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 teenager's development can be divided into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stages -- 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early, middle, and late adolescence.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Growth 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adolescence is greater than at any</a:t>
            </a:r>
          </a:p>
          <a:p>
            <a:pPr>
              <a:buNone/>
            </a:pP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period of life after birth.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Each is distinct and 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unique in his or her own way so</a:t>
            </a:r>
          </a:p>
          <a:p>
            <a:pPr>
              <a:buNone/>
            </a:pP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processes vary from teenager to teenager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977E1-9D9E-4E22-A815-2A5FE053A653}" type="datetime1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 CHAMBERS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08CA-7777-41A4-ADB5-B1D8C360F48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73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Adolescence 12-14 yrs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1853"/>
            <a:ext cx="8596668" cy="37701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Movement Toward Independence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Struggle with sense of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identity/peer groups vital</a:t>
            </a:r>
          </a:p>
          <a:p>
            <a:pPr>
              <a:buNone/>
            </a:pP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Moodiness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Improved abilities to use speech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express oneself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More likely to express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feelings by action than by words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Close friendships gain importance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•Realization that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parents are not perfect; identification of their faults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37156-11BD-4C1E-90C6-E364A273C730}" type="datetime1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 CHAMBERS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08CA-7777-41A4-ADB5-B1D8C360F48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954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55674"/>
          </a:xfrm>
        </p:spPr>
        <p:txBody>
          <a:bodyPr/>
          <a:lstStyle/>
          <a:p>
            <a:pPr algn="ctr"/>
            <a:r>
              <a:rPr lang="en-US" dirty="0"/>
              <a:t>Middle Adolescence 15-16 yrs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399"/>
            <a:ext cx="8596668" cy="4110963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Movement Toward </a:t>
            </a:r>
            <a:r>
              <a:rPr lang="en-US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Independence</a:t>
            </a:r>
          </a:p>
          <a:p>
            <a:pPr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Self-involvement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alternating between unrealistically high expectations and poor self-concept.</a:t>
            </a:r>
          </a:p>
          <a:p>
            <a:pPr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Complaints that </a:t>
            </a:r>
            <a:r>
              <a:rPr lang="en-US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parents interfere with independence/search for privacy</a:t>
            </a:r>
          </a:p>
          <a:p>
            <a:pPr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Extremely </a:t>
            </a:r>
            <a:r>
              <a:rPr lang="en-US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concerned with appearance and with one's own body /confusion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9048-2C20-40E1-AD45-534FF3EE07D0}" type="datetime1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 CHAMBERS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08CA-7777-41A4-ADB5-B1D8C360F48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501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65761"/>
            <a:ext cx="9601196" cy="98473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dirty="0"/>
              <a:t>Biological Changes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2" y="1669774"/>
            <a:ext cx="9601196" cy="4198211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Puberty</a:t>
            </a:r>
          </a:p>
          <a:p>
            <a:r>
              <a:rPr lang="en-US" sz="2800" dirty="0"/>
              <a:t>Can be an issue if this is </a:t>
            </a:r>
            <a:r>
              <a:rPr lang="en-US" sz="2800" u="sng" dirty="0">
                <a:solidFill>
                  <a:srgbClr val="FF0000"/>
                </a:solidFill>
              </a:rPr>
              <a:t>too early or late</a:t>
            </a:r>
          </a:p>
          <a:p>
            <a:r>
              <a:rPr lang="en-US" sz="2800" dirty="0"/>
              <a:t>May experience </a:t>
            </a:r>
            <a:r>
              <a:rPr lang="en-US" sz="2800" b="1" u="sng" dirty="0"/>
              <a:t>an uncomfortable level of stress as a result.</a:t>
            </a:r>
          </a:p>
          <a:p>
            <a:r>
              <a:rPr lang="en-US" sz="2800" dirty="0"/>
              <a:t>Consequences </a:t>
            </a:r>
            <a:r>
              <a:rPr lang="en-US" sz="2800" b="1" u="sng" dirty="0"/>
              <a:t>can effect self esteem and confidence in self.</a:t>
            </a:r>
          </a:p>
          <a:p>
            <a:r>
              <a:rPr lang="en-US" sz="2800" dirty="0"/>
              <a:t>NB The biological changes can trigger </a:t>
            </a:r>
            <a:r>
              <a:rPr lang="en-US" sz="2800" u="sng" dirty="0">
                <a:solidFill>
                  <a:srgbClr val="FF0000"/>
                </a:solidFill>
              </a:rPr>
              <a:t>physiological, sexual and emotional changes.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B0351-E8B2-44AA-8642-2793892663E3}" type="datetime1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 CHAMBERS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08CA-7777-41A4-ADB5-B1D8C360F48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357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874803"/>
          </a:xfrm>
        </p:spPr>
        <p:txBody>
          <a:bodyPr/>
          <a:lstStyle/>
          <a:p>
            <a:pPr algn="ctr"/>
            <a:r>
              <a:rPr lang="en-US" dirty="0"/>
              <a:t>SEXUAL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1" y="1955409"/>
            <a:ext cx="9601196" cy="3920459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Puberty triggers production of sexual hormones.</a:t>
            </a:r>
          </a:p>
          <a:p>
            <a:r>
              <a:rPr lang="en-US" sz="2800" dirty="0"/>
              <a:t>Increase in </a:t>
            </a:r>
            <a:r>
              <a:rPr lang="en-US" sz="2800" u="sng" dirty="0">
                <a:solidFill>
                  <a:srgbClr val="FF0000"/>
                </a:solidFill>
              </a:rPr>
              <a:t>desire and sexual urges a move towards friendships away from family </a:t>
            </a:r>
            <a:r>
              <a:rPr lang="en-US" sz="2800" dirty="0"/>
              <a:t>[part of dependent to independent movement]</a:t>
            </a:r>
          </a:p>
          <a:p>
            <a:r>
              <a:rPr lang="en-US" sz="2800" dirty="0"/>
              <a:t>Can cause difficulty and confusion.</a:t>
            </a:r>
          </a:p>
          <a:p>
            <a:r>
              <a:rPr lang="en-US" sz="2800" u="sng" dirty="0">
                <a:solidFill>
                  <a:srgbClr val="FF0000"/>
                </a:solidFill>
              </a:rPr>
              <a:t>In particular in early adolescence.</a:t>
            </a:r>
          </a:p>
          <a:p>
            <a:r>
              <a:rPr lang="en-US" sz="2800" dirty="0"/>
              <a:t>By late adolescence many young people are seen to be psychologically ready for an active sex life 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2D6E6-9618-4B8E-B61D-607ACCBEB67B}" type="datetime1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 CHAMBERS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08CA-7777-41A4-ADB5-B1D8C360F48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317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77334" y="173501"/>
            <a:ext cx="8596668" cy="1297489"/>
          </a:xfrm>
        </p:spPr>
        <p:txBody>
          <a:bodyPr>
            <a:normAutofit/>
          </a:bodyPr>
          <a:lstStyle/>
          <a:p>
            <a:pPr algn="ctr"/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COGNITIVE CHANGES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77334" y="1709529"/>
            <a:ext cx="8596668" cy="4198901"/>
          </a:xfrm>
        </p:spPr>
        <p:txBody>
          <a:bodyPr>
            <a:normAutofit/>
          </a:bodyPr>
          <a:lstStyle/>
          <a:p>
            <a:r>
              <a:rPr lang="en-US" altLang="en-US" sz="3200" dirty="0"/>
              <a:t>“</a:t>
            </a:r>
            <a:r>
              <a:rPr lang="en-US" altLang="en-US" sz="3200" b="1" u="sng" dirty="0">
                <a:solidFill>
                  <a:srgbClr val="FF0000"/>
                </a:solidFill>
              </a:rPr>
              <a:t>egocentrism”</a:t>
            </a:r>
            <a:r>
              <a:rPr lang="en-US" altLang="en-US" sz="3200" dirty="0"/>
              <a:t>/everyone’s watching me</a:t>
            </a:r>
          </a:p>
          <a:p>
            <a:pPr lvl="1"/>
            <a:r>
              <a:rPr lang="en-US" altLang="en-US" sz="3200" dirty="0"/>
              <a:t>Early childhood - limited ability to take perspectives of others</a:t>
            </a:r>
          </a:p>
          <a:p>
            <a:pPr lvl="1"/>
            <a:r>
              <a:rPr lang="en-US" altLang="en-US" sz="3200" dirty="0"/>
              <a:t>Adolescence - “</a:t>
            </a:r>
            <a:r>
              <a:rPr lang="en-US" altLang="en-US" sz="3200" b="1" i="1" u="sng" dirty="0">
                <a:solidFill>
                  <a:srgbClr val="FF0000"/>
                </a:solidFill>
              </a:rPr>
              <a:t>unrefined” imagining the perspectives of others on “overdrive</a:t>
            </a:r>
            <a:r>
              <a:rPr lang="en-US" altLang="en-US" b="1" i="1" u="sng" dirty="0">
                <a:solidFill>
                  <a:srgbClr val="FF0000"/>
                </a:solidFill>
              </a:rPr>
              <a:t>”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C93F8-FAA7-47A6-A5DA-8F8202104EC2}" type="datetime1">
              <a:rPr lang="en-US" smtClean="0"/>
              <a:t>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 CHAMBERS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08CA-7777-41A4-ADB5-B1D8C360F48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612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EGOCENTRIC THINKING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33379"/>
            <a:ext cx="8596668" cy="4507984"/>
          </a:xfrm>
        </p:spPr>
        <p:txBody>
          <a:bodyPr>
            <a:normAutofit fontScale="70000" lnSpcReduction="20000"/>
          </a:bodyPr>
          <a:lstStyle/>
          <a:p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Feelings of </a:t>
            </a:r>
            <a:r>
              <a:rPr lang="en-US" sz="7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uniqueness/u don’t understand me/ vulnerability, omnipotence/risk taking/nothing bad can happen/live forever 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[all part of the journey for individuality]</a:t>
            </a:r>
          </a:p>
          <a:p>
            <a:endParaRPr lang="en-US" sz="4800" u="sng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E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6352B-BDE6-483A-8496-C8D309614222}" type="datetime1">
              <a:rPr lang="en-US" smtClean="0"/>
              <a:t>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 CHAMBERS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08CA-7777-41A4-ADB5-B1D8C360F48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014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93895"/>
            <a:ext cx="9601196" cy="717453"/>
          </a:xfrm>
        </p:spPr>
        <p:txBody>
          <a:bodyPr/>
          <a:lstStyle/>
          <a:p>
            <a:r>
              <a:rPr lang="en-US" dirty="0"/>
              <a:t>IDENTITY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1" y="1111349"/>
            <a:ext cx="9601196" cy="4764520"/>
          </a:xfrm>
        </p:spPr>
        <p:txBody>
          <a:bodyPr>
            <a:normAutofit/>
          </a:bodyPr>
          <a:lstStyle/>
          <a:p>
            <a:r>
              <a:rPr lang="en-US" dirty="0"/>
              <a:t>Young people due to the many stresses at this time find it </a:t>
            </a:r>
            <a:r>
              <a:rPr lang="en-US" b="1" u="sng" dirty="0">
                <a:solidFill>
                  <a:srgbClr val="FF0000"/>
                </a:solidFill>
              </a:rPr>
              <a:t>tough to tolerate change</a:t>
            </a:r>
            <a:r>
              <a:rPr lang="en-US" dirty="0">
                <a:solidFill>
                  <a:srgbClr val="FF0000"/>
                </a:solidFill>
              </a:rPr>
              <a:t>. [Shave and Shave 1989]</a:t>
            </a:r>
          </a:p>
          <a:p>
            <a:r>
              <a:rPr lang="en-US" dirty="0"/>
              <a:t>Therefore the adolescent </a:t>
            </a:r>
            <a:r>
              <a:rPr lang="en-US" b="1" dirty="0"/>
              <a:t>can </a:t>
            </a:r>
            <a:r>
              <a:rPr lang="en-US" b="1" i="1" u="sng" dirty="0">
                <a:solidFill>
                  <a:srgbClr val="FF0000"/>
                </a:solidFill>
              </a:rPr>
              <a:t>respond very emotionally to what might seem quite trivial to an adult</a:t>
            </a:r>
            <a:r>
              <a:rPr lang="en-US" b="1" u="sng" dirty="0">
                <a:solidFill>
                  <a:srgbClr val="FF0000"/>
                </a:solidFill>
              </a:rPr>
              <a:t>.</a:t>
            </a:r>
            <a:r>
              <a:rPr lang="en-US" u="sng" dirty="0">
                <a:solidFill>
                  <a:srgbClr val="FF0000"/>
                </a:solidFill>
              </a:rPr>
              <a:t> [</a:t>
            </a:r>
            <a:r>
              <a:rPr lang="en-US" dirty="0"/>
              <a:t>mood swings/anger/depression]</a:t>
            </a:r>
          </a:p>
          <a:p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Shame can be </a:t>
            </a:r>
            <a:r>
              <a:rPr lang="en-US" sz="3200" b="1" i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big factor and young people can feel embarrassed</a:t>
            </a:r>
            <a:r>
              <a:rPr lang="en-US" sz="3200" b="1" i="1" u="sng" dirty="0">
                <a:solidFill>
                  <a:srgbClr val="FF0000"/>
                </a:solidFill>
              </a:rPr>
              <a:t>, humiliated, ashamed, and is therefore understandable that they develop so many defense mechanisms. </a:t>
            </a:r>
            <a:r>
              <a:rPr lang="en-US" sz="3200" i="1" dirty="0">
                <a:solidFill>
                  <a:srgbClr val="FF0000"/>
                </a:solidFill>
              </a:rPr>
              <a:t>[</a:t>
            </a:r>
            <a:r>
              <a:rPr lang="en-US" sz="3200" dirty="0">
                <a:solidFill>
                  <a:srgbClr val="FF0000"/>
                </a:solidFill>
              </a:rPr>
              <a:t>denial/projection, regression etc] 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E27-1EB8-4757-93EF-06569E653E2D}" type="datetime1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 CHAMBERS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08CA-7777-41A4-ADB5-B1D8C360F48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574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4966"/>
          </a:xfrm>
        </p:spPr>
        <p:txBody>
          <a:bodyPr/>
          <a:lstStyle/>
          <a:p>
            <a:r>
              <a:rPr lang="en-US" dirty="0"/>
              <a:t>PARENTAL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64567"/>
            <a:ext cx="8596668" cy="4262510"/>
          </a:xfrm>
        </p:spPr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Rutter [1995] saw </a:t>
            </a:r>
            <a:r>
              <a:rPr lang="en-US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parental expectations/lack of expectations as being a big problem for adolescents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Steinberg [1990] saw the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combination of adolescent phase of development and the high emotional changes </a:t>
            </a:r>
            <a:r>
              <a:rPr lang="en-US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caused great distress in many parents.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C056-30E9-4498-A317-C8B249CC1239}" type="datetime1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 CHAMBERS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08CA-7777-41A4-ADB5-B1D8C360F48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49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1026" name="Picture 2" descr="Image result for erikson stage 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11185944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205F-2A93-4773-AAB1-7BAEB4CEC340}" type="datetime1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 CHAMBERS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08CA-7777-41A4-ADB5-B1D8C360F48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9602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8695"/>
          </a:xfrm>
        </p:spPr>
        <p:txBody>
          <a:bodyPr/>
          <a:lstStyle/>
          <a:p>
            <a:r>
              <a:rPr lang="en-US" dirty="0"/>
              <a:t>PARENTAL EXPECTATIONS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1515"/>
            <a:ext cx="8596668" cy="4479848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Typical parental reactions can </a:t>
            </a:r>
            <a:r>
              <a:rPr lang="en-US" sz="3200" u="sng" dirty="0">
                <a:solidFill>
                  <a:srgbClr val="FF0000"/>
                </a:solidFill>
              </a:rPr>
              <a:t>be </a:t>
            </a:r>
          </a:p>
          <a:p>
            <a:r>
              <a:rPr lang="en-US" sz="3200" u="sng" dirty="0">
                <a:solidFill>
                  <a:srgbClr val="FF0000"/>
                </a:solidFill>
              </a:rPr>
              <a:t>decline in </a:t>
            </a:r>
            <a:r>
              <a:rPr lang="en-US" sz="3200" b="1" u="sng" dirty="0">
                <a:solidFill>
                  <a:srgbClr val="FF0000"/>
                </a:solidFill>
              </a:rPr>
              <a:t>the marital relationship</a:t>
            </a:r>
            <a:r>
              <a:rPr lang="en-US" sz="3200" b="1" u="sng" dirty="0"/>
              <a:t>,</a:t>
            </a:r>
          </a:p>
          <a:p>
            <a:pPr marL="0" indent="0">
              <a:buNone/>
            </a:pPr>
            <a:r>
              <a:rPr lang="en-US" sz="3200" b="1" u="sng" dirty="0"/>
              <a:t> </a:t>
            </a:r>
            <a:r>
              <a:rPr lang="en-US" sz="3200" b="1" u="sng" dirty="0">
                <a:solidFill>
                  <a:srgbClr val="FF0000"/>
                </a:solidFill>
              </a:rPr>
              <a:t>increased awareness of getting old,</a:t>
            </a:r>
          </a:p>
          <a:p>
            <a:pPr marL="0" indent="0">
              <a:buNone/>
            </a:pPr>
            <a:r>
              <a:rPr lang="en-US" sz="3200" b="1" u="sng" dirty="0">
                <a:solidFill>
                  <a:srgbClr val="FF0000"/>
                </a:solidFill>
              </a:rPr>
              <a:t> inability to leave the teen differentiate,</a:t>
            </a:r>
          </a:p>
          <a:p>
            <a:pPr marL="0" indent="0">
              <a:buNone/>
            </a:pPr>
            <a:r>
              <a:rPr lang="en-US" sz="3200" b="1" u="sng" dirty="0">
                <a:solidFill>
                  <a:srgbClr val="FF0000"/>
                </a:solidFill>
              </a:rPr>
              <a:t> distress at the disintegration of previous authority. </a:t>
            </a:r>
          </a:p>
          <a:p>
            <a:r>
              <a:rPr lang="en-US" sz="3200" dirty="0"/>
              <a:t>Causes many parents to </a:t>
            </a:r>
            <a:r>
              <a:rPr lang="en-US" sz="3200" dirty="0">
                <a:solidFill>
                  <a:srgbClr val="FF0000"/>
                </a:solidFill>
              </a:rPr>
              <a:t>with</a:t>
            </a:r>
            <a:r>
              <a:rPr lang="en-US" sz="3200" b="1" u="sng" dirty="0">
                <a:solidFill>
                  <a:srgbClr val="FF0000"/>
                </a:solidFill>
              </a:rPr>
              <a:t>draw and disengage at a time when support is needed most.</a:t>
            </a:r>
          </a:p>
          <a:p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2F7AC-01B5-467E-8270-61034AE59F6D}" type="datetime1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 CHAMBERS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08CA-7777-41A4-ADB5-B1D8C360F48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413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6312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000" dirty="0">
                <a:latin typeface="Comic Sans MS" pitchFamily="66" charset="0"/>
              </a:rPr>
              <a:t/>
            </a:r>
            <a:br>
              <a:rPr lang="en-US" sz="3000" dirty="0">
                <a:latin typeface="Comic Sans MS" pitchFamily="66" charset="0"/>
              </a:rPr>
            </a:br>
            <a:r>
              <a:rPr lang="en-US" sz="3000" dirty="0">
                <a:latin typeface="Comic Sans MS" pitchFamily="66" charset="0"/>
              </a:rPr>
              <a:t>Gardner’s Multiple Intelligences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197491" y="1406126"/>
            <a:ext cx="7251309" cy="5493785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Visual/Spatial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architects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Verbal/Linguistic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writer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Logical/Mathematical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scientist 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Bodily/Kinesthetic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sports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Musical/Rhythmic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musician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Interpersonal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verbal/non verbal communication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Intrapersonal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self awareness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Natural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biologis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 flipH="1">
            <a:off x="9182100" y="5417586"/>
            <a:ext cx="57150" cy="3428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6BD2B-B9A2-4DDA-8F95-20FD17C14942}" type="datetime1">
              <a:rPr lang="en-US" smtClean="0"/>
              <a:t>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Finbar Chambers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702B-78F0-4C5B-B9F9-B66F7AB1CAF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11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EMOTIONAL INTELLIGENCE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Emotional intelligence is the ability </a:t>
            </a:r>
            <a:r>
              <a:rPr lang="en-US" sz="3600" b="1" u="sng" dirty="0"/>
              <a:t>to understand </a:t>
            </a:r>
            <a:r>
              <a:rPr lang="en-US" sz="3600" b="1" u="sng" dirty="0">
                <a:solidFill>
                  <a:srgbClr val="FF0000"/>
                </a:solidFill>
              </a:rPr>
              <a:t>one’s emotional make-up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/>
              <a:t>and </a:t>
            </a:r>
            <a:r>
              <a:rPr lang="en-US" sz="3600" b="1" u="sng" dirty="0"/>
              <a:t>the </a:t>
            </a:r>
            <a:r>
              <a:rPr lang="en-US" sz="3600" b="1" u="sng" dirty="0">
                <a:solidFill>
                  <a:srgbClr val="FF0000"/>
                </a:solidFill>
              </a:rPr>
              <a:t>emotional make-up of others </a:t>
            </a:r>
            <a:r>
              <a:rPr lang="en-US" sz="3600" dirty="0"/>
              <a:t>and to </a:t>
            </a:r>
            <a:r>
              <a:rPr lang="en-US" sz="3600" b="1" u="sng" dirty="0"/>
              <a:t>use insight from this knowledge to </a:t>
            </a:r>
            <a:r>
              <a:rPr lang="en-US" sz="3600" b="1" u="sng" dirty="0">
                <a:solidFill>
                  <a:srgbClr val="FF0000"/>
                </a:solidFill>
              </a:rPr>
              <a:t>effectively manage and regulate one’s own emotions </a:t>
            </a:r>
            <a:r>
              <a:rPr lang="en-US" sz="3600" dirty="0"/>
              <a:t>to </a:t>
            </a:r>
            <a:r>
              <a:rPr lang="en-US" sz="3600" b="1" i="1" u="sng" dirty="0"/>
              <a:t>make good decisions and to act effectively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283A-9505-468A-8EB0-B781111CD5AA}" type="datetime1">
              <a:rPr lang="en-US" smtClean="0"/>
              <a:t>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Finbar Chambers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7AB7-1154-44A0-8CFD-5EF1A70B53D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47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9AE34-BF1A-4C17-98EB-F90DCF761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EMOTIONAL INTELLIGENCE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774BF-A451-48B4-89B4-D5112DFB8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599" y="1676401"/>
            <a:ext cx="6934201" cy="4364963"/>
          </a:xfrm>
        </p:spPr>
        <p:txBody>
          <a:bodyPr>
            <a:normAutofit/>
          </a:bodyPr>
          <a:lstStyle/>
          <a:p>
            <a:r>
              <a:rPr lang="en-I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Educating the heart</a:t>
            </a:r>
          </a:p>
          <a:p>
            <a:r>
              <a:rPr lang="en-I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do we get angry so fast</a:t>
            </a:r>
          </a:p>
          <a:p>
            <a:r>
              <a:rPr lang="en-I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we manage emotional reactions</a:t>
            </a:r>
          </a:p>
          <a:p>
            <a:r>
              <a:rPr lang="en-I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is it so hard sometimes to keep them under control</a:t>
            </a:r>
          </a:p>
          <a:p>
            <a:r>
              <a:rPr lang="en-I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happens to us when we get too emotional</a:t>
            </a:r>
          </a:p>
          <a:p>
            <a:r>
              <a:rPr lang="en-I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Stress reactions</a:t>
            </a:r>
          </a:p>
          <a:p>
            <a:r>
              <a:rPr lang="en-I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IQ v EQ</a:t>
            </a:r>
          </a:p>
        </p:txBody>
      </p:sp>
    </p:spTree>
    <p:extLst>
      <p:ext uri="{BB962C8B-B14F-4D97-AF65-F5344CB8AC3E}">
        <p14:creationId xmlns:p14="http://schemas.microsoft.com/office/powerpoint/2010/main" val="1554759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09900" y="1063229"/>
            <a:ext cx="4057650" cy="857250"/>
          </a:xfrm>
        </p:spPr>
        <p:txBody>
          <a:bodyPr/>
          <a:lstStyle/>
          <a:p>
            <a:pPr eaLnBrk="1" hangingPunct="1"/>
            <a:r>
              <a:rPr lang="en-US" b="1" u="sng" dirty="0" err="1"/>
              <a:t>Amygdala</a:t>
            </a:r>
            <a:r>
              <a:rPr lang="en-US" b="1" u="sng" dirty="0"/>
              <a:t> Hijack</a:t>
            </a:r>
            <a:endParaRPr lang="en-US" sz="1500" b="1" u="sng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D0B6-C450-4852-A4D4-0F31F3567E1B}" type="datetime1">
              <a:rPr lang="en-US" smtClean="0"/>
              <a:t>1/18/2019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Finbar Chambers 2017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7AB7-1154-44A0-8CFD-5EF1A70B53D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6210300" y="1744475"/>
            <a:ext cx="314325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i="1" dirty="0">
                <a:latin typeface="Calibri" pitchFamily="34" charset="0"/>
              </a:rPr>
              <a:t>Like any skilled air traffic controller, </a:t>
            </a:r>
            <a:r>
              <a:rPr lang="en-US" b="1" i="1" u="sng" dirty="0">
                <a:latin typeface="Calibri" pitchFamily="34" charset="0"/>
              </a:rPr>
              <a:t>the thalamus can quickly react to potential threat</a:t>
            </a:r>
            <a:r>
              <a:rPr lang="en-US" i="1" dirty="0">
                <a:latin typeface="Calibri" pitchFamily="34" charset="0"/>
              </a:rPr>
              <a:t>. In that case, </a:t>
            </a:r>
            <a:r>
              <a:rPr lang="en-US" b="1" i="1" u="sng" dirty="0">
                <a:latin typeface="Calibri" pitchFamily="34" charset="0"/>
              </a:rPr>
              <a:t>it bypasses the neo cortex -- the thinking brain</a:t>
            </a:r>
            <a:r>
              <a:rPr lang="en-US" b="1" i="1" dirty="0">
                <a:latin typeface="Calibri" pitchFamily="34" charset="0"/>
              </a:rPr>
              <a:t> </a:t>
            </a:r>
            <a:r>
              <a:rPr lang="en-US" i="1" dirty="0">
                <a:latin typeface="Calibri" pitchFamily="34" charset="0"/>
              </a:rPr>
              <a:t>-- and the signal goes straight to the </a:t>
            </a:r>
            <a:r>
              <a:rPr lang="en-US" b="1" i="1" u="sng" dirty="0">
                <a:latin typeface="Calibri" pitchFamily="34" charset="0"/>
              </a:rPr>
              <a:t>amygdala</a:t>
            </a:r>
            <a:r>
              <a:rPr lang="en-US" i="1" dirty="0">
                <a:latin typeface="Calibri" pitchFamily="34" charset="0"/>
              </a:rPr>
              <a:t>. </a:t>
            </a:r>
            <a:r>
              <a:rPr lang="en-US" b="1" i="1" u="sng" dirty="0">
                <a:latin typeface="Calibri" pitchFamily="34" charset="0"/>
              </a:rPr>
              <a:t>The amygdala can only react based on previously stored patterns</a:t>
            </a:r>
            <a:r>
              <a:rPr lang="en-US" b="1" i="1" dirty="0">
                <a:latin typeface="Calibri" pitchFamily="34" charset="0"/>
              </a:rPr>
              <a:t>./</a:t>
            </a:r>
            <a:r>
              <a:rPr lang="en-US" b="1" i="1" u="sng" dirty="0">
                <a:latin typeface="Calibri" pitchFamily="34" charset="0"/>
              </a:rPr>
              <a:t>Fight or flight/privileged position/anger or anxiety</a:t>
            </a:r>
          </a:p>
          <a:p>
            <a:pPr eaLnBrk="0" hangingPunct="0"/>
            <a:endParaRPr lang="en-US" dirty="0">
              <a:latin typeface="Calibri" pitchFamily="34" charset="0"/>
            </a:endParaRPr>
          </a:p>
          <a:p>
            <a:pPr eaLnBrk="0" hangingPunct="0"/>
            <a:r>
              <a:rPr lang="en-US" dirty="0">
                <a:latin typeface="Calibri" pitchFamily="34" charset="0"/>
              </a:rPr>
              <a:t>             --- Joshua Freedman </a:t>
            </a:r>
          </a:p>
        </p:txBody>
      </p:sp>
      <p:pic>
        <p:nvPicPr>
          <p:cNvPr id="54276" name="Picture 2" descr="http://scotteblin.typepad.com/.a/6a00d834f93f8753ef0115713a663e970c-800w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38451" y="2228850"/>
            <a:ext cx="3375422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2895600" y="4914900"/>
            <a:ext cx="177165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100" dirty="0"/>
              <a:t>thalamus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3295650" y="3486150"/>
            <a:ext cx="1714500" cy="10287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563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WHY DO WE NEED TO UNDERSTAND ADOLESCENT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/>
              <a:t>Proper </a:t>
            </a:r>
            <a:r>
              <a:rPr lang="en-US" sz="4000" b="1" u="sng" dirty="0"/>
              <a:t>behavior management or discipline strategies</a:t>
            </a:r>
          </a:p>
          <a:p>
            <a:r>
              <a:rPr lang="en-US" sz="4000" dirty="0"/>
              <a:t>Avoid </a:t>
            </a:r>
            <a:r>
              <a:rPr lang="en-US" sz="4000" b="1" u="sng" dirty="0"/>
              <a:t>misinterpretation </a:t>
            </a:r>
            <a:r>
              <a:rPr lang="en-US" sz="4000" b="1" u="sng" dirty="0">
                <a:solidFill>
                  <a:srgbClr val="FF0000"/>
                </a:solidFill>
              </a:rPr>
              <a:t>of the teen’s actions</a:t>
            </a:r>
          </a:p>
          <a:p>
            <a:r>
              <a:rPr lang="en-US" sz="4000" dirty="0"/>
              <a:t>Understand which behaviors are culturally-based</a:t>
            </a:r>
          </a:p>
          <a:p>
            <a:r>
              <a:rPr lang="en-US" sz="4000" b="1" u="sng" dirty="0">
                <a:solidFill>
                  <a:srgbClr val="FF0000"/>
                </a:solidFill>
              </a:rPr>
              <a:t>Recognize what is not typical</a:t>
            </a:r>
          </a:p>
          <a:p>
            <a:endParaRPr lang="en-US" sz="3600" dirty="0"/>
          </a:p>
          <a:p>
            <a:endParaRPr lang="en-US" sz="36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45DF-0210-488D-8252-B08EDBBEB9C1}" type="datetime1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 CHAMBERS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08CA-7777-41A4-ADB5-B1D8C360F48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17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ADOLESCENCE?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1853"/>
            <a:ext cx="8596668" cy="440951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stage in life between childhood and adulthood.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movement from </a:t>
            </a:r>
            <a:r>
              <a:rPr lang="en-US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dependency to independence.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Move from part of family to wider peer group.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 dimensional and gradual.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US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typical ‘required’ changes differ from culture to culture.  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FD83-0531-47DB-BE5D-162D8713B54E}" type="datetime1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 CHAMBERS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08CA-7777-41A4-ADB5-B1D8C360F48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22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ADOLESCENCE?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7447"/>
            <a:ext cx="8596668" cy="4493916"/>
          </a:xfrm>
        </p:spPr>
        <p:txBody>
          <a:bodyPr>
            <a:normAutofit lnSpcReduction="10000"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should be viewed in relation to challenges in the following areas</a:t>
            </a:r>
          </a:p>
          <a:p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Biological</a:t>
            </a:r>
          </a:p>
          <a:p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Cognitive</a:t>
            </a:r>
          </a:p>
          <a:p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Psychological</a:t>
            </a:r>
          </a:p>
          <a:p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</a:p>
          <a:p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Moral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DAD1-8B62-422C-816B-78525AEFAB76}" type="datetime1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FIN CHAMBERS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08CA-7777-41A4-ADB5-B1D8C360F48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4145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892</Words>
  <Application>Microsoft Office PowerPoint</Application>
  <PresentationFormat>Widescreen</PresentationFormat>
  <Paragraphs>159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Comic Sans MS</vt:lpstr>
      <vt:lpstr>Times New Roman</vt:lpstr>
      <vt:lpstr>Trebuchet MS</vt:lpstr>
      <vt:lpstr>Wingdings 3</vt:lpstr>
      <vt:lpstr>Facet</vt:lpstr>
      <vt:lpstr>PARENTS TALK ST AILBES</vt:lpstr>
      <vt:lpstr>PowerPoint Presentation</vt:lpstr>
      <vt:lpstr> Gardner’s Multiple Intelligences</vt:lpstr>
      <vt:lpstr>EMOTIONAL INTELLIGENCE DEFINITION</vt:lpstr>
      <vt:lpstr>EMOTIONAL INTELLIGENCE</vt:lpstr>
      <vt:lpstr>Amygdala Hijack</vt:lpstr>
      <vt:lpstr>WHY DO WE NEED TO UNDERSTAND ADOLESCENT DEVELOPMENT</vt:lpstr>
      <vt:lpstr>WHAT IS ADOLESCENCE?</vt:lpstr>
      <vt:lpstr>WHAT IS ADOLESCENCE?</vt:lpstr>
      <vt:lpstr>WHAT IS ADOLESCENCE?</vt:lpstr>
      <vt:lpstr>THE TEENAGE YEARS</vt:lpstr>
      <vt:lpstr>Early Adolescence 12-14 yrs</vt:lpstr>
      <vt:lpstr>Middle Adolescence 15-16 yrs</vt:lpstr>
      <vt:lpstr> Biological Changes </vt:lpstr>
      <vt:lpstr>SEXUAL CHANGES</vt:lpstr>
      <vt:lpstr> COGNITIVE CHANGES</vt:lpstr>
      <vt:lpstr>EGOCENTRIC THINKING</vt:lpstr>
      <vt:lpstr>IDENTITY</vt:lpstr>
      <vt:lpstr>PARENTAL EXPECTATIONS</vt:lpstr>
      <vt:lpstr>PARENTAL EXPECTATIONS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PARENTS TALK ST AILBES</dc:title>
  <dc:creator>finbar chambers</dc:creator>
  <cp:lastModifiedBy>Ruaidhri Devitt</cp:lastModifiedBy>
  <cp:revision>1</cp:revision>
  <dcterms:created xsi:type="dcterms:W3CDTF">2019-01-18T10:49:29Z</dcterms:created>
  <dcterms:modified xsi:type="dcterms:W3CDTF">2019-01-18T12:49:02Z</dcterms:modified>
</cp:coreProperties>
</file>