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handoutMasterIdLst>
    <p:handoutMasterId r:id="rId27"/>
  </p:handoutMasterIdLst>
  <p:sldIdLst>
    <p:sldId id="256" r:id="rId5"/>
    <p:sldId id="258" r:id="rId6"/>
    <p:sldId id="259" r:id="rId7"/>
    <p:sldId id="261" r:id="rId8"/>
    <p:sldId id="262" r:id="rId9"/>
    <p:sldId id="263" r:id="rId10"/>
    <p:sldId id="264" r:id="rId11"/>
    <p:sldId id="272" r:id="rId12"/>
    <p:sldId id="265" r:id="rId13"/>
    <p:sldId id="271" r:id="rId14"/>
    <p:sldId id="269" r:id="rId15"/>
    <p:sldId id="281" r:id="rId16"/>
    <p:sldId id="270" r:id="rId17"/>
    <p:sldId id="274" r:id="rId18"/>
    <p:sldId id="273" r:id="rId19"/>
    <p:sldId id="268" r:id="rId20"/>
    <p:sldId id="276" r:id="rId21"/>
    <p:sldId id="275" r:id="rId22"/>
    <p:sldId id="277" r:id="rId23"/>
    <p:sldId id="278" r:id="rId24"/>
    <p:sldId id="279" r:id="rId25"/>
    <p:sldId id="280" r:id="rId2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0" autoAdjust="0"/>
    <p:restoredTop sz="94660"/>
  </p:normalViewPr>
  <p:slideViewPr>
    <p:cSldViewPr snapToGrid="0">
      <p:cViewPr varScale="1">
        <p:scale>
          <a:sx n="113" d="100"/>
          <a:sy n="113" d="100"/>
        </p:scale>
        <p:origin x="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82FC93A2-37DA-48BD-A214-789ED0E95CC6}" type="datetimeFigureOut">
              <a:rPr lang="en-IE" smtClean="0"/>
              <a:t>21/11/2019</a:t>
            </a:fld>
            <a:endParaRPr lang="en-IE"/>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9CA2FB2-1A27-472F-8E20-29DBD77DDBD5}" type="slidenum">
              <a:rPr lang="en-IE" smtClean="0"/>
              <a:t>‹#›</a:t>
            </a:fld>
            <a:endParaRPr lang="en-IE"/>
          </a:p>
        </p:txBody>
      </p:sp>
    </p:spTree>
    <p:extLst>
      <p:ext uri="{BB962C8B-B14F-4D97-AF65-F5344CB8AC3E}">
        <p14:creationId xmlns:p14="http://schemas.microsoft.com/office/powerpoint/2010/main" val="3729641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713AEE1-E968-4174-95CC-645B011278BA}" type="datetimeFigureOut">
              <a:rPr lang="en-IE" smtClean="0"/>
              <a:t>21/11/2019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6926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13AEE1-E968-4174-95CC-645B011278BA}" type="datetimeFigureOut">
              <a:rPr lang="en-IE" smtClean="0"/>
              <a:t>21/11/2019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16294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13AEE1-E968-4174-95CC-645B011278BA}" type="datetimeFigureOut">
              <a:rPr lang="en-IE" smtClean="0"/>
              <a:t>21/11/2019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7475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13AEE1-E968-4174-95CC-645B011278BA}" type="datetimeFigureOut">
              <a:rPr lang="en-IE" smtClean="0"/>
              <a:t>21/11/2019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778678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713AEE1-E968-4174-95CC-645B011278BA}" type="datetimeFigureOut">
              <a:rPr lang="en-IE" smtClean="0"/>
              <a:t>21/11/2019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6B154827-361B-4E41-9C46-3D8CDDCDEC49}" type="slidenum">
              <a:rPr lang="en-IE" smtClean="0"/>
              <a:t>‹#›</a:t>
            </a:fld>
            <a:endParaRPr lang="en-I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020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13AEE1-E968-4174-95CC-645B011278BA}" type="datetimeFigureOut">
              <a:rPr lang="en-IE" smtClean="0"/>
              <a:t>21/11/2019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2313891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13AEE1-E968-4174-95CC-645B011278BA}" type="datetimeFigureOut">
              <a:rPr lang="en-IE" smtClean="0"/>
              <a:t>21/11/2019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4002654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713AEE1-E968-4174-95CC-645B011278BA}" type="datetimeFigureOut">
              <a:rPr lang="en-IE" smtClean="0"/>
              <a:t>21/11/2019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45917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3AEE1-E968-4174-95CC-645B011278BA}" type="datetimeFigureOut">
              <a:rPr lang="en-IE" smtClean="0"/>
              <a:t>21/11/2019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8249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713AEE1-E968-4174-95CC-645B011278BA}" type="datetimeFigureOut">
              <a:rPr lang="en-IE" smtClean="0"/>
              <a:t>21/11/2019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B154827-361B-4E41-9C46-3D8CDDCDEC49}" type="slidenum">
              <a:rPr lang="en-IE" smtClean="0"/>
              <a:t>‹#›</a:t>
            </a:fld>
            <a:endParaRPr lang="en-IE"/>
          </a:p>
        </p:txBody>
      </p:sp>
    </p:spTree>
    <p:extLst>
      <p:ext uri="{BB962C8B-B14F-4D97-AF65-F5344CB8AC3E}">
        <p14:creationId xmlns:p14="http://schemas.microsoft.com/office/powerpoint/2010/main" val="127720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713AEE1-E968-4174-95CC-645B011278BA}" type="datetimeFigureOut">
              <a:rPr lang="en-IE" smtClean="0"/>
              <a:t>21/11/2019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6B154827-361B-4E41-9C46-3D8CDDCDEC49}" type="slidenum">
              <a:rPr lang="en-IE" smtClean="0"/>
              <a:t>‹#›</a:t>
            </a:fld>
            <a:endParaRPr lang="en-IE"/>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809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713AEE1-E968-4174-95CC-645B011278BA}" type="datetimeFigureOut">
              <a:rPr lang="en-IE" smtClean="0"/>
              <a:t>21/11/2019</a:t>
            </a:fld>
            <a:endParaRPr lang="en-IE"/>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E"/>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B154827-361B-4E41-9C46-3D8CDDCDEC49}" type="slidenum">
              <a:rPr lang="en-IE" smtClean="0"/>
              <a:t>‹#›</a:t>
            </a:fld>
            <a:endParaRPr lang="en-IE"/>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8073477"/>
      </p:ext>
    </p:extLst>
  </p:cSld>
  <p:clrMap bg1="dk1" tx1="lt1" bg2="dk2" tx2="lt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accesscollege.i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areersportal.ie/" TargetMode="External"/><Relationship Id="rId2" Type="http://schemas.openxmlformats.org/officeDocument/2006/relationships/hyperlink" Target="http://www.cao.ie/" TargetMode="External"/><Relationship Id="rId1" Type="http://schemas.openxmlformats.org/officeDocument/2006/relationships/slideLayout" Target="../slideLayouts/slideLayout2.xml"/><Relationship Id="rId4" Type="http://schemas.openxmlformats.org/officeDocument/2006/relationships/hyperlink" Target="http://www.qualifax.ie/"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95330" y="4960137"/>
            <a:ext cx="7722704" cy="1463040"/>
          </a:xfrm>
        </p:spPr>
        <p:txBody>
          <a:bodyPr>
            <a:noAutofit/>
          </a:bodyPr>
          <a:lstStyle/>
          <a:p>
            <a:pPr algn="ctr"/>
            <a:r>
              <a:rPr lang="en-IE" sz="6000" dirty="0" smtClean="0"/>
              <a:t>Life after the Leaving Cert</a:t>
            </a:r>
            <a:br>
              <a:rPr lang="en-IE" sz="6000" dirty="0" smtClean="0"/>
            </a:br>
            <a:r>
              <a:rPr lang="en-IE" sz="6000" dirty="0" smtClean="0"/>
              <a:t>Information for Parents</a:t>
            </a:r>
            <a:endParaRPr lang="en-IE" sz="6000" dirty="0"/>
          </a:p>
        </p:txBody>
      </p:sp>
      <p:sp>
        <p:nvSpPr>
          <p:cNvPr id="3" name="Subtitle 2"/>
          <p:cNvSpPr>
            <a:spLocks noGrp="1"/>
          </p:cNvSpPr>
          <p:nvPr>
            <p:ph type="subTitle" idx="1"/>
          </p:nvPr>
        </p:nvSpPr>
        <p:spPr>
          <a:xfrm>
            <a:off x="5911442" y="8391526"/>
            <a:ext cx="9144000" cy="1655762"/>
          </a:xfrm>
        </p:spPr>
        <p:txBody>
          <a:bodyPr/>
          <a:lstStyle/>
          <a:p>
            <a:endParaRPr lang="en-IE" dirty="0"/>
          </a:p>
        </p:txBody>
      </p:sp>
      <p:sp>
        <p:nvSpPr>
          <p:cNvPr id="4" name="Rectangle 3"/>
          <p:cNvSpPr/>
          <p:nvPr/>
        </p:nvSpPr>
        <p:spPr>
          <a:xfrm>
            <a:off x="3048000" y="3105835"/>
            <a:ext cx="6096000" cy="369332"/>
          </a:xfrm>
          <a:prstGeom prst="rect">
            <a:avLst/>
          </a:prstGeom>
        </p:spPr>
        <p:txBody>
          <a:bodyPr>
            <a:spAutoFit/>
          </a:bodyPr>
          <a:lstStyle/>
          <a:p>
            <a:endParaRPr lang="en-IE" dirty="0" smtClean="0"/>
          </a:p>
        </p:txBody>
      </p:sp>
      <p:pic>
        <p:nvPicPr>
          <p:cNvPr id="3074" name="Picture 2" descr="Image result for picture of a student gradua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36729" y="258417"/>
            <a:ext cx="4213357" cy="4124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431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Restricted Courses</a:t>
            </a:r>
            <a:endParaRPr lang="en-IE" sz="8000" b="1" dirty="0"/>
          </a:p>
        </p:txBody>
      </p:sp>
      <p:sp>
        <p:nvSpPr>
          <p:cNvPr id="3" name="Content Placeholder 2"/>
          <p:cNvSpPr>
            <a:spLocks noGrp="1"/>
          </p:cNvSpPr>
          <p:nvPr>
            <p:ph idx="1"/>
          </p:nvPr>
        </p:nvSpPr>
        <p:spPr/>
        <p:txBody>
          <a:bodyPr>
            <a:normAutofit fontScale="92500"/>
          </a:bodyPr>
          <a:lstStyle/>
          <a:p>
            <a:r>
              <a:rPr lang="en-IE" sz="4400" dirty="0" smtClean="0"/>
              <a:t>Don’t forget certain courses must be applied for in the first round.</a:t>
            </a:r>
          </a:p>
          <a:p>
            <a:r>
              <a:rPr lang="en-IE" sz="4400" dirty="0" smtClean="0"/>
              <a:t>These are courses that need a portfolio or interview as well as points. E.g. Music, Art, etc.</a:t>
            </a:r>
          </a:p>
          <a:p>
            <a:r>
              <a:rPr lang="en-IE" sz="4400" dirty="0" smtClean="0"/>
              <a:t>All the information is on the University/Colleges websites.</a:t>
            </a:r>
            <a:endParaRPr lang="en-IE" sz="4400" dirty="0"/>
          </a:p>
        </p:txBody>
      </p:sp>
    </p:spTree>
    <p:extLst>
      <p:ext uri="{BB962C8B-B14F-4D97-AF65-F5344CB8AC3E}">
        <p14:creationId xmlns:p14="http://schemas.microsoft.com/office/powerpoint/2010/main" val="2568283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Common Points Scale</a:t>
            </a:r>
            <a:endParaRPr lang="en-IE" sz="8000" b="1" dirty="0"/>
          </a:p>
        </p:txBody>
      </p:sp>
      <p:pic>
        <p:nvPicPr>
          <p:cNvPr id="2050" name="Picture 2" descr="Related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12774" y="1938131"/>
            <a:ext cx="6450496" cy="4691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4848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LCVP - POINTS</a:t>
            </a:r>
            <a:endParaRPr lang="en-IE" sz="8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322019"/>
              </p:ext>
            </p:extLst>
          </p:nvPr>
        </p:nvGraphicFramePr>
        <p:xfrm>
          <a:off x="838198" y="1898373"/>
          <a:ext cx="10515602" cy="4023360"/>
        </p:xfrm>
        <a:graphic>
          <a:graphicData uri="http://schemas.openxmlformats.org/drawingml/2006/table">
            <a:tbl>
              <a:tblPr firstRow="1" bandRow="1">
                <a:tableStyleId>{5C22544A-7EE6-4342-B048-85BDC9FD1C3A}</a:tableStyleId>
              </a:tblPr>
              <a:tblGrid>
                <a:gridCol w="5257801">
                  <a:extLst>
                    <a:ext uri="{9D8B030D-6E8A-4147-A177-3AD203B41FA5}">
                      <a16:colId xmlns:a16="http://schemas.microsoft.com/office/drawing/2014/main" val="765808829"/>
                    </a:ext>
                  </a:extLst>
                </a:gridCol>
                <a:gridCol w="5257801">
                  <a:extLst>
                    <a:ext uri="{9D8B030D-6E8A-4147-A177-3AD203B41FA5}">
                      <a16:colId xmlns:a16="http://schemas.microsoft.com/office/drawing/2014/main" val="1423967333"/>
                    </a:ext>
                  </a:extLst>
                </a:gridCol>
              </a:tblGrid>
              <a:tr h="901976">
                <a:tc>
                  <a:txBody>
                    <a:bodyPr/>
                    <a:lstStyle/>
                    <a:p>
                      <a:r>
                        <a:rPr lang="en-IE" sz="6000" dirty="0" smtClean="0"/>
                        <a:t>Grade</a:t>
                      </a:r>
                      <a:endParaRPr lang="en-IE" sz="6000" dirty="0"/>
                    </a:p>
                  </a:txBody>
                  <a:tcPr/>
                </a:tc>
                <a:tc>
                  <a:txBody>
                    <a:bodyPr/>
                    <a:lstStyle/>
                    <a:p>
                      <a:r>
                        <a:rPr lang="en-IE" sz="6000" dirty="0" smtClean="0"/>
                        <a:t>Points</a:t>
                      </a:r>
                      <a:endParaRPr lang="en-IE" sz="6000" dirty="0"/>
                    </a:p>
                  </a:txBody>
                  <a:tcPr/>
                </a:tc>
                <a:extLst>
                  <a:ext uri="{0D108BD9-81ED-4DB2-BD59-A6C34878D82A}">
                    <a16:rowId xmlns:a16="http://schemas.microsoft.com/office/drawing/2014/main" val="4279406732"/>
                  </a:ext>
                </a:extLst>
              </a:tr>
              <a:tr h="901976">
                <a:tc>
                  <a:txBody>
                    <a:bodyPr/>
                    <a:lstStyle/>
                    <a:p>
                      <a:r>
                        <a:rPr lang="en-IE" sz="6000" dirty="0" smtClean="0"/>
                        <a:t>Distinction</a:t>
                      </a:r>
                      <a:endParaRPr lang="en-IE" sz="6000" dirty="0"/>
                    </a:p>
                  </a:txBody>
                  <a:tcPr/>
                </a:tc>
                <a:tc>
                  <a:txBody>
                    <a:bodyPr/>
                    <a:lstStyle/>
                    <a:p>
                      <a:r>
                        <a:rPr lang="en-IE" sz="6000" dirty="0" smtClean="0"/>
                        <a:t>66</a:t>
                      </a:r>
                    </a:p>
                  </a:txBody>
                  <a:tcPr/>
                </a:tc>
                <a:extLst>
                  <a:ext uri="{0D108BD9-81ED-4DB2-BD59-A6C34878D82A}">
                    <a16:rowId xmlns:a16="http://schemas.microsoft.com/office/drawing/2014/main" val="1020015878"/>
                  </a:ext>
                </a:extLst>
              </a:tr>
              <a:tr h="901976">
                <a:tc>
                  <a:txBody>
                    <a:bodyPr/>
                    <a:lstStyle/>
                    <a:p>
                      <a:pPr algn="l"/>
                      <a:r>
                        <a:rPr lang="en-IE" sz="6000" dirty="0" smtClean="0"/>
                        <a:t>Merit</a:t>
                      </a:r>
                      <a:endParaRPr lang="en-IE" sz="6000" dirty="0"/>
                    </a:p>
                  </a:txBody>
                  <a:tcPr/>
                </a:tc>
                <a:tc>
                  <a:txBody>
                    <a:bodyPr/>
                    <a:lstStyle/>
                    <a:p>
                      <a:r>
                        <a:rPr lang="en-IE" sz="6000" dirty="0" smtClean="0"/>
                        <a:t>46</a:t>
                      </a:r>
                    </a:p>
                  </a:txBody>
                  <a:tcPr/>
                </a:tc>
                <a:extLst>
                  <a:ext uri="{0D108BD9-81ED-4DB2-BD59-A6C34878D82A}">
                    <a16:rowId xmlns:a16="http://schemas.microsoft.com/office/drawing/2014/main" val="356065498"/>
                  </a:ext>
                </a:extLst>
              </a:tr>
              <a:tr h="901976">
                <a:tc>
                  <a:txBody>
                    <a:bodyPr/>
                    <a:lstStyle/>
                    <a:p>
                      <a:r>
                        <a:rPr lang="en-IE" sz="6000" dirty="0" smtClean="0"/>
                        <a:t>Pass</a:t>
                      </a:r>
                      <a:endParaRPr lang="en-IE" sz="6000" dirty="0"/>
                    </a:p>
                  </a:txBody>
                  <a:tcPr/>
                </a:tc>
                <a:tc>
                  <a:txBody>
                    <a:bodyPr/>
                    <a:lstStyle/>
                    <a:p>
                      <a:r>
                        <a:rPr lang="en-IE" sz="6000" dirty="0" smtClean="0"/>
                        <a:t>28</a:t>
                      </a:r>
                    </a:p>
                  </a:txBody>
                  <a:tcPr/>
                </a:tc>
                <a:extLst>
                  <a:ext uri="{0D108BD9-81ED-4DB2-BD59-A6C34878D82A}">
                    <a16:rowId xmlns:a16="http://schemas.microsoft.com/office/drawing/2014/main" val="884711007"/>
                  </a:ext>
                </a:extLst>
              </a:tr>
            </a:tbl>
          </a:graphicData>
        </a:graphic>
      </p:graphicFrame>
    </p:spTree>
    <p:extLst>
      <p:ext uri="{BB962C8B-B14F-4D97-AF65-F5344CB8AC3E}">
        <p14:creationId xmlns:p14="http://schemas.microsoft.com/office/powerpoint/2010/main" val="17520013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6000" b="1" dirty="0" smtClean="0"/>
              <a:t>Adding up the points</a:t>
            </a:r>
            <a:br>
              <a:rPr lang="en-IE" sz="6000" b="1" dirty="0" smtClean="0"/>
            </a:br>
            <a:r>
              <a:rPr lang="en-IE" sz="6000" b="1" dirty="0" smtClean="0"/>
              <a:t>(Add the 6 highest scores)</a:t>
            </a:r>
            <a:endParaRPr lang="en-IE" sz="6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093044"/>
              </p:ext>
            </p:extLst>
          </p:nvPr>
        </p:nvGraphicFramePr>
        <p:xfrm>
          <a:off x="1023938" y="2286000"/>
          <a:ext cx="9720260" cy="3708400"/>
        </p:xfrm>
        <a:graphic>
          <a:graphicData uri="http://schemas.openxmlformats.org/drawingml/2006/table">
            <a:tbl>
              <a:tblPr firstRow="1" bandRow="1">
                <a:tableStyleId>{5C22544A-7EE6-4342-B048-85BDC9FD1C3A}</a:tableStyleId>
              </a:tblPr>
              <a:tblGrid>
                <a:gridCol w="2430065">
                  <a:extLst>
                    <a:ext uri="{9D8B030D-6E8A-4147-A177-3AD203B41FA5}">
                      <a16:colId xmlns:a16="http://schemas.microsoft.com/office/drawing/2014/main" val="1763278385"/>
                    </a:ext>
                  </a:extLst>
                </a:gridCol>
                <a:gridCol w="2430065">
                  <a:extLst>
                    <a:ext uri="{9D8B030D-6E8A-4147-A177-3AD203B41FA5}">
                      <a16:colId xmlns:a16="http://schemas.microsoft.com/office/drawing/2014/main" val="3951212733"/>
                    </a:ext>
                  </a:extLst>
                </a:gridCol>
                <a:gridCol w="2430065">
                  <a:extLst>
                    <a:ext uri="{9D8B030D-6E8A-4147-A177-3AD203B41FA5}">
                      <a16:colId xmlns:a16="http://schemas.microsoft.com/office/drawing/2014/main" val="1859081353"/>
                    </a:ext>
                  </a:extLst>
                </a:gridCol>
                <a:gridCol w="2430065">
                  <a:extLst>
                    <a:ext uri="{9D8B030D-6E8A-4147-A177-3AD203B41FA5}">
                      <a16:colId xmlns:a16="http://schemas.microsoft.com/office/drawing/2014/main" val="4000475725"/>
                    </a:ext>
                  </a:extLst>
                </a:gridCol>
              </a:tblGrid>
              <a:tr h="370840">
                <a:tc>
                  <a:txBody>
                    <a:bodyPr/>
                    <a:lstStyle/>
                    <a:p>
                      <a:r>
                        <a:rPr lang="en-IE" dirty="0" smtClean="0"/>
                        <a:t>Subject</a:t>
                      </a:r>
                      <a:endParaRPr lang="en-IE" dirty="0"/>
                    </a:p>
                  </a:txBody>
                  <a:tcPr marL="84525" marR="84525"/>
                </a:tc>
                <a:tc>
                  <a:txBody>
                    <a:bodyPr/>
                    <a:lstStyle/>
                    <a:p>
                      <a:r>
                        <a:rPr lang="en-IE" dirty="0" smtClean="0"/>
                        <a:t>Level</a:t>
                      </a:r>
                      <a:endParaRPr lang="en-IE" dirty="0"/>
                    </a:p>
                  </a:txBody>
                  <a:tcPr marL="84525" marR="84525"/>
                </a:tc>
                <a:tc>
                  <a:txBody>
                    <a:bodyPr/>
                    <a:lstStyle/>
                    <a:p>
                      <a:r>
                        <a:rPr lang="en-IE" dirty="0" smtClean="0"/>
                        <a:t>Grade</a:t>
                      </a:r>
                      <a:endParaRPr lang="en-IE" dirty="0"/>
                    </a:p>
                  </a:txBody>
                  <a:tcPr marL="84525" marR="84525"/>
                </a:tc>
                <a:tc>
                  <a:txBody>
                    <a:bodyPr/>
                    <a:lstStyle/>
                    <a:p>
                      <a:r>
                        <a:rPr lang="en-IE" dirty="0" smtClean="0"/>
                        <a:t>Score</a:t>
                      </a:r>
                      <a:endParaRPr lang="en-IE" dirty="0"/>
                    </a:p>
                  </a:txBody>
                  <a:tcPr marL="84525" marR="84525"/>
                </a:tc>
                <a:extLst>
                  <a:ext uri="{0D108BD9-81ED-4DB2-BD59-A6C34878D82A}">
                    <a16:rowId xmlns:a16="http://schemas.microsoft.com/office/drawing/2014/main" val="3401072488"/>
                  </a:ext>
                </a:extLst>
              </a:tr>
              <a:tr h="370840">
                <a:tc>
                  <a:txBody>
                    <a:bodyPr/>
                    <a:lstStyle/>
                    <a:p>
                      <a:r>
                        <a:rPr lang="en-IE" dirty="0" smtClean="0"/>
                        <a:t>Irish</a:t>
                      </a:r>
                      <a:endParaRPr lang="en-IE" dirty="0"/>
                    </a:p>
                  </a:txBody>
                  <a:tcPr marL="84525" marR="84525"/>
                </a:tc>
                <a:tc>
                  <a:txBody>
                    <a:bodyPr/>
                    <a:lstStyle/>
                    <a:p>
                      <a:r>
                        <a:rPr lang="en-IE" dirty="0" smtClean="0"/>
                        <a:t>Higher</a:t>
                      </a:r>
                      <a:endParaRPr lang="en-IE" dirty="0"/>
                    </a:p>
                  </a:txBody>
                  <a:tcPr marL="84525" marR="84525"/>
                </a:tc>
                <a:tc>
                  <a:txBody>
                    <a:bodyPr/>
                    <a:lstStyle/>
                    <a:p>
                      <a:r>
                        <a:rPr lang="en-IE" dirty="0" smtClean="0"/>
                        <a:t>H2</a:t>
                      </a:r>
                      <a:endParaRPr lang="en-IE" dirty="0"/>
                    </a:p>
                  </a:txBody>
                  <a:tcPr marL="84525" marR="84525"/>
                </a:tc>
                <a:tc>
                  <a:txBody>
                    <a:bodyPr/>
                    <a:lstStyle/>
                    <a:p>
                      <a:r>
                        <a:rPr lang="en-IE" b="1" dirty="0" smtClean="0"/>
                        <a:t>88</a:t>
                      </a:r>
                      <a:endParaRPr lang="en-IE" b="1" dirty="0"/>
                    </a:p>
                  </a:txBody>
                  <a:tcPr marL="84525" marR="84525"/>
                </a:tc>
                <a:extLst>
                  <a:ext uri="{0D108BD9-81ED-4DB2-BD59-A6C34878D82A}">
                    <a16:rowId xmlns:a16="http://schemas.microsoft.com/office/drawing/2014/main" val="2593907629"/>
                  </a:ext>
                </a:extLst>
              </a:tr>
              <a:tr h="370840">
                <a:tc>
                  <a:txBody>
                    <a:bodyPr/>
                    <a:lstStyle/>
                    <a:p>
                      <a:r>
                        <a:rPr lang="en-IE" dirty="0" smtClean="0"/>
                        <a:t>English</a:t>
                      </a:r>
                      <a:endParaRPr lang="en-IE" dirty="0"/>
                    </a:p>
                  </a:txBody>
                  <a:tcPr marL="84525" marR="84525"/>
                </a:tc>
                <a:tc>
                  <a:txBody>
                    <a:bodyPr/>
                    <a:lstStyle/>
                    <a:p>
                      <a:r>
                        <a:rPr lang="en-IE" dirty="0" smtClean="0"/>
                        <a:t>Ordinary</a:t>
                      </a:r>
                      <a:endParaRPr lang="en-IE" dirty="0"/>
                    </a:p>
                  </a:txBody>
                  <a:tcPr marL="84525" marR="84525"/>
                </a:tc>
                <a:tc>
                  <a:txBody>
                    <a:bodyPr/>
                    <a:lstStyle/>
                    <a:p>
                      <a:r>
                        <a:rPr lang="en-IE" dirty="0" smtClean="0"/>
                        <a:t>O2</a:t>
                      </a:r>
                      <a:endParaRPr lang="en-IE" dirty="0"/>
                    </a:p>
                  </a:txBody>
                  <a:tcPr marL="84525" marR="84525"/>
                </a:tc>
                <a:tc>
                  <a:txBody>
                    <a:bodyPr/>
                    <a:lstStyle/>
                    <a:p>
                      <a:r>
                        <a:rPr lang="en-IE" dirty="0" smtClean="0"/>
                        <a:t>46</a:t>
                      </a:r>
                      <a:endParaRPr lang="en-IE" dirty="0"/>
                    </a:p>
                  </a:txBody>
                  <a:tcPr marL="84525" marR="84525"/>
                </a:tc>
                <a:extLst>
                  <a:ext uri="{0D108BD9-81ED-4DB2-BD59-A6C34878D82A}">
                    <a16:rowId xmlns:a16="http://schemas.microsoft.com/office/drawing/2014/main" val="3979723056"/>
                  </a:ext>
                </a:extLst>
              </a:tr>
              <a:tr h="370840">
                <a:tc>
                  <a:txBody>
                    <a:bodyPr/>
                    <a:lstStyle/>
                    <a:p>
                      <a:r>
                        <a:rPr lang="en-IE" dirty="0" smtClean="0"/>
                        <a:t>Maths</a:t>
                      </a:r>
                      <a:endParaRPr lang="en-IE" dirty="0"/>
                    </a:p>
                  </a:txBody>
                  <a:tcPr marL="84525" marR="84525"/>
                </a:tc>
                <a:tc>
                  <a:txBody>
                    <a:bodyPr/>
                    <a:lstStyle/>
                    <a:p>
                      <a:r>
                        <a:rPr lang="en-IE" dirty="0" smtClean="0"/>
                        <a:t>Higher</a:t>
                      </a:r>
                      <a:endParaRPr lang="en-IE" dirty="0"/>
                    </a:p>
                  </a:txBody>
                  <a:tcPr marL="84525" marR="84525"/>
                </a:tc>
                <a:tc>
                  <a:txBody>
                    <a:bodyPr/>
                    <a:lstStyle/>
                    <a:p>
                      <a:r>
                        <a:rPr lang="en-IE" dirty="0" smtClean="0"/>
                        <a:t>H5</a:t>
                      </a:r>
                      <a:endParaRPr lang="en-IE" dirty="0"/>
                    </a:p>
                  </a:txBody>
                  <a:tcPr marL="84525" marR="84525"/>
                </a:tc>
                <a:tc>
                  <a:txBody>
                    <a:bodyPr/>
                    <a:lstStyle/>
                    <a:p>
                      <a:r>
                        <a:rPr lang="en-IE" b="1" dirty="0" smtClean="0"/>
                        <a:t>56+25=81</a:t>
                      </a:r>
                      <a:endParaRPr lang="en-IE" b="1" dirty="0"/>
                    </a:p>
                  </a:txBody>
                  <a:tcPr marL="84525" marR="84525"/>
                </a:tc>
                <a:extLst>
                  <a:ext uri="{0D108BD9-81ED-4DB2-BD59-A6C34878D82A}">
                    <a16:rowId xmlns:a16="http://schemas.microsoft.com/office/drawing/2014/main" val="2427305318"/>
                  </a:ext>
                </a:extLst>
              </a:tr>
              <a:tr h="370840">
                <a:tc>
                  <a:txBody>
                    <a:bodyPr/>
                    <a:lstStyle/>
                    <a:p>
                      <a:r>
                        <a:rPr lang="en-IE" dirty="0" smtClean="0"/>
                        <a:t>French</a:t>
                      </a:r>
                      <a:endParaRPr lang="en-IE" dirty="0"/>
                    </a:p>
                  </a:txBody>
                  <a:tcPr marL="84525" marR="84525"/>
                </a:tc>
                <a:tc>
                  <a:txBody>
                    <a:bodyPr/>
                    <a:lstStyle/>
                    <a:p>
                      <a:r>
                        <a:rPr lang="en-IE" dirty="0" smtClean="0"/>
                        <a:t>Higher</a:t>
                      </a:r>
                      <a:endParaRPr lang="en-IE" dirty="0"/>
                    </a:p>
                  </a:txBody>
                  <a:tcPr marL="84525" marR="84525"/>
                </a:tc>
                <a:tc>
                  <a:txBody>
                    <a:bodyPr/>
                    <a:lstStyle/>
                    <a:p>
                      <a:r>
                        <a:rPr lang="en-IE" dirty="0" smtClean="0"/>
                        <a:t>H6</a:t>
                      </a:r>
                      <a:endParaRPr lang="en-IE" dirty="0"/>
                    </a:p>
                  </a:txBody>
                  <a:tcPr marL="84525" marR="84525"/>
                </a:tc>
                <a:tc>
                  <a:txBody>
                    <a:bodyPr/>
                    <a:lstStyle/>
                    <a:p>
                      <a:r>
                        <a:rPr lang="en-IE" b="1" dirty="0" smtClean="0"/>
                        <a:t>46</a:t>
                      </a:r>
                      <a:endParaRPr lang="en-IE" b="1" dirty="0"/>
                    </a:p>
                  </a:txBody>
                  <a:tcPr marL="84525" marR="84525"/>
                </a:tc>
                <a:extLst>
                  <a:ext uri="{0D108BD9-81ED-4DB2-BD59-A6C34878D82A}">
                    <a16:rowId xmlns:a16="http://schemas.microsoft.com/office/drawing/2014/main" val="4072945795"/>
                  </a:ext>
                </a:extLst>
              </a:tr>
              <a:tr h="370840">
                <a:tc>
                  <a:txBody>
                    <a:bodyPr/>
                    <a:lstStyle/>
                    <a:p>
                      <a:r>
                        <a:rPr lang="en-IE" dirty="0" smtClean="0"/>
                        <a:t>Biology</a:t>
                      </a:r>
                      <a:endParaRPr lang="en-IE" dirty="0"/>
                    </a:p>
                  </a:txBody>
                  <a:tcPr marL="84525" marR="84525"/>
                </a:tc>
                <a:tc>
                  <a:txBody>
                    <a:bodyPr/>
                    <a:lstStyle/>
                    <a:p>
                      <a:r>
                        <a:rPr lang="en-IE" dirty="0" smtClean="0"/>
                        <a:t>Higher</a:t>
                      </a:r>
                      <a:endParaRPr lang="en-IE" dirty="0"/>
                    </a:p>
                  </a:txBody>
                  <a:tcPr marL="84525" marR="84525"/>
                </a:tc>
                <a:tc>
                  <a:txBody>
                    <a:bodyPr/>
                    <a:lstStyle/>
                    <a:p>
                      <a:r>
                        <a:rPr lang="en-IE" dirty="0" smtClean="0"/>
                        <a:t>H3</a:t>
                      </a:r>
                      <a:endParaRPr lang="en-IE" dirty="0"/>
                    </a:p>
                  </a:txBody>
                  <a:tcPr marL="84525" marR="84525"/>
                </a:tc>
                <a:tc>
                  <a:txBody>
                    <a:bodyPr/>
                    <a:lstStyle/>
                    <a:p>
                      <a:r>
                        <a:rPr lang="en-IE" b="1" dirty="0" smtClean="0"/>
                        <a:t>77</a:t>
                      </a:r>
                      <a:endParaRPr lang="en-IE" b="1" dirty="0"/>
                    </a:p>
                  </a:txBody>
                  <a:tcPr marL="84525" marR="84525"/>
                </a:tc>
                <a:extLst>
                  <a:ext uri="{0D108BD9-81ED-4DB2-BD59-A6C34878D82A}">
                    <a16:rowId xmlns:a16="http://schemas.microsoft.com/office/drawing/2014/main" val="1943894960"/>
                  </a:ext>
                </a:extLst>
              </a:tr>
              <a:tr h="370840">
                <a:tc>
                  <a:txBody>
                    <a:bodyPr/>
                    <a:lstStyle/>
                    <a:p>
                      <a:r>
                        <a:rPr lang="en-IE" dirty="0" smtClean="0"/>
                        <a:t>Geography</a:t>
                      </a:r>
                      <a:endParaRPr lang="en-IE" dirty="0"/>
                    </a:p>
                  </a:txBody>
                  <a:tcPr marL="84525" marR="84525"/>
                </a:tc>
                <a:tc>
                  <a:txBody>
                    <a:bodyPr/>
                    <a:lstStyle/>
                    <a:p>
                      <a:r>
                        <a:rPr lang="en-IE" dirty="0" smtClean="0"/>
                        <a:t>Ordinary</a:t>
                      </a:r>
                      <a:endParaRPr lang="en-IE" dirty="0"/>
                    </a:p>
                  </a:txBody>
                  <a:tcPr marL="84525" marR="84525"/>
                </a:tc>
                <a:tc>
                  <a:txBody>
                    <a:bodyPr/>
                    <a:lstStyle/>
                    <a:p>
                      <a:r>
                        <a:rPr lang="en-IE" dirty="0" smtClean="0"/>
                        <a:t>O3</a:t>
                      </a:r>
                      <a:endParaRPr lang="en-IE" dirty="0"/>
                    </a:p>
                  </a:txBody>
                  <a:tcPr marL="84525" marR="84525"/>
                </a:tc>
                <a:tc>
                  <a:txBody>
                    <a:bodyPr/>
                    <a:lstStyle/>
                    <a:p>
                      <a:r>
                        <a:rPr lang="en-IE" dirty="0" smtClean="0"/>
                        <a:t>37</a:t>
                      </a:r>
                      <a:endParaRPr lang="en-IE" dirty="0"/>
                    </a:p>
                  </a:txBody>
                  <a:tcPr marL="84525" marR="84525"/>
                </a:tc>
                <a:extLst>
                  <a:ext uri="{0D108BD9-81ED-4DB2-BD59-A6C34878D82A}">
                    <a16:rowId xmlns:a16="http://schemas.microsoft.com/office/drawing/2014/main" val="2329309317"/>
                  </a:ext>
                </a:extLst>
              </a:tr>
              <a:tr h="370840">
                <a:tc>
                  <a:txBody>
                    <a:bodyPr/>
                    <a:lstStyle/>
                    <a:p>
                      <a:r>
                        <a:rPr lang="en-IE" dirty="0" smtClean="0"/>
                        <a:t>History</a:t>
                      </a:r>
                      <a:endParaRPr lang="en-IE" dirty="0"/>
                    </a:p>
                  </a:txBody>
                  <a:tcPr marL="84525" marR="84525"/>
                </a:tc>
                <a:tc>
                  <a:txBody>
                    <a:bodyPr/>
                    <a:lstStyle/>
                    <a:p>
                      <a:r>
                        <a:rPr lang="en-IE" dirty="0" smtClean="0"/>
                        <a:t>Higher</a:t>
                      </a:r>
                      <a:endParaRPr lang="en-IE" dirty="0"/>
                    </a:p>
                  </a:txBody>
                  <a:tcPr marL="84525" marR="84525"/>
                </a:tc>
                <a:tc>
                  <a:txBody>
                    <a:bodyPr/>
                    <a:lstStyle/>
                    <a:p>
                      <a:r>
                        <a:rPr lang="en-IE" dirty="0" smtClean="0"/>
                        <a:t>H5</a:t>
                      </a:r>
                      <a:endParaRPr lang="en-IE" dirty="0"/>
                    </a:p>
                  </a:txBody>
                  <a:tcPr marL="84525" marR="84525"/>
                </a:tc>
                <a:tc>
                  <a:txBody>
                    <a:bodyPr/>
                    <a:lstStyle/>
                    <a:p>
                      <a:r>
                        <a:rPr lang="en-IE" b="1" dirty="0" smtClean="0"/>
                        <a:t>56</a:t>
                      </a:r>
                      <a:endParaRPr lang="en-IE" b="1" dirty="0"/>
                    </a:p>
                  </a:txBody>
                  <a:tcPr marL="84525" marR="84525"/>
                </a:tc>
                <a:extLst>
                  <a:ext uri="{0D108BD9-81ED-4DB2-BD59-A6C34878D82A}">
                    <a16:rowId xmlns:a16="http://schemas.microsoft.com/office/drawing/2014/main" val="1320450166"/>
                  </a:ext>
                </a:extLst>
              </a:tr>
              <a:tr h="370840">
                <a:tc>
                  <a:txBody>
                    <a:bodyPr/>
                    <a:lstStyle/>
                    <a:p>
                      <a:r>
                        <a:rPr lang="en-IE" dirty="0" smtClean="0"/>
                        <a:t>LCVP</a:t>
                      </a:r>
                      <a:endParaRPr lang="en-IE" dirty="0"/>
                    </a:p>
                  </a:txBody>
                  <a:tcPr marL="84525" marR="84525"/>
                </a:tc>
                <a:tc>
                  <a:txBody>
                    <a:bodyPr/>
                    <a:lstStyle/>
                    <a:p>
                      <a:r>
                        <a:rPr lang="en-IE" dirty="0" smtClean="0"/>
                        <a:t>Common</a:t>
                      </a:r>
                      <a:endParaRPr lang="en-IE" dirty="0"/>
                    </a:p>
                  </a:txBody>
                  <a:tcPr marL="84525" marR="84525"/>
                </a:tc>
                <a:tc>
                  <a:txBody>
                    <a:bodyPr/>
                    <a:lstStyle/>
                    <a:p>
                      <a:r>
                        <a:rPr lang="en-IE" dirty="0" smtClean="0"/>
                        <a:t>Merit</a:t>
                      </a:r>
                      <a:endParaRPr lang="en-IE" dirty="0"/>
                    </a:p>
                  </a:txBody>
                  <a:tcPr marL="84525" marR="84525"/>
                </a:tc>
                <a:tc>
                  <a:txBody>
                    <a:bodyPr/>
                    <a:lstStyle/>
                    <a:p>
                      <a:r>
                        <a:rPr lang="en-IE" b="1" dirty="0" smtClean="0"/>
                        <a:t>46</a:t>
                      </a:r>
                      <a:endParaRPr lang="en-IE" b="1" dirty="0"/>
                    </a:p>
                  </a:txBody>
                  <a:tcPr marL="84525" marR="84525"/>
                </a:tc>
                <a:extLst>
                  <a:ext uri="{0D108BD9-81ED-4DB2-BD59-A6C34878D82A}">
                    <a16:rowId xmlns:a16="http://schemas.microsoft.com/office/drawing/2014/main" val="3958287540"/>
                  </a:ext>
                </a:extLst>
              </a:tr>
              <a:tr h="370840">
                <a:tc>
                  <a:txBody>
                    <a:bodyPr/>
                    <a:lstStyle/>
                    <a:p>
                      <a:endParaRPr lang="en-IE" dirty="0"/>
                    </a:p>
                  </a:txBody>
                  <a:tcPr marL="84525" marR="84525"/>
                </a:tc>
                <a:tc>
                  <a:txBody>
                    <a:bodyPr/>
                    <a:lstStyle/>
                    <a:p>
                      <a:endParaRPr lang="en-IE" dirty="0"/>
                    </a:p>
                  </a:txBody>
                  <a:tcPr marL="84525" marR="84525"/>
                </a:tc>
                <a:tc>
                  <a:txBody>
                    <a:bodyPr/>
                    <a:lstStyle/>
                    <a:p>
                      <a:r>
                        <a:rPr lang="en-IE" dirty="0" smtClean="0"/>
                        <a:t>Best 6 scores</a:t>
                      </a:r>
                      <a:endParaRPr lang="en-IE" dirty="0"/>
                    </a:p>
                  </a:txBody>
                  <a:tcPr marL="84525" marR="84525"/>
                </a:tc>
                <a:tc>
                  <a:txBody>
                    <a:bodyPr/>
                    <a:lstStyle/>
                    <a:p>
                      <a:r>
                        <a:rPr lang="en-IE" b="1" dirty="0" smtClean="0"/>
                        <a:t>Points = 394</a:t>
                      </a:r>
                      <a:endParaRPr lang="en-IE" b="1" dirty="0"/>
                    </a:p>
                  </a:txBody>
                  <a:tcPr marL="84525" marR="84525"/>
                </a:tc>
                <a:extLst>
                  <a:ext uri="{0D108BD9-81ED-4DB2-BD59-A6C34878D82A}">
                    <a16:rowId xmlns:a16="http://schemas.microsoft.com/office/drawing/2014/main" val="434112078"/>
                  </a:ext>
                </a:extLst>
              </a:tr>
            </a:tbl>
          </a:graphicData>
        </a:graphic>
      </p:graphicFrame>
    </p:spTree>
    <p:extLst>
      <p:ext uri="{BB962C8B-B14F-4D97-AF65-F5344CB8AC3E}">
        <p14:creationId xmlns:p14="http://schemas.microsoft.com/office/powerpoint/2010/main" val="2991434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sz="8000" b="1" dirty="0" smtClean="0"/>
              <a:t>Important Information </a:t>
            </a:r>
            <a:endParaRPr lang="en-IE" sz="8000" b="1" dirty="0"/>
          </a:p>
        </p:txBody>
      </p:sp>
      <p:sp>
        <p:nvSpPr>
          <p:cNvPr id="3" name="Content Placeholder 2"/>
          <p:cNvSpPr>
            <a:spLocks noGrp="1"/>
          </p:cNvSpPr>
          <p:nvPr>
            <p:ph idx="1"/>
          </p:nvPr>
        </p:nvSpPr>
        <p:spPr/>
        <p:txBody>
          <a:bodyPr>
            <a:normAutofit fontScale="92500"/>
          </a:bodyPr>
          <a:lstStyle/>
          <a:p>
            <a:r>
              <a:rPr lang="en-IE" dirty="0" smtClean="0"/>
              <a:t>If a student has an exemption from Irish and/or a third language they must complete an NUI Exemption Form to ensure that they meet the entry requirements of UCD, UCC, NUI </a:t>
            </a:r>
            <a:r>
              <a:rPr lang="en-IE" dirty="0" err="1" smtClean="0"/>
              <a:t>Maynooth</a:t>
            </a:r>
            <a:r>
              <a:rPr lang="en-IE" dirty="0" smtClean="0"/>
              <a:t> and NUI Galway and other NUI Colleges</a:t>
            </a:r>
          </a:p>
          <a:p>
            <a:r>
              <a:rPr lang="en-IE" dirty="0" smtClean="0"/>
              <a:t>Visit </a:t>
            </a:r>
            <a:r>
              <a:rPr lang="en-IE" dirty="0" smtClean="0">
                <a:hlinkClick r:id="rId2"/>
              </a:rPr>
              <a:t>www.accesscollege.ie</a:t>
            </a:r>
            <a:r>
              <a:rPr lang="en-IE" dirty="0" smtClean="0"/>
              <a:t> for further information</a:t>
            </a:r>
          </a:p>
          <a:p>
            <a:r>
              <a:rPr lang="en-IE" dirty="0" smtClean="0"/>
              <a:t>SUSI (Student Universal Support Ireland) is Ireland’s national awarding authority for all higher and further education grants</a:t>
            </a:r>
          </a:p>
          <a:p>
            <a:r>
              <a:rPr lang="en-IE" dirty="0" smtClean="0"/>
              <a:t>SUSI offers funding for eligible students in approved full-time third –level education in Ireland and also in some cases funding for students studying outside the state.</a:t>
            </a:r>
          </a:p>
          <a:p>
            <a:r>
              <a:rPr lang="en-IE" dirty="0" smtClean="0"/>
              <a:t>To see if you are eligible for a SUSI grant visit SUSI.ie and click on eligibility reckoner</a:t>
            </a:r>
          </a:p>
          <a:p>
            <a:r>
              <a:rPr lang="en-IE" dirty="0" smtClean="0"/>
              <a:t>If you think that your son/daughter may be eligible for a SUSI grant, when filling out the CAO form make sure to click the box beside SUSI in the grant section</a:t>
            </a:r>
            <a:endParaRPr lang="en-IE" dirty="0"/>
          </a:p>
        </p:txBody>
      </p:sp>
    </p:spTree>
    <p:extLst>
      <p:ext uri="{BB962C8B-B14F-4D97-AF65-F5344CB8AC3E}">
        <p14:creationId xmlns:p14="http://schemas.microsoft.com/office/powerpoint/2010/main" val="5682653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Making an Application</a:t>
            </a:r>
            <a:endParaRPr lang="en-IE" sz="8000" b="1" dirty="0"/>
          </a:p>
        </p:txBody>
      </p:sp>
      <p:sp>
        <p:nvSpPr>
          <p:cNvPr id="3" name="Content Placeholder 2"/>
          <p:cNvSpPr>
            <a:spLocks noGrp="1"/>
          </p:cNvSpPr>
          <p:nvPr>
            <p:ph idx="1"/>
          </p:nvPr>
        </p:nvSpPr>
        <p:spPr/>
        <p:txBody>
          <a:bodyPr>
            <a:normAutofit fontScale="62500" lnSpcReduction="20000"/>
          </a:bodyPr>
          <a:lstStyle/>
          <a:p>
            <a:r>
              <a:rPr lang="en-IE" sz="3000" dirty="0" smtClean="0"/>
              <a:t>Students can apply by post (request a form)or online.</a:t>
            </a:r>
          </a:p>
          <a:p>
            <a:r>
              <a:rPr lang="en-IE" sz="3000" dirty="0" smtClean="0"/>
              <a:t>Students can only make one application.</a:t>
            </a:r>
          </a:p>
          <a:p>
            <a:r>
              <a:rPr lang="en-IE" sz="3000" dirty="0" smtClean="0"/>
              <a:t>Students must apply before 1</a:t>
            </a:r>
            <a:r>
              <a:rPr lang="en-IE" sz="3000" baseline="30000" dirty="0" smtClean="0"/>
              <a:t>st</a:t>
            </a:r>
            <a:r>
              <a:rPr lang="en-IE" sz="3000" dirty="0" smtClean="0"/>
              <a:t> February 2020 (thirty euro before 20</a:t>
            </a:r>
            <a:r>
              <a:rPr lang="en-IE" sz="3000" baseline="30000" dirty="0" smtClean="0"/>
              <a:t>th</a:t>
            </a:r>
            <a:r>
              <a:rPr lang="en-IE" sz="3000" dirty="0" smtClean="0"/>
              <a:t> Jan, forty five euro after this date).</a:t>
            </a:r>
          </a:p>
          <a:p>
            <a:r>
              <a:rPr lang="en-IE" sz="3000" dirty="0" smtClean="0"/>
              <a:t>Restricted courses must be applied for by 1</a:t>
            </a:r>
            <a:r>
              <a:rPr lang="en-IE" sz="3000" baseline="30000" dirty="0" smtClean="0"/>
              <a:t>st</a:t>
            </a:r>
            <a:r>
              <a:rPr lang="en-IE" sz="3000" dirty="0" smtClean="0"/>
              <a:t> February.</a:t>
            </a:r>
          </a:p>
          <a:p>
            <a:r>
              <a:rPr lang="en-IE" sz="3000" dirty="0" smtClean="0"/>
              <a:t>A new email account could be activated just in case important CAO information goes into spam folder or alternatively you can add an email address to your email provider to avoid this.</a:t>
            </a:r>
          </a:p>
          <a:p>
            <a:r>
              <a:rPr lang="en-IE" sz="3000" dirty="0" smtClean="0"/>
              <a:t>Students must then create an application account, log in and enter details.</a:t>
            </a:r>
          </a:p>
          <a:p>
            <a:r>
              <a:rPr lang="en-IE" sz="3000" dirty="0" smtClean="0"/>
              <a:t>Keep record of log in details.</a:t>
            </a:r>
          </a:p>
          <a:p>
            <a:r>
              <a:rPr lang="en-IE" sz="3000" dirty="0" smtClean="0"/>
              <a:t>Always keep proof of application, print online documentation or obtain a certificate of post.</a:t>
            </a:r>
          </a:p>
          <a:p>
            <a:r>
              <a:rPr lang="en-IE" sz="3000" dirty="0" smtClean="0"/>
              <a:t>Students must fill out both course lists in </a:t>
            </a:r>
            <a:r>
              <a:rPr lang="en-IE" sz="3000" b="1" u="sng" dirty="0" smtClean="0"/>
              <a:t>GENUINE ORDER OF PREFERENCE.</a:t>
            </a:r>
          </a:p>
          <a:p>
            <a:endParaRPr lang="en-IE" dirty="0" smtClean="0"/>
          </a:p>
          <a:p>
            <a:endParaRPr lang="en-IE" dirty="0"/>
          </a:p>
        </p:txBody>
      </p:sp>
    </p:spTree>
    <p:extLst>
      <p:ext uri="{BB962C8B-B14F-4D97-AF65-F5344CB8AC3E}">
        <p14:creationId xmlns:p14="http://schemas.microsoft.com/office/powerpoint/2010/main" val="32593714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Change of Mind</a:t>
            </a:r>
            <a:endParaRPr lang="en-IE" sz="8000" b="1" dirty="0"/>
          </a:p>
        </p:txBody>
      </p:sp>
      <p:sp>
        <p:nvSpPr>
          <p:cNvPr id="3" name="Content Placeholder 2"/>
          <p:cNvSpPr>
            <a:spLocks noGrp="1"/>
          </p:cNvSpPr>
          <p:nvPr>
            <p:ph idx="1"/>
          </p:nvPr>
        </p:nvSpPr>
        <p:spPr/>
        <p:txBody>
          <a:bodyPr>
            <a:normAutofit fontScale="92500" lnSpcReduction="10000"/>
          </a:bodyPr>
          <a:lstStyle/>
          <a:p>
            <a:r>
              <a:rPr lang="en-IE" sz="3600" dirty="0" smtClean="0"/>
              <a:t>A Change of Mind </a:t>
            </a:r>
            <a:r>
              <a:rPr lang="en-IE" sz="3600" dirty="0"/>
              <a:t>F</a:t>
            </a:r>
            <a:r>
              <a:rPr lang="en-IE" sz="3600" dirty="0" smtClean="0"/>
              <a:t>orm comes with the Statement of Application Record.</a:t>
            </a:r>
          </a:p>
          <a:p>
            <a:r>
              <a:rPr lang="en-IE" sz="3600" dirty="0" smtClean="0"/>
              <a:t>Once a student has registered with the CAO they can change their course choices online or by post.</a:t>
            </a:r>
          </a:p>
          <a:p>
            <a:r>
              <a:rPr lang="en-IE" sz="3600" dirty="0" smtClean="0"/>
              <a:t>There are no limit to the amount of changes a student wishes to make.</a:t>
            </a:r>
          </a:p>
          <a:p>
            <a:r>
              <a:rPr lang="en-IE" sz="3600" dirty="0" smtClean="0"/>
              <a:t>A students final decision has to be made by the 1</a:t>
            </a:r>
            <a:r>
              <a:rPr lang="en-IE" sz="3600" baseline="30000" dirty="0" smtClean="0"/>
              <a:t>st</a:t>
            </a:r>
            <a:r>
              <a:rPr lang="en-IE" sz="3600" dirty="0" smtClean="0"/>
              <a:t> July 2020.</a:t>
            </a:r>
          </a:p>
          <a:p>
            <a:endParaRPr lang="en-IE" sz="3600" dirty="0" smtClean="0"/>
          </a:p>
          <a:p>
            <a:endParaRPr lang="en-IE" dirty="0"/>
          </a:p>
        </p:txBody>
      </p:sp>
    </p:spTree>
    <p:extLst>
      <p:ext uri="{BB962C8B-B14F-4D97-AF65-F5344CB8AC3E}">
        <p14:creationId xmlns:p14="http://schemas.microsoft.com/office/powerpoint/2010/main" val="48811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sz="8000" b="1" dirty="0" smtClean="0"/>
              <a:t>After Making an Application</a:t>
            </a:r>
            <a:endParaRPr lang="en-IE" sz="8000" b="1" dirty="0"/>
          </a:p>
        </p:txBody>
      </p:sp>
      <p:sp>
        <p:nvSpPr>
          <p:cNvPr id="3" name="Content Placeholder 2"/>
          <p:cNvSpPr>
            <a:spLocks noGrp="1"/>
          </p:cNvSpPr>
          <p:nvPr>
            <p:ph idx="1"/>
          </p:nvPr>
        </p:nvSpPr>
        <p:spPr/>
        <p:txBody>
          <a:bodyPr>
            <a:normAutofit fontScale="85000" lnSpcReduction="20000"/>
          </a:bodyPr>
          <a:lstStyle/>
          <a:p>
            <a:r>
              <a:rPr lang="en-IE" dirty="0" smtClean="0"/>
              <a:t>If making an application by post students will receive CAO number and State of Course Choices by post, check this carefully.</a:t>
            </a:r>
          </a:p>
          <a:p>
            <a:r>
              <a:rPr lang="en-IE" dirty="0" smtClean="0"/>
              <a:t>If making an application online students will receive CAO number online and use ‘My Application’ to check their application details.</a:t>
            </a:r>
          </a:p>
          <a:p>
            <a:r>
              <a:rPr lang="en-IE" dirty="0" smtClean="0"/>
              <a:t>Some students may be called for extra assessments (interviews/musical performance </a:t>
            </a:r>
            <a:r>
              <a:rPr lang="en-IE" dirty="0" err="1" smtClean="0"/>
              <a:t>etc</a:t>
            </a:r>
            <a:r>
              <a:rPr lang="en-IE" dirty="0" smtClean="0"/>
              <a:t>) for restricted courses.</a:t>
            </a:r>
          </a:p>
          <a:p>
            <a:r>
              <a:rPr lang="en-IE" dirty="0" smtClean="0"/>
              <a:t>Students will receive a statement of application record – check details carefully.</a:t>
            </a:r>
          </a:p>
          <a:p>
            <a:r>
              <a:rPr lang="en-IE" dirty="0" smtClean="0"/>
              <a:t>Change of mind facility becomes available – use carefully especially after exams.</a:t>
            </a:r>
          </a:p>
          <a:p>
            <a:r>
              <a:rPr lang="en-IE" dirty="0" smtClean="0"/>
              <a:t>Leaving Cert Results are sent to CAO.</a:t>
            </a:r>
          </a:p>
          <a:p>
            <a:r>
              <a:rPr lang="en-IE" dirty="0" smtClean="0"/>
              <a:t>Places are allocated and offered by post and online.</a:t>
            </a:r>
          </a:p>
          <a:p>
            <a:r>
              <a:rPr lang="en-IE" dirty="0" smtClean="0"/>
              <a:t>Students accept, reject or defer offered places.</a:t>
            </a:r>
          </a:p>
          <a:p>
            <a:r>
              <a:rPr lang="en-IE" dirty="0" smtClean="0"/>
              <a:t>Further rounds of offers are made until all the course places have been filled.</a:t>
            </a:r>
            <a:endParaRPr lang="en-IE" dirty="0"/>
          </a:p>
        </p:txBody>
      </p:sp>
    </p:spTree>
    <p:extLst>
      <p:ext uri="{BB962C8B-B14F-4D97-AF65-F5344CB8AC3E}">
        <p14:creationId xmlns:p14="http://schemas.microsoft.com/office/powerpoint/2010/main" val="34857746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7200" b="1" dirty="0" smtClean="0"/>
              <a:t>Allocation of College Places</a:t>
            </a:r>
            <a:endParaRPr lang="en-IE" sz="7200" b="1" dirty="0"/>
          </a:p>
        </p:txBody>
      </p:sp>
      <p:sp>
        <p:nvSpPr>
          <p:cNvPr id="3" name="Content Placeholder 2"/>
          <p:cNvSpPr>
            <a:spLocks noGrp="1"/>
          </p:cNvSpPr>
          <p:nvPr>
            <p:ph idx="1"/>
          </p:nvPr>
        </p:nvSpPr>
        <p:spPr/>
        <p:txBody>
          <a:bodyPr/>
          <a:lstStyle/>
          <a:p>
            <a:r>
              <a:rPr lang="en-IE" dirty="0" smtClean="0"/>
              <a:t>The same procedure takes place for both lists on the form, therefore in August students may get 2 offers, an offer from Level 8 courses and an offer from Level 6/7 courses. </a:t>
            </a:r>
            <a:r>
              <a:rPr lang="en-IE" b="1" u="sng" dirty="0" smtClean="0"/>
              <a:t>However students may only accept ONE course.</a:t>
            </a:r>
          </a:p>
          <a:p>
            <a:r>
              <a:rPr lang="en-IE" dirty="0" smtClean="0"/>
              <a:t>Students must think carefully about not accepting one of these </a:t>
            </a:r>
            <a:r>
              <a:rPr lang="en-IE" dirty="0"/>
              <a:t>o</a:t>
            </a:r>
            <a:r>
              <a:rPr lang="en-IE" dirty="0" smtClean="0"/>
              <a:t>ffers as they may not receive any further offers in subsequent rounds.</a:t>
            </a:r>
          </a:p>
          <a:p>
            <a:r>
              <a:rPr lang="en-IE" dirty="0" smtClean="0"/>
              <a:t>Regardless of whether or not students accept or reject a course in round 1, they </a:t>
            </a:r>
            <a:r>
              <a:rPr lang="en-IE" b="1" dirty="0" smtClean="0"/>
              <a:t>may</a:t>
            </a:r>
            <a:r>
              <a:rPr lang="en-IE" dirty="0" smtClean="0"/>
              <a:t> still be offered a higher preference course in subsequent rounds if they become entitled to one.</a:t>
            </a:r>
          </a:p>
          <a:p>
            <a:endParaRPr lang="en-IE" dirty="0"/>
          </a:p>
        </p:txBody>
      </p:sp>
    </p:spTree>
    <p:extLst>
      <p:ext uri="{BB962C8B-B14F-4D97-AF65-F5344CB8AC3E}">
        <p14:creationId xmlns:p14="http://schemas.microsoft.com/office/powerpoint/2010/main" val="33893408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Summary</a:t>
            </a:r>
            <a:endParaRPr lang="en-IE" sz="8000" b="1" dirty="0"/>
          </a:p>
        </p:txBody>
      </p:sp>
      <p:sp>
        <p:nvSpPr>
          <p:cNvPr id="3" name="Content Placeholder 2"/>
          <p:cNvSpPr>
            <a:spLocks noGrp="1"/>
          </p:cNvSpPr>
          <p:nvPr>
            <p:ph idx="1"/>
          </p:nvPr>
        </p:nvSpPr>
        <p:spPr/>
        <p:txBody>
          <a:bodyPr>
            <a:noAutofit/>
          </a:bodyPr>
          <a:lstStyle/>
          <a:p>
            <a:r>
              <a:rPr lang="en-IE" sz="2000" dirty="0" smtClean="0"/>
              <a:t>Research courses thoroughly.</a:t>
            </a:r>
          </a:p>
          <a:p>
            <a:r>
              <a:rPr lang="en-IE" sz="2000" dirty="0" smtClean="0"/>
              <a:t>Apply by January 20</a:t>
            </a:r>
            <a:r>
              <a:rPr lang="en-IE" sz="2000" baseline="30000" dirty="0" smtClean="0"/>
              <a:t>th</a:t>
            </a:r>
            <a:r>
              <a:rPr lang="en-IE" sz="2000" dirty="0" smtClean="0"/>
              <a:t> 2020 to avail of thirty euro fee.</a:t>
            </a:r>
          </a:p>
          <a:p>
            <a:r>
              <a:rPr lang="en-IE" sz="2000" dirty="0" smtClean="0"/>
              <a:t>Set up a separate email account/Add email address to current email provider so CAO correspondence does not go into SPAM folder.</a:t>
            </a:r>
          </a:p>
          <a:p>
            <a:r>
              <a:rPr lang="en-IE" sz="2000" dirty="0" smtClean="0"/>
              <a:t>Apply online.</a:t>
            </a:r>
          </a:p>
          <a:p>
            <a:r>
              <a:rPr lang="en-IE" sz="2000" dirty="0" smtClean="0"/>
              <a:t>Pay by debit/credit card.</a:t>
            </a:r>
          </a:p>
          <a:p>
            <a:r>
              <a:rPr lang="en-IE" sz="2000" dirty="0" smtClean="0"/>
              <a:t>Put courses in genuine order of preference.</a:t>
            </a:r>
          </a:p>
          <a:p>
            <a:r>
              <a:rPr lang="en-IE" sz="2000" dirty="0" smtClean="0"/>
              <a:t>Obtain/Retain proof of application.</a:t>
            </a:r>
          </a:p>
          <a:p>
            <a:r>
              <a:rPr lang="en-IE" sz="2000" dirty="0" smtClean="0"/>
              <a:t>Be careful with change of mind (especially after LC Exams).</a:t>
            </a:r>
            <a:endParaRPr lang="en-IE" sz="2000" dirty="0"/>
          </a:p>
        </p:txBody>
      </p:sp>
    </p:spTree>
    <p:extLst>
      <p:ext uri="{BB962C8B-B14F-4D97-AF65-F5344CB8AC3E}">
        <p14:creationId xmlns:p14="http://schemas.microsoft.com/office/powerpoint/2010/main" val="3431644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074619"/>
          </a:xfrm>
        </p:spPr>
        <p:txBody>
          <a:bodyPr>
            <a:normAutofit/>
          </a:bodyPr>
          <a:lstStyle/>
          <a:p>
            <a:pPr algn="ctr"/>
            <a:r>
              <a:rPr lang="en-IE" sz="7200" b="1" dirty="0" smtClean="0"/>
              <a:t>Role of Parents</a:t>
            </a:r>
            <a:endParaRPr lang="en-IE" sz="7200" b="1" dirty="0"/>
          </a:p>
        </p:txBody>
      </p:sp>
      <p:sp>
        <p:nvSpPr>
          <p:cNvPr id="3" name="Content Placeholder 2"/>
          <p:cNvSpPr>
            <a:spLocks noGrp="1"/>
          </p:cNvSpPr>
          <p:nvPr>
            <p:ph idx="1"/>
          </p:nvPr>
        </p:nvSpPr>
        <p:spPr>
          <a:xfrm>
            <a:off x="1024128" y="1808922"/>
            <a:ext cx="9720073" cy="4840356"/>
          </a:xfrm>
        </p:spPr>
        <p:txBody>
          <a:bodyPr>
            <a:noAutofit/>
          </a:bodyPr>
          <a:lstStyle/>
          <a:p>
            <a:r>
              <a:rPr lang="en-IE" sz="4000" dirty="0" smtClean="0"/>
              <a:t>Parents play a key role in a students decision making </a:t>
            </a:r>
          </a:p>
          <a:p>
            <a:pPr lvl="1"/>
            <a:r>
              <a:rPr lang="en-IE" sz="4000" dirty="0" smtClean="0"/>
              <a:t>CAO Form – choices (talking to others re. courses/careers)</a:t>
            </a:r>
          </a:p>
          <a:p>
            <a:pPr lvl="1"/>
            <a:r>
              <a:rPr lang="en-IE" sz="4000" dirty="0" smtClean="0"/>
              <a:t>Key dates</a:t>
            </a:r>
          </a:p>
          <a:p>
            <a:pPr lvl="1"/>
            <a:r>
              <a:rPr lang="en-IE" sz="4000" dirty="0" smtClean="0"/>
              <a:t>SUSI</a:t>
            </a:r>
          </a:p>
          <a:p>
            <a:pPr lvl="1"/>
            <a:r>
              <a:rPr lang="en-IE" sz="4000" dirty="0" smtClean="0"/>
              <a:t>Hear/Dare applications</a:t>
            </a:r>
          </a:p>
          <a:p>
            <a:pPr lvl="1"/>
            <a:r>
              <a:rPr lang="en-IE" sz="4000" dirty="0" smtClean="0"/>
              <a:t>PLC Courses</a:t>
            </a:r>
            <a:endParaRPr lang="en-IE" sz="4000" dirty="0"/>
          </a:p>
        </p:txBody>
      </p:sp>
    </p:spTree>
    <p:extLst>
      <p:ext uri="{BB962C8B-B14F-4D97-AF65-F5344CB8AC3E}">
        <p14:creationId xmlns:p14="http://schemas.microsoft.com/office/powerpoint/2010/main" val="4375507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6600" b="1" dirty="0" smtClean="0"/>
              <a:t>PLC Courses – What are they?</a:t>
            </a:r>
            <a:endParaRPr lang="en-IE" sz="6600" b="1" dirty="0"/>
          </a:p>
        </p:txBody>
      </p:sp>
      <p:sp>
        <p:nvSpPr>
          <p:cNvPr id="3" name="Content Placeholder 2"/>
          <p:cNvSpPr>
            <a:spLocks noGrp="1"/>
          </p:cNvSpPr>
          <p:nvPr>
            <p:ph idx="1"/>
          </p:nvPr>
        </p:nvSpPr>
        <p:spPr/>
        <p:txBody>
          <a:bodyPr>
            <a:normAutofit fontScale="92500" lnSpcReduction="10000"/>
          </a:bodyPr>
          <a:lstStyle/>
          <a:p>
            <a:r>
              <a:rPr lang="en-IE" sz="3200" dirty="0" smtClean="0"/>
              <a:t>PLC – Post Leaving Certificate Courses are generally one and two year courses that lead to the Common Award System qualification which can offer an alternative route in third level education or direct entry to employment.</a:t>
            </a:r>
          </a:p>
          <a:p>
            <a:r>
              <a:rPr lang="en-IE" sz="3200" dirty="0" smtClean="0"/>
              <a:t>They allow students to study a programme they have expressed an interest in while also providing links to higher and further education.</a:t>
            </a:r>
          </a:p>
          <a:p>
            <a:r>
              <a:rPr lang="en-IE" sz="3200" dirty="0" smtClean="0"/>
              <a:t>These courses have a strong vocational element and all have a work experience component e.g. Nursing studies.</a:t>
            </a:r>
            <a:endParaRPr lang="en-IE" sz="3200" dirty="0"/>
          </a:p>
        </p:txBody>
      </p:sp>
    </p:spTree>
    <p:extLst>
      <p:ext uri="{BB962C8B-B14F-4D97-AF65-F5344CB8AC3E}">
        <p14:creationId xmlns:p14="http://schemas.microsoft.com/office/powerpoint/2010/main" val="1044550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WHY DO A PLC COURSE?</a:t>
            </a:r>
            <a:endParaRPr lang="en-IE" sz="8000" b="1" dirty="0"/>
          </a:p>
        </p:txBody>
      </p:sp>
      <p:sp>
        <p:nvSpPr>
          <p:cNvPr id="3" name="Content Placeholder 2"/>
          <p:cNvSpPr>
            <a:spLocks noGrp="1"/>
          </p:cNvSpPr>
          <p:nvPr>
            <p:ph idx="1"/>
          </p:nvPr>
        </p:nvSpPr>
        <p:spPr/>
        <p:txBody>
          <a:bodyPr>
            <a:normAutofit/>
          </a:bodyPr>
          <a:lstStyle/>
          <a:p>
            <a:r>
              <a:rPr lang="en-IE" dirty="0" smtClean="0"/>
              <a:t>There are smaller classes than Universities/Colleges.</a:t>
            </a:r>
          </a:p>
          <a:p>
            <a:r>
              <a:rPr lang="en-IE" dirty="0" smtClean="0"/>
              <a:t>Students have access to a good support system.</a:t>
            </a:r>
          </a:p>
          <a:p>
            <a:r>
              <a:rPr lang="en-IE" dirty="0" smtClean="0"/>
              <a:t>It’s a cheaper option than doing the wrong University course.</a:t>
            </a:r>
          </a:p>
          <a:p>
            <a:r>
              <a:rPr lang="en-IE" dirty="0" smtClean="0"/>
              <a:t>There are a wide diversity of course choices.</a:t>
            </a:r>
          </a:p>
          <a:p>
            <a:r>
              <a:rPr lang="en-IE" dirty="0" smtClean="0"/>
              <a:t>These courses are only one or two years long with a certificate on completion.</a:t>
            </a:r>
          </a:p>
          <a:p>
            <a:r>
              <a:rPr lang="en-IE" dirty="0" smtClean="0"/>
              <a:t>Students gain confidence and maturity.</a:t>
            </a:r>
          </a:p>
          <a:p>
            <a:r>
              <a:rPr lang="en-IE" dirty="0" smtClean="0"/>
              <a:t>PLC courses take place here within Tipperary ETB, St. </a:t>
            </a:r>
            <a:r>
              <a:rPr lang="en-IE" dirty="0" err="1" smtClean="0"/>
              <a:t>Ailbes</a:t>
            </a:r>
            <a:r>
              <a:rPr lang="en-IE" dirty="0" smtClean="0"/>
              <a:t>, </a:t>
            </a:r>
            <a:r>
              <a:rPr lang="en-IE" dirty="0" err="1" smtClean="0"/>
              <a:t>Clonmel</a:t>
            </a:r>
            <a:r>
              <a:rPr lang="en-IE" dirty="0" smtClean="0"/>
              <a:t> and Thurles all run courses (Please note these may change from year to year)</a:t>
            </a:r>
            <a:endParaRPr lang="en-IE" dirty="0"/>
          </a:p>
        </p:txBody>
      </p:sp>
    </p:spTree>
    <p:extLst>
      <p:ext uri="{BB962C8B-B14F-4D97-AF65-F5344CB8AC3E}">
        <p14:creationId xmlns:p14="http://schemas.microsoft.com/office/powerpoint/2010/main" val="32087037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E" sz="7200" b="1" dirty="0" smtClean="0"/>
              <a:t>Applying to do a PLC course</a:t>
            </a:r>
            <a:endParaRPr lang="en-IE" sz="7200" b="1" dirty="0"/>
          </a:p>
        </p:txBody>
      </p:sp>
      <p:sp>
        <p:nvSpPr>
          <p:cNvPr id="3" name="Content Placeholder 2"/>
          <p:cNvSpPr>
            <a:spLocks noGrp="1"/>
          </p:cNvSpPr>
          <p:nvPr>
            <p:ph idx="1"/>
          </p:nvPr>
        </p:nvSpPr>
        <p:spPr/>
        <p:txBody>
          <a:bodyPr>
            <a:normAutofit/>
          </a:bodyPr>
          <a:lstStyle/>
          <a:p>
            <a:r>
              <a:rPr lang="en-IE" dirty="0" smtClean="0"/>
              <a:t>Colleges of Further Education are not part of the CAO system, students apply to do a PLC through fetchcourses.ie </a:t>
            </a:r>
          </a:p>
          <a:p>
            <a:r>
              <a:rPr lang="en-IE" dirty="0" smtClean="0"/>
              <a:t>Each college has their own open days</a:t>
            </a:r>
          </a:p>
          <a:p>
            <a:r>
              <a:rPr lang="en-IE" dirty="0" smtClean="0"/>
              <a:t>Pre nursing courses and pre university science courses are among those that fill up quickly so early application is advised</a:t>
            </a:r>
          </a:p>
          <a:p>
            <a:r>
              <a:rPr lang="en-IE" dirty="0" smtClean="0"/>
              <a:t>An interview along with a school reference is required</a:t>
            </a:r>
          </a:p>
          <a:p>
            <a:r>
              <a:rPr lang="en-IE" dirty="0" smtClean="0"/>
              <a:t>Interview usually begin in March (check fetchcourses.ie)</a:t>
            </a:r>
            <a:endParaRPr lang="en-IE" dirty="0"/>
          </a:p>
        </p:txBody>
      </p:sp>
    </p:spTree>
    <p:extLst>
      <p:ext uri="{BB962C8B-B14F-4D97-AF65-F5344CB8AC3E}">
        <p14:creationId xmlns:p14="http://schemas.microsoft.com/office/powerpoint/2010/main" val="42330365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7200" b="1" dirty="0" smtClean="0"/>
              <a:t>Student Options</a:t>
            </a:r>
            <a:endParaRPr lang="en-IE" sz="7200" b="1" dirty="0"/>
          </a:p>
        </p:txBody>
      </p:sp>
      <p:sp>
        <p:nvSpPr>
          <p:cNvPr id="3" name="Content Placeholder 2"/>
          <p:cNvSpPr>
            <a:spLocks noGrp="1"/>
          </p:cNvSpPr>
          <p:nvPr>
            <p:ph idx="1"/>
          </p:nvPr>
        </p:nvSpPr>
        <p:spPr/>
        <p:txBody>
          <a:bodyPr>
            <a:normAutofit/>
          </a:bodyPr>
          <a:lstStyle/>
          <a:p>
            <a:r>
              <a:rPr lang="en-IE" sz="4800" dirty="0" smtClean="0"/>
              <a:t>Third Level Course - CAO course in University/IT</a:t>
            </a:r>
          </a:p>
          <a:p>
            <a:r>
              <a:rPr lang="en-IE" sz="4800" dirty="0" smtClean="0"/>
              <a:t>PLC Course</a:t>
            </a:r>
          </a:p>
          <a:p>
            <a:r>
              <a:rPr lang="en-IE" sz="4800" dirty="0" smtClean="0"/>
              <a:t>Apprenticeship</a:t>
            </a:r>
          </a:p>
          <a:p>
            <a:r>
              <a:rPr lang="en-IE" sz="4800" dirty="0" smtClean="0"/>
              <a:t>Employment</a:t>
            </a:r>
            <a:endParaRPr lang="en-IE" sz="4800" dirty="0"/>
          </a:p>
        </p:txBody>
      </p:sp>
    </p:spTree>
    <p:extLst>
      <p:ext uri="{BB962C8B-B14F-4D97-AF65-F5344CB8AC3E}">
        <p14:creationId xmlns:p14="http://schemas.microsoft.com/office/powerpoint/2010/main" val="37973402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E" b="1" dirty="0" smtClean="0"/>
              <a:t>Commonly asked question</a:t>
            </a:r>
            <a:br>
              <a:rPr lang="en-IE" b="1" dirty="0" smtClean="0"/>
            </a:br>
            <a:r>
              <a:rPr lang="en-IE" b="1" dirty="0" smtClean="0"/>
              <a:t>What is the difference between CAO courses and a PLC course?</a:t>
            </a:r>
            <a:endParaRPr lang="en-IE" b="1" dirty="0"/>
          </a:p>
        </p:txBody>
      </p:sp>
      <p:sp>
        <p:nvSpPr>
          <p:cNvPr id="3" name="Text Placeholder 2"/>
          <p:cNvSpPr>
            <a:spLocks noGrp="1"/>
          </p:cNvSpPr>
          <p:nvPr>
            <p:ph type="body" idx="1"/>
          </p:nvPr>
        </p:nvSpPr>
        <p:spPr/>
        <p:txBody>
          <a:bodyPr>
            <a:normAutofit/>
          </a:bodyPr>
          <a:lstStyle/>
          <a:p>
            <a:r>
              <a:rPr lang="en-IE" sz="4000" dirty="0" smtClean="0"/>
              <a:t>CAO</a:t>
            </a:r>
            <a:endParaRPr lang="en-IE" sz="4000" dirty="0"/>
          </a:p>
        </p:txBody>
      </p:sp>
      <p:sp>
        <p:nvSpPr>
          <p:cNvPr id="4" name="Content Placeholder 3"/>
          <p:cNvSpPr>
            <a:spLocks noGrp="1"/>
          </p:cNvSpPr>
          <p:nvPr>
            <p:ph sz="half" idx="2"/>
          </p:nvPr>
        </p:nvSpPr>
        <p:spPr/>
        <p:txBody>
          <a:bodyPr>
            <a:normAutofit lnSpcReduction="10000"/>
          </a:bodyPr>
          <a:lstStyle/>
          <a:p>
            <a:r>
              <a:rPr lang="en-IE" sz="3600" dirty="0" smtClean="0"/>
              <a:t>Generally a higher qualification course (Cert, Diploma, Degree, Masters </a:t>
            </a:r>
            <a:r>
              <a:rPr lang="en-IE" sz="3600" dirty="0" err="1" smtClean="0"/>
              <a:t>etc</a:t>
            </a:r>
            <a:r>
              <a:rPr lang="en-IE" sz="3600" dirty="0" smtClean="0"/>
              <a:t>)</a:t>
            </a:r>
          </a:p>
          <a:p>
            <a:r>
              <a:rPr lang="en-IE" sz="3600" dirty="0" smtClean="0"/>
              <a:t>Apply through the CAO</a:t>
            </a:r>
          </a:p>
          <a:p>
            <a:r>
              <a:rPr lang="en-IE" sz="3600" dirty="0" smtClean="0"/>
              <a:t>Points based</a:t>
            </a:r>
            <a:endParaRPr lang="en-IE" sz="3600" dirty="0"/>
          </a:p>
        </p:txBody>
      </p:sp>
      <p:sp>
        <p:nvSpPr>
          <p:cNvPr id="5" name="Text Placeholder 4"/>
          <p:cNvSpPr>
            <a:spLocks noGrp="1"/>
          </p:cNvSpPr>
          <p:nvPr>
            <p:ph type="body" sz="quarter" idx="3"/>
          </p:nvPr>
        </p:nvSpPr>
        <p:spPr/>
        <p:txBody>
          <a:bodyPr>
            <a:normAutofit/>
          </a:bodyPr>
          <a:lstStyle/>
          <a:p>
            <a:r>
              <a:rPr lang="en-IE" sz="4000" dirty="0" smtClean="0"/>
              <a:t>PLC</a:t>
            </a:r>
            <a:endParaRPr lang="en-IE" sz="4000" dirty="0"/>
          </a:p>
        </p:txBody>
      </p:sp>
      <p:sp>
        <p:nvSpPr>
          <p:cNvPr id="6" name="Content Placeholder 5"/>
          <p:cNvSpPr>
            <a:spLocks noGrp="1"/>
          </p:cNvSpPr>
          <p:nvPr>
            <p:ph sz="quarter" idx="4"/>
          </p:nvPr>
        </p:nvSpPr>
        <p:spPr>
          <a:xfrm>
            <a:off x="5990888" y="2967788"/>
            <a:ext cx="4754880" cy="3820638"/>
          </a:xfrm>
        </p:spPr>
        <p:txBody>
          <a:bodyPr>
            <a:noAutofit/>
          </a:bodyPr>
          <a:lstStyle/>
          <a:p>
            <a:r>
              <a:rPr lang="en-IE" sz="3600" dirty="0" smtClean="0"/>
              <a:t>Generally a one or two year course</a:t>
            </a:r>
          </a:p>
          <a:p>
            <a:r>
              <a:rPr lang="en-IE" sz="3600" dirty="0" smtClean="0"/>
              <a:t>Apply to fetchcourses.ie</a:t>
            </a:r>
          </a:p>
          <a:p>
            <a:r>
              <a:rPr lang="en-IE" sz="3600" dirty="0" smtClean="0"/>
              <a:t>Places allocated on the basis of an interview (some may have additional requirements)</a:t>
            </a:r>
            <a:endParaRPr lang="en-IE" sz="3600" dirty="0"/>
          </a:p>
        </p:txBody>
      </p:sp>
    </p:spTree>
    <p:extLst>
      <p:ext uri="{BB962C8B-B14F-4D97-AF65-F5344CB8AC3E}">
        <p14:creationId xmlns:p14="http://schemas.microsoft.com/office/powerpoint/2010/main" val="2800450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The CAO System</a:t>
            </a:r>
            <a:endParaRPr lang="en-IE" sz="8000" b="1" dirty="0"/>
          </a:p>
        </p:txBody>
      </p:sp>
      <p:sp>
        <p:nvSpPr>
          <p:cNvPr id="3" name="Content Placeholder 2"/>
          <p:cNvSpPr>
            <a:spLocks noGrp="1"/>
          </p:cNvSpPr>
          <p:nvPr>
            <p:ph idx="1"/>
          </p:nvPr>
        </p:nvSpPr>
        <p:spPr/>
        <p:txBody>
          <a:bodyPr>
            <a:normAutofit fontScale="62500" lnSpcReduction="20000"/>
          </a:bodyPr>
          <a:lstStyle/>
          <a:p>
            <a:r>
              <a:rPr lang="en-IE" sz="3500" dirty="0" smtClean="0"/>
              <a:t>CAO = Central Applications Office</a:t>
            </a:r>
          </a:p>
          <a:p>
            <a:r>
              <a:rPr lang="en-IE" sz="3500" dirty="0" smtClean="0"/>
              <a:t>It processes applications to undergraduate courses in Higher Education Institutions.</a:t>
            </a:r>
          </a:p>
          <a:p>
            <a:r>
              <a:rPr lang="en-IE" sz="3500" dirty="0" smtClean="0"/>
              <a:t>It deals with Offers and Acceptances.</a:t>
            </a:r>
          </a:p>
          <a:p>
            <a:r>
              <a:rPr lang="en-IE" sz="3500" dirty="0" smtClean="0"/>
              <a:t>It does not make decisions on places (min. requirements </a:t>
            </a:r>
            <a:r>
              <a:rPr lang="en-IE" sz="3500" dirty="0" err="1" smtClean="0"/>
              <a:t>etc</a:t>
            </a:r>
            <a:r>
              <a:rPr lang="en-IE" sz="3500" dirty="0" smtClean="0"/>
              <a:t>).</a:t>
            </a:r>
          </a:p>
          <a:p>
            <a:r>
              <a:rPr lang="en-IE" sz="3500" dirty="0" smtClean="0"/>
              <a:t>CAO online application opened on 5</a:t>
            </a:r>
            <a:r>
              <a:rPr lang="en-IE" sz="3500" baseline="30000" dirty="0" smtClean="0"/>
              <a:t>th</a:t>
            </a:r>
            <a:r>
              <a:rPr lang="en-IE" sz="3500" dirty="0" smtClean="0"/>
              <a:t> November 2019.</a:t>
            </a:r>
          </a:p>
          <a:p>
            <a:r>
              <a:rPr lang="en-IE" sz="3500" dirty="0" smtClean="0"/>
              <a:t>Until 20</a:t>
            </a:r>
            <a:r>
              <a:rPr lang="en-IE" sz="3500" baseline="30000" dirty="0" smtClean="0"/>
              <a:t>th</a:t>
            </a:r>
            <a:r>
              <a:rPr lang="en-IE" sz="3500" dirty="0" smtClean="0"/>
              <a:t> January there is a discounted fee of thirty euro (forty five euro after this date).</a:t>
            </a:r>
          </a:p>
          <a:p>
            <a:r>
              <a:rPr lang="en-IE" sz="3500" dirty="0" smtClean="0"/>
              <a:t>Closing date for applications is 1</a:t>
            </a:r>
            <a:r>
              <a:rPr lang="en-IE" sz="3500" baseline="30000" dirty="0" smtClean="0"/>
              <a:t>st</a:t>
            </a:r>
            <a:r>
              <a:rPr lang="en-IE" sz="3500" dirty="0" smtClean="0"/>
              <a:t> February 2020.</a:t>
            </a:r>
          </a:p>
          <a:p>
            <a:r>
              <a:rPr lang="en-IE" sz="3500" dirty="0" smtClean="0"/>
              <a:t>Online change of mind becomes available on 5</a:t>
            </a:r>
            <a:r>
              <a:rPr lang="en-IE" sz="3500" baseline="30000" dirty="0" smtClean="0"/>
              <a:t>th</a:t>
            </a:r>
            <a:r>
              <a:rPr lang="en-IE" sz="3500" dirty="0" smtClean="0"/>
              <a:t> May and closes 1</a:t>
            </a:r>
            <a:r>
              <a:rPr lang="en-IE" sz="3500" baseline="30000" dirty="0" smtClean="0"/>
              <a:t>st</a:t>
            </a:r>
            <a:r>
              <a:rPr lang="en-IE" sz="3500" dirty="0" smtClean="0"/>
              <a:t> July 2020.</a:t>
            </a:r>
          </a:p>
          <a:p>
            <a:endParaRPr lang="en-IE" dirty="0"/>
          </a:p>
        </p:txBody>
      </p:sp>
    </p:spTree>
    <p:extLst>
      <p:ext uri="{BB962C8B-B14F-4D97-AF65-F5344CB8AC3E}">
        <p14:creationId xmlns:p14="http://schemas.microsoft.com/office/powerpoint/2010/main" val="2805474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General Information </a:t>
            </a:r>
            <a:endParaRPr lang="en-IE" sz="8000" b="1" dirty="0"/>
          </a:p>
        </p:txBody>
      </p:sp>
      <p:sp>
        <p:nvSpPr>
          <p:cNvPr id="3" name="Content Placeholder 2"/>
          <p:cNvSpPr>
            <a:spLocks noGrp="1"/>
          </p:cNvSpPr>
          <p:nvPr>
            <p:ph idx="1"/>
          </p:nvPr>
        </p:nvSpPr>
        <p:spPr/>
        <p:txBody>
          <a:bodyPr>
            <a:normAutofit lnSpcReduction="10000"/>
          </a:bodyPr>
          <a:lstStyle/>
          <a:p>
            <a:r>
              <a:rPr lang="en-IE" sz="4000" dirty="0" smtClean="0"/>
              <a:t>Lots of choice available for students</a:t>
            </a:r>
          </a:p>
          <a:p>
            <a:r>
              <a:rPr lang="en-IE" sz="4000" dirty="0" smtClean="0"/>
              <a:t>45 3</a:t>
            </a:r>
            <a:r>
              <a:rPr lang="en-IE" sz="4000" baseline="30000" dirty="0" smtClean="0"/>
              <a:t>rd</a:t>
            </a:r>
            <a:r>
              <a:rPr lang="en-IE" sz="4000" dirty="0" smtClean="0"/>
              <a:t> level institutions</a:t>
            </a:r>
          </a:p>
          <a:p>
            <a:r>
              <a:rPr lang="en-IE" sz="4000" dirty="0" smtClean="0"/>
              <a:t>There are more than 1,200 3</a:t>
            </a:r>
            <a:r>
              <a:rPr lang="en-IE" sz="4000" baseline="30000" dirty="0" smtClean="0"/>
              <a:t>rd</a:t>
            </a:r>
            <a:r>
              <a:rPr lang="en-IE" sz="4000" dirty="0" smtClean="0"/>
              <a:t> level Courses</a:t>
            </a:r>
          </a:p>
          <a:p>
            <a:r>
              <a:rPr lang="en-IE" sz="4000" dirty="0" smtClean="0"/>
              <a:t>There are 3 types of courses on the NFQ:</a:t>
            </a:r>
          </a:p>
          <a:p>
            <a:pPr lvl="1"/>
            <a:r>
              <a:rPr lang="en-IE" sz="4000" dirty="0" smtClean="0"/>
              <a:t>Level 6/7 – Diploma/Pass Degree</a:t>
            </a:r>
          </a:p>
          <a:p>
            <a:pPr lvl="1"/>
            <a:r>
              <a:rPr lang="en-IE" sz="4000" dirty="0" smtClean="0"/>
              <a:t>Level 8	  - Honours Degree</a:t>
            </a:r>
            <a:endParaRPr lang="en-IE" sz="4000" dirty="0"/>
          </a:p>
        </p:txBody>
      </p:sp>
    </p:spTree>
    <p:extLst>
      <p:ext uri="{BB962C8B-B14F-4D97-AF65-F5344CB8AC3E}">
        <p14:creationId xmlns:p14="http://schemas.microsoft.com/office/powerpoint/2010/main" val="1914804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National Framework of Qualifications (NFQ)</a:t>
            </a:r>
            <a:endParaRPr lang="en-IE" b="1" dirty="0"/>
          </a:p>
        </p:txBody>
      </p:sp>
      <p:pic>
        <p:nvPicPr>
          <p:cNvPr id="1026" name="Picture 2" descr="Image result for nfq levels ireland"/>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847400" y="2286000"/>
            <a:ext cx="8073337" cy="402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7584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Before applying</a:t>
            </a:r>
            <a:endParaRPr lang="en-IE" sz="8000" b="1" dirty="0"/>
          </a:p>
        </p:txBody>
      </p:sp>
      <p:sp>
        <p:nvSpPr>
          <p:cNvPr id="3" name="Content Placeholder 2"/>
          <p:cNvSpPr>
            <a:spLocks noGrp="1"/>
          </p:cNvSpPr>
          <p:nvPr>
            <p:ph idx="1"/>
          </p:nvPr>
        </p:nvSpPr>
        <p:spPr>
          <a:xfrm>
            <a:off x="1024128" y="1659835"/>
            <a:ext cx="9720073" cy="4840356"/>
          </a:xfrm>
        </p:spPr>
        <p:txBody>
          <a:bodyPr>
            <a:noAutofit/>
          </a:bodyPr>
          <a:lstStyle/>
          <a:p>
            <a:r>
              <a:rPr lang="en-IE" dirty="0" smtClean="0"/>
              <a:t>Students need to research thoroughly - course requirements, contents, duration, work experience, qualification, progression etc.</a:t>
            </a:r>
          </a:p>
          <a:p>
            <a:r>
              <a:rPr lang="en-IE" dirty="0" smtClean="0"/>
              <a:t>Students can research by:</a:t>
            </a:r>
          </a:p>
          <a:p>
            <a:pPr lvl="1"/>
            <a:r>
              <a:rPr lang="en-IE" sz="2800" dirty="0" smtClean="0"/>
              <a:t>Talking to the Guidance Counsellor and other teachers</a:t>
            </a:r>
          </a:p>
          <a:p>
            <a:pPr lvl="1"/>
            <a:r>
              <a:rPr lang="en-IE" sz="2800" dirty="0" smtClean="0"/>
              <a:t>College Websites/Prospectus’</a:t>
            </a:r>
          </a:p>
          <a:p>
            <a:pPr lvl="1"/>
            <a:r>
              <a:rPr lang="en-IE" sz="2800" dirty="0" smtClean="0">
                <a:hlinkClick r:id="rId2"/>
              </a:rPr>
              <a:t>www.cao.ie</a:t>
            </a:r>
            <a:endParaRPr lang="en-IE" sz="2800" dirty="0" smtClean="0"/>
          </a:p>
          <a:p>
            <a:pPr lvl="1"/>
            <a:r>
              <a:rPr lang="en-IE" sz="2800" dirty="0" smtClean="0">
                <a:hlinkClick r:id="rId3"/>
              </a:rPr>
              <a:t>www.careersportal.ie</a:t>
            </a:r>
            <a:endParaRPr lang="en-IE" sz="2800" dirty="0" smtClean="0"/>
          </a:p>
          <a:p>
            <a:pPr lvl="1"/>
            <a:r>
              <a:rPr lang="en-IE" sz="2800" dirty="0" smtClean="0">
                <a:hlinkClick r:id="rId4"/>
              </a:rPr>
              <a:t>www.qualifax.ie</a:t>
            </a:r>
            <a:endParaRPr lang="en-IE" sz="2800" dirty="0" smtClean="0"/>
          </a:p>
          <a:p>
            <a:pPr lvl="1"/>
            <a:r>
              <a:rPr lang="en-IE" sz="2800" dirty="0" smtClean="0"/>
              <a:t>Visit Open Days</a:t>
            </a:r>
          </a:p>
          <a:p>
            <a:pPr lvl="1"/>
            <a:r>
              <a:rPr lang="en-IE" sz="2800" dirty="0" smtClean="0"/>
              <a:t>Telephone Colleges</a:t>
            </a:r>
          </a:p>
          <a:p>
            <a:pPr lvl="1"/>
            <a:r>
              <a:rPr lang="en-IE" sz="2800" dirty="0" smtClean="0"/>
              <a:t>Talk to parents/current students </a:t>
            </a:r>
            <a:r>
              <a:rPr lang="en-IE" sz="2800" dirty="0" err="1" smtClean="0"/>
              <a:t>etc</a:t>
            </a:r>
            <a:endParaRPr lang="en-IE" sz="2800" dirty="0" smtClean="0"/>
          </a:p>
        </p:txBody>
      </p:sp>
    </p:spTree>
    <p:extLst>
      <p:ext uri="{BB962C8B-B14F-4D97-AF65-F5344CB8AC3E}">
        <p14:creationId xmlns:p14="http://schemas.microsoft.com/office/powerpoint/2010/main" val="20659396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E" sz="8000" b="1" dirty="0" smtClean="0"/>
              <a:t>CAO Course Choices</a:t>
            </a:r>
            <a:endParaRPr lang="en-IE" sz="8000" b="1" dirty="0"/>
          </a:p>
        </p:txBody>
      </p:sp>
      <p:sp>
        <p:nvSpPr>
          <p:cNvPr id="3" name="Content Placeholder 2"/>
          <p:cNvSpPr>
            <a:spLocks noGrp="1"/>
          </p:cNvSpPr>
          <p:nvPr>
            <p:ph idx="1"/>
          </p:nvPr>
        </p:nvSpPr>
        <p:spPr/>
        <p:txBody>
          <a:bodyPr>
            <a:normAutofit fontScale="92500" lnSpcReduction="10000"/>
          </a:bodyPr>
          <a:lstStyle/>
          <a:p>
            <a:r>
              <a:rPr lang="en-IE" dirty="0" smtClean="0"/>
              <a:t>There are 2 Course Choice Lists:</a:t>
            </a:r>
          </a:p>
          <a:p>
            <a:r>
              <a:rPr lang="en-IE" dirty="0" smtClean="0"/>
              <a:t>Level 6/7and Level 8</a:t>
            </a:r>
          </a:p>
          <a:p>
            <a:r>
              <a:rPr lang="en-IE" dirty="0" smtClean="0"/>
              <a:t>10 selections can be made in each list.</a:t>
            </a:r>
          </a:p>
          <a:p>
            <a:r>
              <a:rPr lang="en-IE" dirty="0" smtClean="0"/>
              <a:t>It is very important that course choices are placed in genuine order of preference.</a:t>
            </a:r>
          </a:p>
          <a:p>
            <a:r>
              <a:rPr lang="en-IE" dirty="0" smtClean="0"/>
              <a:t>Choices are made using a course code:</a:t>
            </a:r>
          </a:p>
          <a:p>
            <a:pPr lvl="1"/>
            <a:r>
              <a:rPr lang="en-IE" dirty="0" smtClean="0"/>
              <a:t>E.g. Law and Accounting in University of Limerick is LM 020.</a:t>
            </a:r>
          </a:p>
          <a:p>
            <a:r>
              <a:rPr lang="en-IE" dirty="0" smtClean="0"/>
              <a:t>Level 8 choices do not affect Level 6/7 choices.</a:t>
            </a:r>
          </a:p>
          <a:p>
            <a:r>
              <a:rPr lang="en-IE" dirty="0" smtClean="0"/>
              <a:t>It is possible to receive an offer from both lists.</a:t>
            </a:r>
          </a:p>
          <a:p>
            <a:r>
              <a:rPr lang="en-IE" dirty="0" smtClean="0"/>
              <a:t>Only one offer can be accepted in August.</a:t>
            </a:r>
          </a:p>
          <a:p>
            <a:r>
              <a:rPr lang="en-IE" dirty="0" smtClean="0"/>
              <a:t>There are usually three rounds of offers.</a:t>
            </a:r>
          </a:p>
        </p:txBody>
      </p:sp>
    </p:spTree>
    <p:extLst>
      <p:ext uri="{BB962C8B-B14F-4D97-AF65-F5344CB8AC3E}">
        <p14:creationId xmlns:p14="http://schemas.microsoft.com/office/powerpoint/2010/main" val="4947368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39F3A171207784282C5F1C0CCD3A889" ma:contentTypeVersion="2" ma:contentTypeDescription="Create a new document." ma:contentTypeScope="" ma:versionID="d2ff411947d3a9ac3d6fb30df510e53e">
  <xsd:schema xmlns:xsd="http://www.w3.org/2001/XMLSchema" xmlns:xs="http://www.w3.org/2001/XMLSchema" xmlns:p="http://schemas.microsoft.com/office/2006/metadata/properties" xmlns:ns3="7cdb7feb-28bb-44c1-b22e-c74b08e5bf9b" targetNamespace="http://schemas.microsoft.com/office/2006/metadata/properties" ma:root="true" ma:fieldsID="594807b696feeed6a5c3ea4fdc28fe64" ns3:_="">
    <xsd:import namespace="7cdb7feb-28bb-44c1-b22e-c74b08e5bf9b"/>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db7feb-28bb-44c1-b22e-c74b08e5bf9b"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9922FF-D980-4537-AEF3-AB631A49BC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db7feb-28bb-44c1-b22e-c74b08e5bf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B0307FA-59C9-4D89-9785-27CCF340BE89}">
  <ds:schemaRefs>
    <ds:schemaRef ds:uri="http://purl.org/dc/elements/1.1/"/>
    <ds:schemaRef ds:uri="http://schemas.microsoft.com/office/2006/documentManagement/types"/>
    <ds:schemaRef ds:uri="http://schemas.microsoft.com/office/infopath/2007/PartnerControls"/>
    <ds:schemaRef ds:uri="7cdb7feb-28bb-44c1-b22e-c74b08e5bf9b"/>
    <ds:schemaRef ds:uri="http://purl.org/dc/terms/"/>
    <ds:schemaRef ds:uri="http://schemas.microsoft.com/office/2006/metadata/properties"/>
    <ds:schemaRef ds:uri="http://purl.org/dc/dcmitype/"/>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CB377BE-24E6-4CA3-89E9-54DE4A15BE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11516</TotalTime>
  <Words>1396</Words>
  <Application>Microsoft Office PowerPoint</Application>
  <PresentationFormat>Widescreen</PresentationFormat>
  <Paragraphs>177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Calibri</vt:lpstr>
      <vt:lpstr>Tw Cen MT</vt:lpstr>
      <vt:lpstr>Tw Cen MT Condensed</vt:lpstr>
      <vt:lpstr>Wingdings 3</vt:lpstr>
      <vt:lpstr>Integral</vt:lpstr>
      <vt:lpstr>Life after the Leaving Cert Information for Parents</vt:lpstr>
      <vt:lpstr>Role of Parents</vt:lpstr>
      <vt:lpstr>Student Options</vt:lpstr>
      <vt:lpstr>Commonly asked question What is the difference between CAO courses and a PLC course?</vt:lpstr>
      <vt:lpstr>The CAO System</vt:lpstr>
      <vt:lpstr>General Information </vt:lpstr>
      <vt:lpstr>National Framework of Qualifications (NFQ)</vt:lpstr>
      <vt:lpstr>Before applying</vt:lpstr>
      <vt:lpstr>CAO Course Choices</vt:lpstr>
      <vt:lpstr>Restricted Courses</vt:lpstr>
      <vt:lpstr>Common Points Scale</vt:lpstr>
      <vt:lpstr>LCVP - POINTS</vt:lpstr>
      <vt:lpstr>Adding up the points (Add the 6 highest scores)</vt:lpstr>
      <vt:lpstr>Important Information </vt:lpstr>
      <vt:lpstr>Making an Application</vt:lpstr>
      <vt:lpstr>Change of Mind</vt:lpstr>
      <vt:lpstr>After Making an Application</vt:lpstr>
      <vt:lpstr>Allocation of College Places</vt:lpstr>
      <vt:lpstr>Summary</vt:lpstr>
      <vt:lpstr>PLC Courses – What are they?</vt:lpstr>
      <vt:lpstr>WHY DO A PLC COURSE?</vt:lpstr>
      <vt:lpstr>Applying to do a PLC course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after the Leaving Cert</dc:title>
  <dc:creator>Edel Merrigan</dc:creator>
  <cp:lastModifiedBy>Ruaidhri Devitt</cp:lastModifiedBy>
  <cp:revision>33</cp:revision>
  <cp:lastPrinted>2019-11-20T09:13:16Z</cp:lastPrinted>
  <dcterms:created xsi:type="dcterms:W3CDTF">2019-11-12T12:27:44Z</dcterms:created>
  <dcterms:modified xsi:type="dcterms:W3CDTF">2019-11-21T12:31:35Z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0x010100139F3A171207784282C5F1C0CCD3A889</vt:lpwstr>
  </property>
</Properties>
</file>