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7" r:id="rId2"/>
    <p:sldId id="260" r:id="rId3"/>
    <p:sldId id="261" r:id="rId4"/>
    <p:sldId id="286" r:id="rId5"/>
    <p:sldId id="287" r:id="rId6"/>
    <p:sldId id="285" r:id="rId7"/>
    <p:sldId id="262" r:id="rId8"/>
    <p:sldId id="263" r:id="rId9"/>
    <p:sldId id="267" r:id="rId10"/>
    <p:sldId id="279" r:id="rId11"/>
    <p:sldId id="280" r:id="rId12"/>
    <p:sldId id="281" r:id="rId13"/>
    <p:sldId id="288" r:id="rId14"/>
    <p:sldId id="282" r:id="rId15"/>
    <p:sldId id="283" r:id="rId16"/>
    <p:sldId id="284" r:id="rId17"/>
    <p:sldId id="265" r:id="rId18"/>
    <p:sldId id="266" r:id="rId19"/>
    <p:sldId id="269" r:id="rId20"/>
    <p:sldId id="270" r:id="rId21"/>
    <p:sldId id="271" r:id="rId22"/>
    <p:sldId id="272" r:id="rId23"/>
    <p:sldId id="273" r:id="rId24"/>
    <p:sldId id="274" r:id="rId25"/>
    <p:sldId id="278" r:id="rId26"/>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3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04665891-1A58-489F-980B-8C34C3E2EA98}" type="datetimeFigureOut">
              <a:rPr lang="en-US" smtClean="0"/>
              <a:t>1/16/2020</a:t>
            </a:fld>
            <a:endParaRPr lang="en-US"/>
          </a:p>
        </p:txBody>
      </p:sp>
      <p:sp>
        <p:nvSpPr>
          <p:cNvPr id="4" name="Slide Image Placeholder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E7F7B501-E7F3-4EA8-9F09-3AD4F1FA61ED}" type="slidenum">
              <a:rPr lang="en-US" smtClean="0"/>
              <a:t>‹#›</a:t>
            </a:fld>
            <a:endParaRPr lang="en-US"/>
          </a:p>
        </p:txBody>
      </p:sp>
    </p:spTree>
    <p:extLst>
      <p:ext uri="{BB962C8B-B14F-4D97-AF65-F5344CB8AC3E}">
        <p14:creationId xmlns:p14="http://schemas.microsoft.com/office/powerpoint/2010/main" val="2828768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6"/>
          <p:cNvSpPr>
            <a:spLocks noGrp="1" noChangeArrowheads="1"/>
          </p:cNvSpPr>
          <p:nvPr>
            <p:ph type="ftr" sz="quarter" idx="4"/>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r>
              <a:rPr lang="en-US" altLang="en-US" smtClean="0">
                <a:latin typeface="Tahoma" pitchFamily="34" charset="0"/>
              </a:rPr>
              <a:t>Noreen Ryan - St. Ailbe's School.</a:t>
            </a:r>
            <a:endParaRPr lang="en-GB" altLang="en-US" smtClean="0">
              <a:latin typeface="Tahoma" pitchFamily="34" charset="0"/>
            </a:endParaRPr>
          </a:p>
        </p:txBody>
      </p:sp>
      <p:sp>
        <p:nvSpPr>
          <p:cNvPr id="54275"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Arial" charset="0"/>
                <a:cs typeface="Arial" charset="0"/>
              </a:defRPr>
            </a:lvl1pPr>
            <a:lvl2pPr marL="742950" indent="-285750">
              <a:spcBef>
                <a:spcPct val="30000"/>
              </a:spcBef>
              <a:defRPr sz="1200">
                <a:solidFill>
                  <a:schemeClr val="tx1"/>
                </a:solidFill>
                <a:latin typeface="Arial" charset="0"/>
                <a:cs typeface="Arial" charset="0"/>
              </a:defRPr>
            </a:lvl2pPr>
            <a:lvl3pPr marL="1143000" indent="-228600">
              <a:spcBef>
                <a:spcPct val="30000"/>
              </a:spcBef>
              <a:defRPr sz="1200">
                <a:solidFill>
                  <a:schemeClr val="tx1"/>
                </a:solidFill>
                <a:latin typeface="Arial" charset="0"/>
                <a:cs typeface="Arial" charset="0"/>
              </a:defRPr>
            </a:lvl3pPr>
            <a:lvl4pPr marL="1600200" indent="-228600">
              <a:spcBef>
                <a:spcPct val="30000"/>
              </a:spcBef>
              <a:defRPr sz="1200">
                <a:solidFill>
                  <a:schemeClr val="tx1"/>
                </a:solidFill>
                <a:latin typeface="Arial" charset="0"/>
                <a:cs typeface="Arial" charset="0"/>
              </a:defRPr>
            </a:lvl4pPr>
            <a:lvl5pPr marL="2057400" indent="-22860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a:spcBef>
                <a:spcPct val="0"/>
              </a:spcBef>
            </a:pPr>
            <a:fld id="{0EBEF97D-F082-4DA3-964F-82120FD12C46}" type="slidenum">
              <a:rPr lang="en-GB" altLang="en-US" smtClean="0">
                <a:latin typeface="Tahoma" pitchFamily="34" charset="0"/>
              </a:rPr>
              <a:pPr>
                <a:spcBef>
                  <a:spcPct val="0"/>
                </a:spcBef>
              </a:pPr>
              <a:t>1</a:t>
            </a:fld>
            <a:endParaRPr lang="en-GB" altLang="en-US" smtClean="0">
              <a:latin typeface="Tahoma" pitchFamily="34" charset="0"/>
            </a:endParaRPr>
          </a:p>
        </p:txBody>
      </p:sp>
      <p:sp>
        <p:nvSpPr>
          <p:cNvPr id="54276" name="Rectangle 2"/>
          <p:cNvSpPr>
            <a:spLocks noGrp="1" noRot="1" noChangeAspect="1" noChangeArrowheads="1" noTextEdit="1"/>
          </p:cNvSpPr>
          <p:nvPr>
            <p:ph type="sldImg"/>
          </p:nvPr>
        </p:nvSpPr>
        <p:spPr>
          <a:ln/>
        </p:spPr>
      </p:sp>
      <p:sp>
        <p:nvSpPr>
          <p:cNvPr id="5427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a:buFontTx/>
              <a:buAutoNum type="arabicPeriod"/>
            </a:pPr>
            <a:endParaRPr lang="en-IE" altLang="en-US" b="1" smtClean="0">
              <a:latin typeface="Arial" charset="0"/>
              <a:cs typeface="Arial" charset="0"/>
            </a:endParaRPr>
          </a:p>
          <a:p>
            <a:pPr marL="228600" indent="-228600">
              <a:buFontTx/>
              <a:buAutoNum type="arabicPeriod"/>
            </a:pPr>
            <a:endParaRPr lang="en-IE" altLang="en-US" b="1" smtClean="0">
              <a:latin typeface="Arial" charset="0"/>
              <a:cs typeface="Arial" charset="0"/>
            </a:endParaRPr>
          </a:p>
          <a:p>
            <a:pPr marL="228600" indent="-228600">
              <a:buFontTx/>
              <a:buAutoNum type="arabicPeriod"/>
            </a:pPr>
            <a:endParaRPr lang="en-IE" altLang="en-US" b="1" smtClean="0">
              <a:latin typeface="Arial" charset="0"/>
              <a:cs typeface="Arial" charset="0"/>
            </a:endParaRPr>
          </a:p>
          <a:p>
            <a:pPr marL="228600" indent="-228600">
              <a:buFontTx/>
              <a:buAutoNum type="arabicPeriod"/>
            </a:pPr>
            <a:endParaRPr lang="en-IE" altLang="en-US" b="1" smtClean="0">
              <a:latin typeface="Arial" charset="0"/>
              <a:cs typeface="Arial" charset="0"/>
            </a:endParaRPr>
          </a:p>
          <a:p>
            <a:pPr marL="228600" indent="-228600">
              <a:buFontTx/>
              <a:buAutoNum type="arabicPeriod"/>
            </a:pPr>
            <a:r>
              <a:rPr lang="en-IE" altLang="en-US" b="1" smtClean="0">
                <a:latin typeface="Arial" charset="0"/>
                <a:cs typeface="Arial" charset="0"/>
              </a:rPr>
              <a:t>Most of what I will cover tonight is in the CAO Handbook and has been covered with the 6</a:t>
            </a:r>
            <a:r>
              <a:rPr lang="en-IE" altLang="en-US" b="1" baseline="30000" smtClean="0">
                <a:latin typeface="Arial" charset="0"/>
                <a:cs typeface="Arial" charset="0"/>
              </a:rPr>
              <a:t>th</a:t>
            </a:r>
            <a:r>
              <a:rPr lang="en-IE" altLang="en-US" b="1" smtClean="0">
                <a:latin typeface="Arial" charset="0"/>
                <a:cs typeface="Arial" charset="0"/>
              </a:rPr>
              <a:t> years.</a:t>
            </a:r>
          </a:p>
          <a:p>
            <a:pPr marL="228600" indent="-228600">
              <a:buFontTx/>
              <a:buAutoNum type="arabicPeriod"/>
            </a:pPr>
            <a:r>
              <a:rPr lang="en-IE" altLang="en-US" b="1" smtClean="0">
                <a:latin typeface="Arial" charset="0"/>
                <a:cs typeface="Arial" charset="0"/>
              </a:rPr>
              <a:t>In this format we can’t go through every detail but I’ve picked out the points I feel parents should be aware of.</a:t>
            </a:r>
          </a:p>
          <a:p>
            <a:pPr marL="228600" indent="-228600">
              <a:buFontTx/>
              <a:buAutoNum type="arabicPeriod"/>
            </a:pPr>
            <a:r>
              <a:rPr lang="en-IE" altLang="en-US" b="1" smtClean="0">
                <a:latin typeface="Arial" charset="0"/>
                <a:cs typeface="Arial" charset="0"/>
              </a:rPr>
              <a:t>Less stress / tension if everybody is familiar with the system and we are all singing from the same hymn sheet .</a:t>
            </a:r>
          </a:p>
          <a:p>
            <a:pPr marL="228600" indent="-228600"/>
            <a:endParaRPr lang="en-US" altLang="en-US" b="1" smtClean="0">
              <a:latin typeface="Arial" charset="0"/>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8820F9F9-E6FC-4EC5-9E28-7A89AE2E98FB}" type="slidenum">
              <a:rPr lang="en-GB" altLang="en-US" smtClean="0"/>
              <a:pPr/>
              <a:t>10</a:t>
            </a:fld>
            <a:endParaRPr lang="en-GB" altLang="en-US" smtClean="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p:spPr>
        <p:txBody>
          <a:bodyPr/>
          <a:lstStyle/>
          <a:p>
            <a:pPr eaLnBrk="1" hangingPunct="1"/>
            <a:endParaRPr lang="en-US" altLang="en-US" smtClean="0">
              <a:latin typeface="Arial" charset="0"/>
              <a:cs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D6D9C41A-6221-4027-A910-EC5B987F0F09}" type="slidenum">
              <a:rPr lang="en-GB" altLang="en-US" smtClean="0"/>
              <a:pPr/>
              <a:t>11</a:t>
            </a:fld>
            <a:endParaRPr lang="en-GB" altLang="en-US" smtClean="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p:spPr>
        <p:txBody>
          <a:bodyPr/>
          <a:lstStyle/>
          <a:p>
            <a:pPr eaLnBrk="1" hangingPunct="1"/>
            <a:endParaRPr lang="en-US" altLang="en-US" smtClean="0">
              <a:latin typeface="Arial" charset="0"/>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A69EA3FE-3E57-4627-8033-0A1B52B7CDF2}" type="slidenum">
              <a:rPr lang="en-GB" altLang="en-US" smtClean="0"/>
              <a:pPr/>
              <a:t>12</a:t>
            </a:fld>
            <a:endParaRPr lang="en-GB" altLang="en-US" smtClean="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p:spPr>
        <p:txBody>
          <a:bodyPr/>
          <a:lstStyle/>
          <a:p>
            <a:pPr eaLnBrk="1" hangingPunct="1"/>
            <a:endParaRPr lang="en-US" altLang="en-US" smtClean="0">
              <a:latin typeface="Arial"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D3168B82-C770-40D5-B90A-06FC07F8754F}" type="slidenum">
              <a:rPr lang="en-GB" altLang="en-US" smtClean="0"/>
              <a:pPr/>
              <a:t>14</a:t>
            </a:fld>
            <a:endParaRPr lang="en-GB" altLang="en-US" smtClean="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p:spPr>
        <p:txBody>
          <a:bodyPr/>
          <a:lstStyle/>
          <a:p>
            <a:pPr eaLnBrk="1" hangingPunct="1"/>
            <a:endParaRPr lang="en-US" altLang="en-US"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1CAF919-5784-4CFE-9B07-64ADFC5274CA}"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A60035-57A7-4FA7-9797-30642E15BBC0}" type="slidenum">
              <a:rPr lang="en-US" smtClean="0"/>
              <a:t>‹#›</a:t>
            </a:fld>
            <a:endParaRPr lang="en-US"/>
          </a:p>
        </p:txBody>
      </p:sp>
    </p:spTree>
    <p:extLst>
      <p:ext uri="{BB962C8B-B14F-4D97-AF65-F5344CB8AC3E}">
        <p14:creationId xmlns:p14="http://schemas.microsoft.com/office/powerpoint/2010/main" val="2706443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CAF919-5784-4CFE-9B07-64ADFC5274CA}"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A60035-57A7-4FA7-9797-30642E15BBC0}" type="slidenum">
              <a:rPr lang="en-US" smtClean="0"/>
              <a:t>‹#›</a:t>
            </a:fld>
            <a:endParaRPr lang="en-US"/>
          </a:p>
        </p:txBody>
      </p:sp>
    </p:spTree>
    <p:extLst>
      <p:ext uri="{BB962C8B-B14F-4D97-AF65-F5344CB8AC3E}">
        <p14:creationId xmlns:p14="http://schemas.microsoft.com/office/powerpoint/2010/main" val="40547046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CAF919-5784-4CFE-9B07-64ADFC5274CA}"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A60035-57A7-4FA7-9797-30642E15BBC0}" type="slidenum">
              <a:rPr lang="en-US" smtClean="0"/>
              <a:t>‹#›</a:t>
            </a:fld>
            <a:endParaRPr lang="en-US"/>
          </a:p>
        </p:txBody>
      </p:sp>
    </p:spTree>
    <p:extLst>
      <p:ext uri="{BB962C8B-B14F-4D97-AF65-F5344CB8AC3E}">
        <p14:creationId xmlns:p14="http://schemas.microsoft.com/office/powerpoint/2010/main" val="3323913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1CAF919-5784-4CFE-9B07-64ADFC5274CA}"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A60035-57A7-4FA7-9797-30642E15BBC0}" type="slidenum">
              <a:rPr lang="en-US" smtClean="0"/>
              <a:t>‹#›</a:t>
            </a:fld>
            <a:endParaRPr lang="en-US"/>
          </a:p>
        </p:txBody>
      </p:sp>
    </p:spTree>
    <p:extLst>
      <p:ext uri="{BB962C8B-B14F-4D97-AF65-F5344CB8AC3E}">
        <p14:creationId xmlns:p14="http://schemas.microsoft.com/office/powerpoint/2010/main" val="18199558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1CAF919-5784-4CFE-9B07-64ADFC5274CA}" type="datetimeFigureOut">
              <a:rPr lang="en-US" smtClean="0"/>
              <a:t>1/16/2020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A60035-57A7-4FA7-9797-30642E15BBC0}" type="slidenum">
              <a:rPr lang="en-US" smtClean="0"/>
              <a:t>‹#›</a:t>
            </a:fld>
            <a:endParaRPr lang="en-US"/>
          </a:p>
        </p:txBody>
      </p:sp>
    </p:spTree>
    <p:extLst>
      <p:ext uri="{BB962C8B-B14F-4D97-AF65-F5344CB8AC3E}">
        <p14:creationId xmlns:p14="http://schemas.microsoft.com/office/powerpoint/2010/main" val="1887795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1CAF919-5784-4CFE-9B07-64ADFC5274CA}"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A60035-57A7-4FA7-9797-30642E15BBC0}" type="slidenum">
              <a:rPr lang="en-US" smtClean="0"/>
              <a:t>‹#›</a:t>
            </a:fld>
            <a:endParaRPr lang="en-US"/>
          </a:p>
        </p:txBody>
      </p:sp>
    </p:spTree>
    <p:extLst>
      <p:ext uri="{BB962C8B-B14F-4D97-AF65-F5344CB8AC3E}">
        <p14:creationId xmlns:p14="http://schemas.microsoft.com/office/powerpoint/2010/main" val="937015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1CAF919-5784-4CFE-9B07-64ADFC5274CA}" type="datetimeFigureOut">
              <a:rPr lang="en-US" smtClean="0"/>
              <a:t>1/16/2020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A60035-57A7-4FA7-9797-30642E15BBC0}" type="slidenum">
              <a:rPr lang="en-US" smtClean="0"/>
              <a:t>‹#›</a:t>
            </a:fld>
            <a:endParaRPr lang="en-US"/>
          </a:p>
        </p:txBody>
      </p:sp>
    </p:spTree>
    <p:extLst>
      <p:ext uri="{BB962C8B-B14F-4D97-AF65-F5344CB8AC3E}">
        <p14:creationId xmlns:p14="http://schemas.microsoft.com/office/powerpoint/2010/main" val="1539549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1CAF919-5784-4CFE-9B07-64ADFC5274CA}" type="datetimeFigureOut">
              <a:rPr lang="en-US" smtClean="0"/>
              <a:t>1/16/2020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A60035-57A7-4FA7-9797-30642E15BBC0}" type="slidenum">
              <a:rPr lang="en-US" smtClean="0"/>
              <a:t>‹#›</a:t>
            </a:fld>
            <a:endParaRPr lang="en-US"/>
          </a:p>
        </p:txBody>
      </p:sp>
    </p:spTree>
    <p:extLst>
      <p:ext uri="{BB962C8B-B14F-4D97-AF65-F5344CB8AC3E}">
        <p14:creationId xmlns:p14="http://schemas.microsoft.com/office/powerpoint/2010/main" val="1317385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CAF919-5784-4CFE-9B07-64ADFC5274CA}" type="datetimeFigureOut">
              <a:rPr lang="en-US" smtClean="0"/>
              <a:t>1/16/2020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A60035-57A7-4FA7-9797-30642E15BBC0}" type="slidenum">
              <a:rPr lang="en-US" smtClean="0"/>
              <a:t>‹#›</a:t>
            </a:fld>
            <a:endParaRPr lang="en-US"/>
          </a:p>
        </p:txBody>
      </p:sp>
    </p:spTree>
    <p:extLst>
      <p:ext uri="{BB962C8B-B14F-4D97-AF65-F5344CB8AC3E}">
        <p14:creationId xmlns:p14="http://schemas.microsoft.com/office/powerpoint/2010/main" val="2478805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CAF919-5784-4CFE-9B07-64ADFC5274CA}"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A60035-57A7-4FA7-9797-30642E15BBC0}" type="slidenum">
              <a:rPr lang="en-US" smtClean="0"/>
              <a:t>‹#›</a:t>
            </a:fld>
            <a:endParaRPr lang="en-US"/>
          </a:p>
        </p:txBody>
      </p:sp>
    </p:spTree>
    <p:extLst>
      <p:ext uri="{BB962C8B-B14F-4D97-AF65-F5344CB8AC3E}">
        <p14:creationId xmlns:p14="http://schemas.microsoft.com/office/powerpoint/2010/main" val="1417777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1CAF919-5784-4CFE-9B07-64ADFC5274CA}" type="datetimeFigureOut">
              <a:rPr lang="en-US" smtClean="0"/>
              <a:t>1/16/2020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A60035-57A7-4FA7-9797-30642E15BBC0}" type="slidenum">
              <a:rPr lang="en-US" smtClean="0"/>
              <a:t>‹#›</a:t>
            </a:fld>
            <a:endParaRPr lang="en-US"/>
          </a:p>
        </p:txBody>
      </p:sp>
    </p:spTree>
    <p:extLst>
      <p:ext uri="{BB962C8B-B14F-4D97-AF65-F5344CB8AC3E}">
        <p14:creationId xmlns:p14="http://schemas.microsoft.com/office/powerpoint/2010/main" val="3299954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CAF919-5784-4CFE-9B07-64ADFC5274CA}" type="datetimeFigureOut">
              <a:rPr lang="en-US" smtClean="0"/>
              <a:t>1/16/2020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A60035-57A7-4FA7-9797-30642E15BBC0}" type="slidenum">
              <a:rPr lang="en-US" smtClean="0"/>
              <a:t>‹#›</a:t>
            </a:fld>
            <a:endParaRPr lang="en-US"/>
          </a:p>
        </p:txBody>
      </p:sp>
    </p:spTree>
    <p:extLst>
      <p:ext uri="{BB962C8B-B14F-4D97-AF65-F5344CB8AC3E}">
        <p14:creationId xmlns:p14="http://schemas.microsoft.com/office/powerpoint/2010/main" val="25900498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qualifax.ie/"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www.careersportal.ie/" TargetMode="External"/><Relationship Id="rId4" Type="http://schemas.openxmlformats.org/officeDocument/2006/relationships/hyperlink" Target="http://www.vark.com/"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3" descr="C:\Users\Noreen\AppData\Local\Microsoft\Windows\Temporary Internet Files\Content.IE5\K5RQ13FL\graduate-student-silhouette-thumb8149987[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804025" y="4691063"/>
            <a:ext cx="1871663" cy="176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3" name="AutoShape 2" descr="College Clipart Free Free"/>
          <p:cNvSpPr>
            <a:spLocks noChangeAspect="1" noChangeArrowheads="1"/>
          </p:cNvSpPr>
          <p:nvPr/>
        </p:nvSpPr>
        <p:spPr bwMode="auto">
          <a:xfrm>
            <a:off x="155575" y="-136525"/>
            <a:ext cx="296863" cy="296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Font typeface="Arial" charset="0"/>
              <a:buChar char="•"/>
              <a:defRPr sz="2400">
                <a:solidFill>
                  <a:schemeClr val="tx2"/>
                </a:solidFill>
                <a:latin typeface="Century Gothic" pitchFamily="34" charset="0"/>
              </a:defRPr>
            </a:lvl1pPr>
            <a:lvl2pPr marL="742950" indent="-285750">
              <a:spcBef>
                <a:spcPct val="20000"/>
              </a:spcBef>
              <a:buClr>
                <a:schemeClr val="accent2"/>
              </a:buClr>
              <a:buFont typeface="Arial" charset="0"/>
              <a:buChar char="•"/>
              <a:defRPr sz="2000">
                <a:solidFill>
                  <a:schemeClr val="tx2"/>
                </a:solidFill>
                <a:latin typeface="Century Gothic" pitchFamily="34" charset="0"/>
              </a:defRPr>
            </a:lvl2pPr>
            <a:lvl3pPr marL="1143000" indent="-228600">
              <a:spcBef>
                <a:spcPct val="20000"/>
              </a:spcBef>
              <a:buClr>
                <a:srgbClr val="B5AE53"/>
              </a:buClr>
              <a:buFont typeface="Arial" charset="0"/>
              <a:buChar char="•"/>
              <a:defRPr>
                <a:solidFill>
                  <a:schemeClr val="tx2"/>
                </a:solidFill>
                <a:latin typeface="Century Gothic" pitchFamily="34" charset="0"/>
              </a:defRPr>
            </a:lvl3pPr>
            <a:lvl4pPr marL="1600200" indent="-228600">
              <a:spcBef>
                <a:spcPct val="20000"/>
              </a:spcBef>
              <a:buClr>
                <a:srgbClr val="848058"/>
              </a:buClr>
              <a:buFont typeface="Arial" charset="0"/>
              <a:buChar char="•"/>
              <a:defRPr sz="1600">
                <a:solidFill>
                  <a:schemeClr val="tx2"/>
                </a:solidFill>
                <a:latin typeface="Century Gothic" pitchFamily="34" charset="0"/>
              </a:defRPr>
            </a:lvl4pPr>
            <a:lvl5pPr marL="2057400" indent="-228600">
              <a:spcBef>
                <a:spcPct val="20000"/>
              </a:spcBef>
              <a:buClr>
                <a:srgbClr val="E8B54D"/>
              </a:buClr>
              <a:buFont typeface="Arial" charset="0"/>
              <a:buChar char="•"/>
              <a:defRPr sz="1600">
                <a:solidFill>
                  <a:schemeClr val="tx2"/>
                </a:solidFill>
                <a:latin typeface="Century Gothic" pitchFamily="34" charset="0"/>
              </a:defRPr>
            </a:lvl5pPr>
            <a:lvl6pPr marL="2514600" indent="-228600" eaLnBrk="0" fontAlgn="base" hangingPunct="0">
              <a:spcBef>
                <a:spcPct val="20000"/>
              </a:spcBef>
              <a:spcAft>
                <a:spcPct val="0"/>
              </a:spcAft>
              <a:buClr>
                <a:srgbClr val="E8B54D"/>
              </a:buClr>
              <a:buFont typeface="Arial" charset="0"/>
              <a:buChar char="•"/>
              <a:defRPr sz="1600">
                <a:solidFill>
                  <a:schemeClr val="tx2"/>
                </a:solidFill>
                <a:latin typeface="Century Gothic" pitchFamily="34" charset="0"/>
              </a:defRPr>
            </a:lvl6pPr>
            <a:lvl7pPr marL="2971800" indent="-228600" eaLnBrk="0" fontAlgn="base" hangingPunct="0">
              <a:spcBef>
                <a:spcPct val="20000"/>
              </a:spcBef>
              <a:spcAft>
                <a:spcPct val="0"/>
              </a:spcAft>
              <a:buClr>
                <a:srgbClr val="E8B54D"/>
              </a:buClr>
              <a:buFont typeface="Arial" charset="0"/>
              <a:buChar char="•"/>
              <a:defRPr sz="1600">
                <a:solidFill>
                  <a:schemeClr val="tx2"/>
                </a:solidFill>
                <a:latin typeface="Century Gothic" pitchFamily="34" charset="0"/>
              </a:defRPr>
            </a:lvl7pPr>
            <a:lvl8pPr marL="3429000" indent="-228600" eaLnBrk="0" fontAlgn="base" hangingPunct="0">
              <a:spcBef>
                <a:spcPct val="20000"/>
              </a:spcBef>
              <a:spcAft>
                <a:spcPct val="0"/>
              </a:spcAft>
              <a:buClr>
                <a:srgbClr val="E8B54D"/>
              </a:buClr>
              <a:buFont typeface="Arial" charset="0"/>
              <a:buChar char="•"/>
              <a:defRPr sz="1600">
                <a:solidFill>
                  <a:schemeClr val="tx2"/>
                </a:solidFill>
                <a:latin typeface="Century Gothic" pitchFamily="34" charset="0"/>
              </a:defRPr>
            </a:lvl8pPr>
            <a:lvl9pPr marL="3886200" indent="-228600" eaLnBrk="0" fontAlgn="base" hangingPunct="0">
              <a:spcBef>
                <a:spcPct val="20000"/>
              </a:spcBef>
              <a:spcAft>
                <a:spcPct val="0"/>
              </a:spcAft>
              <a:buClr>
                <a:srgbClr val="E8B54D"/>
              </a:buClr>
              <a:buFont typeface="Arial" charset="0"/>
              <a:buChar char="•"/>
              <a:defRPr sz="1600">
                <a:solidFill>
                  <a:schemeClr val="tx2"/>
                </a:solidFill>
                <a:latin typeface="Century Gothic" pitchFamily="34" charset="0"/>
              </a:defRPr>
            </a:lvl9pPr>
          </a:lstStyle>
          <a:p>
            <a:pPr eaLnBrk="1" hangingPunct="1">
              <a:spcBef>
                <a:spcPct val="0"/>
              </a:spcBef>
              <a:buClrTx/>
              <a:buFontTx/>
              <a:buNone/>
            </a:pPr>
            <a:endParaRPr lang="en-US" altLang="en-US" sz="1400">
              <a:solidFill>
                <a:schemeClr val="tx1"/>
              </a:solidFill>
              <a:latin typeface="Tahoma" pitchFamily="34" charset="0"/>
            </a:endParaRPr>
          </a:p>
        </p:txBody>
      </p:sp>
      <p:sp>
        <p:nvSpPr>
          <p:cNvPr id="2" name="Title 1"/>
          <p:cNvSpPr>
            <a:spLocks noGrp="1"/>
          </p:cNvSpPr>
          <p:nvPr>
            <p:ph type="ctrTitle"/>
          </p:nvPr>
        </p:nvSpPr>
        <p:spPr>
          <a:xfrm>
            <a:off x="452438" y="476250"/>
            <a:ext cx="8042275" cy="2447925"/>
          </a:xfrm>
        </p:spPr>
        <p:txBody>
          <a:bodyPr/>
          <a:lstStyle/>
          <a:p>
            <a:pPr eaLnBrk="1" fontAlgn="auto" hangingPunct="1">
              <a:spcAft>
                <a:spcPts val="0"/>
              </a:spcAft>
              <a:defRPr/>
            </a:pPr>
            <a:r>
              <a:rPr lang="en-IE" sz="3600" dirty="0">
                <a:solidFill>
                  <a:srgbClr val="F07F09">
                    <a:tint val="88000"/>
                    <a:satMod val="150000"/>
                  </a:srgbClr>
                </a:solidFill>
              </a:rPr>
              <a:t>Information night on subject choice for parents and students</a:t>
            </a:r>
            <a:endParaRPr lang="en-US" dirty="0"/>
          </a:p>
        </p:txBody>
      </p:sp>
      <p:sp>
        <p:nvSpPr>
          <p:cNvPr id="3" name="TextBox 2"/>
          <p:cNvSpPr txBox="1"/>
          <p:nvPr/>
        </p:nvSpPr>
        <p:spPr>
          <a:xfrm>
            <a:off x="611559" y="3212976"/>
            <a:ext cx="6192465" cy="3108543"/>
          </a:xfrm>
          <a:prstGeom prst="rect">
            <a:avLst/>
          </a:prstGeom>
          <a:noFill/>
        </p:spPr>
        <p:txBody>
          <a:bodyPr wrap="square" rtlCol="0">
            <a:spAutoFit/>
          </a:bodyPr>
          <a:lstStyle/>
          <a:p>
            <a:r>
              <a:rPr lang="en-US" sz="2800" b="1" dirty="0" smtClean="0">
                <a:solidFill>
                  <a:srgbClr val="0070C0"/>
                </a:solidFill>
              </a:rPr>
              <a:t>Format:</a:t>
            </a:r>
          </a:p>
          <a:p>
            <a:pPr marL="342900" indent="-342900">
              <a:buFont typeface="+mj-lt"/>
              <a:buAutoNum type="arabicPeriod"/>
            </a:pPr>
            <a:r>
              <a:rPr lang="en-US" sz="2400" dirty="0" smtClean="0">
                <a:solidFill>
                  <a:srgbClr val="0070C0"/>
                </a:solidFill>
              </a:rPr>
              <a:t>Introduction Mr. </a:t>
            </a:r>
            <a:r>
              <a:rPr lang="en-US" sz="2400" dirty="0" err="1" smtClean="0">
                <a:solidFill>
                  <a:srgbClr val="0070C0"/>
                </a:solidFill>
              </a:rPr>
              <a:t>Ruaidhri</a:t>
            </a:r>
            <a:r>
              <a:rPr lang="en-US" sz="2400" dirty="0" smtClean="0">
                <a:solidFill>
                  <a:srgbClr val="0070C0"/>
                </a:solidFill>
              </a:rPr>
              <a:t> Devitt</a:t>
            </a:r>
          </a:p>
          <a:p>
            <a:pPr marL="342900" indent="-342900">
              <a:buAutoNum type="arabicPeriod"/>
            </a:pPr>
            <a:r>
              <a:rPr lang="en-US" sz="2400" dirty="0" smtClean="0">
                <a:solidFill>
                  <a:srgbClr val="0070C0"/>
                </a:solidFill>
              </a:rPr>
              <a:t>Transition Year : </a:t>
            </a:r>
            <a:r>
              <a:rPr lang="en-US" sz="2400" dirty="0" err="1" smtClean="0">
                <a:solidFill>
                  <a:srgbClr val="0070C0"/>
                </a:solidFill>
              </a:rPr>
              <a:t>Ms</a:t>
            </a:r>
            <a:r>
              <a:rPr lang="en-US" sz="2400" dirty="0" smtClean="0">
                <a:solidFill>
                  <a:srgbClr val="0070C0"/>
                </a:solidFill>
              </a:rPr>
              <a:t> Long</a:t>
            </a:r>
          </a:p>
          <a:p>
            <a:pPr marL="342900" indent="-342900">
              <a:buAutoNum type="arabicPeriod"/>
            </a:pPr>
            <a:r>
              <a:rPr lang="en-US" sz="2400" dirty="0" smtClean="0">
                <a:solidFill>
                  <a:srgbClr val="0070C0"/>
                </a:solidFill>
              </a:rPr>
              <a:t>Leaving Certificate Applied : </a:t>
            </a:r>
            <a:r>
              <a:rPr lang="en-US" sz="2400" dirty="0" err="1" smtClean="0">
                <a:solidFill>
                  <a:srgbClr val="0070C0"/>
                </a:solidFill>
              </a:rPr>
              <a:t>Mr</a:t>
            </a:r>
            <a:r>
              <a:rPr lang="en-US" sz="2400" dirty="0" smtClean="0">
                <a:solidFill>
                  <a:srgbClr val="0070C0"/>
                </a:solidFill>
              </a:rPr>
              <a:t> Kennedy</a:t>
            </a:r>
          </a:p>
          <a:p>
            <a:pPr marL="342900" indent="-342900">
              <a:buAutoNum type="arabicPeriod"/>
            </a:pPr>
            <a:r>
              <a:rPr lang="en-US" sz="2400" dirty="0" smtClean="0">
                <a:solidFill>
                  <a:srgbClr val="0070C0"/>
                </a:solidFill>
              </a:rPr>
              <a:t>Leaving Certificate Established: </a:t>
            </a:r>
            <a:r>
              <a:rPr lang="en-US" sz="2400" dirty="0" err="1" smtClean="0">
                <a:solidFill>
                  <a:srgbClr val="0070C0"/>
                </a:solidFill>
              </a:rPr>
              <a:t>Ms</a:t>
            </a:r>
            <a:r>
              <a:rPr lang="en-US" sz="2400" dirty="0" smtClean="0">
                <a:solidFill>
                  <a:srgbClr val="0070C0"/>
                </a:solidFill>
              </a:rPr>
              <a:t> </a:t>
            </a:r>
            <a:r>
              <a:rPr lang="en-US" sz="2400" dirty="0" err="1" smtClean="0">
                <a:solidFill>
                  <a:srgbClr val="0070C0"/>
                </a:solidFill>
              </a:rPr>
              <a:t>Merrigan</a:t>
            </a:r>
            <a:endParaRPr lang="en-US" sz="2400" dirty="0" smtClean="0">
              <a:solidFill>
                <a:srgbClr val="0070C0"/>
              </a:solidFill>
            </a:endParaRPr>
          </a:p>
          <a:p>
            <a:pPr marL="342900" indent="-342900">
              <a:buAutoNum type="arabicPeriod"/>
            </a:pPr>
            <a:r>
              <a:rPr lang="en-US" sz="2400" dirty="0" smtClean="0">
                <a:solidFill>
                  <a:srgbClr val="0070C0"/>
                </a:solidFill>
              </a:rPr>
              <a:t>Leaving Certificate Vocational Program</a:t>
            </a:r>
          </a:p>
          <a:p>
            <a:pPr marL="342900" indent="-342900">
              <a:buAutoNum type="arabicPeriod"/>
            </a:pPr>
            <a:r>
              <a:rPr lang="en-US" sz="2400" dirty="0" smtClean="0">
                <a:solidFill>
                  <a:srgbClr val="0070C0"/>
                </a:solidFill>
              </a:rPr>
              <a:t>Subject Choice</a:t>
            </a:r>
          </a:p>
          <a:p>
            <a:pPr marL="342900" indent="-342900">
              <a:buAutoNum type="arabicPeriod"/>
            </a:pPr>
            <a:r>
              <a:rPr lang="en-US" sz="2400" dirty="0" smtClean="0">
                <a:solidFill>
                  <a:srgbClr val="0070C0"/>
                </a:solidFill>
              </a:rPr>
              <a:t>Questions and Answers</a:t>
            </a:r>
            <a:endParaRPr lang="en-US" sz="2400" dirty="0">
              <a:solidFill>
                <a:srgbClr val="0070C0"/>
              </a:solidFill>
            </a:endParaRPr>
          </a:p>
        </p:txBody>
      </p:sp>
    </p:spTree>
    <p:extLst>
      <p:ext uri="{BB962C8B-B14F-4D97-AF65-F5344CB8AC3E}">
        <p14:creationId xmlns:p14="http://schemas.microsoft.com/office/powerpoint/2010/main" val="4218272678"/>
      </p:ext>
    </p:extLst>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a:bodyPr>
          <a:lstStyle/>
          <a:p>
            <a:pPr eaLnBrk="1" fontAlgn="auto" hangingPunct="1">
              <a:spcAft>
                <a:spcPts val="0"/>
              </a:spcAft>
              <a:defRPr/>
            </a:pPr>
            <a:r>
              <a:rPr lang="en-IE" altLang="en-US" sz="2800" b="1" dirty="0" smtClean="0">
                <a:solidFill>
                  <a:schemeClr val="accent1">
                    <a:lumMod val="75000"/>
                  </a:schemeClr>
                </a:solidFill>
              </a:rPr>
              <a:t>Important points to consider when choosing your subjects</a:t>
            </a:r>
            <a:endParaRPr lang="en-GB" altLang="en-US" sz="2800" b="1" dirty="0" smtClean="0">
              <a:solidFill>
                <a:schemeClr val="accent1">
                  <a:lumMod val="75000"/>
                </a:schemeClr>
              </a:solidFill>
            </a:endParaRPr>
          </a:p>
        </p:txBody>
      </p:sp>
      <p:sp>
        <p:nvSpPr>
          <p:cNvPr id="47107" name="Rectangle 3"/>
          <p:cNvSpPr>
            <a:spLocks noGrp="1" noChangeArrowheads="1"/>
          </p:cNvSpPr>
          <p:nvPr>
            <p:ph idx="1"/>
          </p:nvPr>
        </p:nvSpPr>
        <p:spPr>
          <a:xfrm>
            <a:off x="457200" y="1196975"/>
            <a:ext cx="8229600" cy="4929188"/>
          </a:xfrm>
        </p:spPr>
        <p:txBody>
          <a:bodyPr>
            <a:normAutofit fontScale="62500" lnSpcReduction="20000"/>
          </a:bodyPr>
          <a:lstStyle/>
          <a:p>
            <a:pPr marL="609600" indent="-609600" eaLnBrk="1" hangingPunct="1">
              <a:lnSpc>
                <a:spcPct val="90000"/>
              </a:lnSpc>
              <a:buFontTx/>
              <a:buNone/>
            </a:pPr>
            <a:endParaRPr lang="en-IE" altLang="en-US" dirty="0">
              <a:solidFill>
                <a:srgbClr val="003366"/>
              </a:solidFill>
            </a:endParaRPr>
          </a:p>
          <a:p>
            <a:pPr>
              <a:lnSpc>
                <a:spcPct val="90000"/>
              </a:lnSpc>
            </a:pPr>
            <a:r>
              <a:rPr lang="en-IE" altLang="en-US" b="1" dirty="0" smtClean="0">
                <a:solidFill>
                  <a:srgbClr val="003366"/>
                </a:solidFill>
              </a:rPr>
              <a:t>What do I like?</a:t>
            </a:r>
          </a:p>
          <a:p>
            <a:pPr>
              <a:lnSpc>
                <a:spcPct val="90000"/>
              </a:lnSpc>
            </a:pPr>
            <a:r>
              <a:rPr lang="en-IE" altLang="en-US" b="1" dirty="0" smtClean="0">
                <a:solidFill>
                  <a:srgbClr val="003366"/>
                </a:solidFill>
              </a:rPr>
              <a:t>What am I good at?</a:t>
            </a:r>
          </a:p>
          <a:p>
            <a:pPr>
              <a:lnSpc>
                <a:spcPct val="90000"/>
              </a:lnSpc>
            </a:pPr>
            <a:r>
              <a:rPr lang="en-IE" altLang="en-US" b="1" dirty="0" smtClean="0">
                <a:solidFill>
                  <a:srgbClr val="003366"/>
                </a:solidFill>
              </a:rPr>
              <a:t>What grades did I get in the subject at Junior Certificate Level</a:t>
            </a:r>
          </a:p>
          <a:p>
            <a:pPr>
              <a:lnSpc>
                <a:spcPct val="90000"/>
              </a:lnSpc>
            </a:pPr>
            <a:r>
              <a:rPr lang="en-IE" altLang="en-US" b="1" dirty="0" smtClean="0">
                <a:solidFill>
                  <a:srgbClr val="003366"/>
                </a:solidFill>
              </a:rPr>
              <a:t>What subjects do I need for college/course I’m interested in?</a:t>
            </a:r>
            <a:endParaRPr lang="en-IE" altLang="en-US" b="1" dirty="0">
              <a:solidFill>
                <a:srgbClr val="003366"/>
              </a:solidFill>
            </a:endParaRPr>
          </a:p>
          <a:p>
            <a:pPr>
              <a:lnSpc>
                <a:spcPct val="90000"/>
              </a:lnSpc>
            </a:pPr>
            <a:r>
              <a:rPr lang="en-IE" altLang="en-US" b="1" dirty="0" smtClean="0">
                <a:solidFill>
                  <a:srgbClr val="003366"/>
                </a:solidFill>
              </a:rPr>
              <a:t>You’re good at what you enjoy, it’s much more difficult to do well in a subject you don’t enjoy.  Choose what you’re good at it’ll come naturally to you</a:t>
            </a:r>
          </a:p>
          <a:p>
            <a:pPr>
              <a:lnSpc>
                <a:spcPct val="90000"/>
              </a:lnSpc>
            </a:pPr>
            <a:r>
              <a:rPr lang="en-IE" altLang="en-US" b="1" dirty="0" smtClean="0">
                <a:solidFill>
                  <a:srgbClr val="003366"/>
                </a:solidFill>
              </a:rPr>
              <a:t>Be independent, try not to be overly influenced by others, choose the subjects you want to do and not the subject your friends are doing</a:t>
            </a:r>
          </a:p>
          <a:p>
            <a:pPr marL="609600" indent="-609600" eaLnBrk="1" hangingPunct="1">
              <a:lnSpc>
                <a:spcPct val="90000"/>
              </a:lnSpc>
              <a:buFontTx/>
              <a:buNone/>
            </a:pPr>
            <a:endParaRPr lang="en-IE" altLang="en-US" b="1" dirty="0">
              <a:solidFill>
                <a:srgbClr val="003366"/>
              </a:solidFill>
            </a:endParaRPr>
          </a:p>
          <a:p>
            <a:pPr marL="609600" indent="-609600" eaLnBrk="1" hangingPunct="1">
              <a:lnSpc>
                <a:spcPct val="90000"/>
              </a:lnSpc>
              <a:buFontTx/>
              <a:buNone/>
            </a:pPr>
            <a:r>
              <a:rPr lang="en-IE" altLang="en-US" b="1" dirty="0" smtClean="0"/>
              <a:t>What have you left out? What careers has this eliminated? </a:t>
            </a:r>
          </a:p>
          <a:p>
            <a:pPr marL="0" indent="0" eaLnBrk="1" hangingPunct="1">
              <a:lnSpc>
                <a:spcPct val="90000"/>
              </a:lnSpc>
              <a:buNone/>
            </a:pPr>
            <a:r>
              <a:rPr lang="en-IE" altLang="en-US" b="1" dirty="0" smtClean="0">
                <a:solidFill>
                  <a:srgbClr val="003366"/>
                </a:solidFill>
              </a:rPr>
              <a:t>Performance indicators in the subject</a:t>
            </a:r>
            <a:r>
              <a:rPr lang="en-IE" altLang="en-US" dirty="0" smtClean="0">
                <a:solidFill>
                  <a:srgbClr val="003366"/>
                </a:solidFill>
              </a:rPr>
              <a:t> </a:t>
            </a:r>
          </a:p>
          <a:p>
            <a:pPr marL="0" indent="0" eaLnBrk="1" hangingPunct="1">
              <a:lnSpc>
                <a:spcPct val="90000"/>
              </a:lnSpc>
              <a:buNone/>
            </a:pPr>
            <a:r>
              <a:rPr lang="en-IE" altLang="en-US" b="1" dirty="0" smtClean="0">
                <a:solidFill>
                  <a:srgbClr val="003366"/>
                </a:solidFill>
              </a:rPr>
              <a:t>(a) % of high grades attained in the subject </a:t>
            </a:r>
          </a:p>
          <a:p>
            <a:pPr marL="0" indent="0" eaLnBrk="1" hangingPunct="1">
              <a:lnSpc>
                <a:spcPct val="90000"/>
              </a:lnSpc>
              <a:buNone/>
            </a:pPr>
            <a:r>
              <a:rPr lang="en-IE" altLang="en-US" b="1" dirty="0" smtClean="0">
                <a:solidFill>
                  <a:srgbClr val="003366"/>
                </a:solidFill>
              </a:rPr>
              <a:t>(b) suitability of the subject to your learning strengths </a:t>
            </a:r>
            <a:r>
              <a:rPr lang="en-IE" altLang="en-US" dirty="0" smtClean="0">
                <a:solidFill>
                  <a:srgbClr val="003366"/>
                </a:solidFill>
              </a:rPr>
              <a:t>e.g. project work</a:t>
            </a:r>
          </a:p>
          <a:p>
            <a:pPr marL="609600" indent="-609600" eaLnBrk="1" hangingPunct="1">
              <a:lnSpc>
                <a:spcPct val="90000"/>
              </a:lnSpc>
              <a:buFontTx/>
              <a:buNone/>
            </a:pPr>
            <a:r>
              <a:rPr lang="en-IE" altLang="en-US" b="1" dirty="0" smtClean="0"/>
              <a:t>	Subject </a:t>
            </a:r>
            <a:r>
              <a:rPr lang="en-IE" altLang="en-US" b="1" u="sng" dirty="0" smtClean="0"/>
              <a:t>Level </a:t>
            </a:r>
            <a:r>
              <a:rPr lang="en-IE" altLang="en-US" dirty="0" smtClean="0"/>
              <a:t>choices should be based on the entry requirements for the career areas you are interested in</a:t>
            </a:r>
            <a:endParaRPr lang="en-GB" altLang="en-US" b="1" dirty="0" smtClean="0"/>
          </a:p>
        </p:txBody>
      </p:sp>
    </p:spTree>
    <p:extLst>
      <p:ext uri="{BB962C8B-B14F-4D97-AF65-F5344CB8AC3E}">
        <p14:creationId xmlns:p14="http://schemas.microsoft.com/office/powerpoint/2010/main" val="23748911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250825" y="274638"/>
            <a:ext cx="8435975" cy="1143000"/>
          </a:xfrm>
        </p:spPr>
        <p:txBody>
          <a:bodyPr/>
          <a:lstStyle/>
          <a:p>
            <a:pPr eaLnBrk="1" fontAlgn="auto" hangingPunct="1">
              <a:spcAft>
                <a:spcPts val="0"/>
              </a:spcAft>
              <a:defRPr/>
            </a:pPr>
            <a:r>
              <a:rPr lang="en-IE" altLang="en-US" sz="3200" b="1" smtClean="0">
                <a:solidFill>
                  <a:schemeClr val="accent1">
                    <a:lumMod val="75000"/>
                  </a:schemeClr>
                </a:solidFill>
              </a:rPr>
              <a:t>What do I need to know to make a choice?</a:t>
            </a:r>
            <a:endParaRPr lang="en-GB" altLang="en-US" sz="3200" b="1" smtClean="0">
              <a:solidFill>
                <a:schemeClr val="accent1">
                  <a:lumMod val="75000"/>
                </a:schemeClr>
              </a:solidFill>
            </a:endParaRPr>
          </a:p>
        </p:txBody>
      </p:sp>
      <p:sp>
        <p:nvSpPr>
          <p:cNvPr id="14339" name="Rectangle 3"/>
          <p:cNvSpPr>
            <a:spLocks noGrp="1" noChangeArrowheads="1"/>
          </p:cNvSpPr>
          <p:nvPr>
            <p:ph idx="1"/>
          </p:nvPr>
        </p:nvSpPr>
        <p:spPr>
          <a:xfrm>
            <a:off x="457200" y="1600200"/>
            <a:ext cx="8507413" cy="4997450"/>
          </a:xfrm>
        </p:spPr>
        <p:txBody>
          <a:bodyPr rtlCol="0">
            <a:normAutofit fontScale="92500" lnSpcReduction="20000"/>
          </a:bodyPr>
          <a:lstStyle/>
          <a:p>
            <a:pPr eaLnBrk="1" fontAlgn="auto" hangingPunct="1">
              <a:lnSpc>
                <a:spcPct val="90000"/>
              </a:lnSpc>
              <a:spcAft>
                <a:spcPts val="0"/>
              </a:spcAft>
              <a:buFont typeface="Arial" pitchFamily="34" charset="0"/>
              <a:buChar char="•"/>
              <a:defRPr/>
            </a:pPr>
            <a:r>
              <a:rPr lang="en-IE" altLang="en-US" b="1" dirty="0" smtClean="0">
                <a:solidFill>
                  <a:srgbClr val="003366"/>
                </a:solidFill>
              </a:rPr>
              <a:t>You may not know what you want to do after school but if you know what you definitely don’t want to do it’s a great help so that you are ok with eliminating certain career and course options by not having certain subjects</a:t>
            </a:r>
          </a:p>
          <a:p>
            <a:pPr eaLnBrk="1" fontAlgn="auto" hangingPunct="1">
              <a:lnSpc>
                <a:spcPct val="90000"/>
              </a:lnSpc>
              <a:spcAft>
                <a:spcPts val="0"/>
              </a:spcAft>
              <a:buFont typeface="Arial" pitchFamily="34" charset="0"/>
              <a:buChar char="•"/>
              <a:defRPr/>
            </a:pPr>
            <a:r>
              <a:rPr lang="en-IE" altLang="en-US" dirty="0" smtClean="0"/>
              <a:t>You need to know how you learn or perform best/worst</a:t>
            </a:r>
          </a:p>
          <a:p>
            <a:pPr eaLnBrk="1" fontAlgn="auto" hangingPunct="1">
              <a:lnSpc>
                <a:spcPct val="90000"/>
              </a:lnSpc>
              <a:spcAft>
                <a:spcPts val="0"/>
              </a:spcAft>
              <a:buFont typeface="Arial" pitchFamily="34" charset="0"/>
              <a:buChar char="•"/>
              <a:defRPr/>
            </a:pPr>
            <a:r>
              <a:rPr lang="en-IE" altLang="en-US" dirty="0" smtClean="0">
                <a:solidFill>
                  <a:srgbClr val="003366"/>
                </a:solidFill>
              </a:rPr>
              <a:t>You need to know what tasks activities and environments you enjoy so as to identify subject areas of interest</a:t>
            </a:r>
          </a:p>
          <a:p>
            <a:pPr eaLnBrk="1" fontAlgn="auto" hangingPunct="1">
              <a:lnSpc>
                <a:spcPct val="90000"/>
              </a:lnSpc>
              <a:spcAft>
                <a:spcPts val="0"/>
              </a:spcAft>
              <a:buFont typeface="Arial" pitchFamily="34" charset="0"/>
              <a:buChar char="•"/>
              <a:defRPr/>
            </a:pPr>
            <a:r>
              <a:rPr lang="en-IE" altLang="en-US" dirty="0" smtClean="0"/>
              <a:t>You need to know what subjects you have performed well in in the past and which subjects term reports suggest you will perform well in in the future</a:t>
            </a:r>
          </a:p>
        </p:txBody>
      </p:sp>
    </p:spTree>
    <p:extLst>
      <p:ext uri="{BB962C8B-B14F-4D97-AF65-F5344CB8AC3E}">
        <p14:creationId xmlns:p14="http://schemas.microsoft.com/office/powerpoint/2010/main" val="529317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0825" y="274638"/>
            <a:ext cx="8435975" cy="1143000"/>
          </a:xfrm>
        </p:spPr>
        <p:txBody>
          <a:bodyPr/>
          <a:lstStyle/>
          <a:p>
            <a:pPr eaLnBrk="1" fontAlgn="auto" hangingPunct="1">
              <a:spcAft>
                <a:spcPts val="0"/>
              </a:spcAft>
              <a:defRPr/>
            </a:pPr>
            <a:r>
              <a:rPr lang="en-IE" altLang="en-US" sz="2400" b="1" smtClean="0">
                <a:solidFill>
                  <a:schemeClr val="accent1">
                    <a:lumMod val="75000"/>
                  </a:schemeClr>
                </a:solidFill>
              </a:rPr>
              <a:t>Advice from present 6</a:t>
            </a:r>
            <a:r>
              <a:rPr lang="en-IE" altLang="en-US" sz="2400" b="1" baseline="30000" smtClean="0">
                <a:solidFill>
                  <a:schemeClr val="accent1">
                    <a:lumMod val="75000"/>
                  </a:schemeClr>
                </a:solidFill>
              </a:rPr>
              <a:t>th</a:t>
            </a:r>
            <a:r>
              <a:rPr lang="en-IE" altLang="en-US" sz="2400" b="1" smtClean="0">
                <a:solidFill>
                  <a:schemeClr val="accent1">
                    <a:lumMod val="75000"/>
                  </a:schemeClr>
                </a:solidFill>
              </a:rPr>
              <a:t> years on Subject Choice?</a:t>
            </a:r>
            <a:endParaRPr lang="en-GB" altLang="en-US" sz="2400" b="1" smtClean="0">
              <a:solidFill>
                <a:schemeClr val="accent1">
                  <a:lumMod val="75000"/>
                </a:schemeClr>
              </a:solidFill>
            </a:endParaRPr>
          </a:p>
        </p:txBody>
      </p:sp>
      <p:sp>
        <p:nvSpPr>
          <p:cNvPr id="16387" name="Rectangle 3"/>
          <p:cNvSpPr>
            <a:spLocks noGrp="1" noChangeArrowheads="1"/>
          </p:cNvSpPr>
          <p:nvPr>
            <p:ph idx="1"/>
          </p:nvPr>
        </p:nvSpPr>
        <p:spPr>
          <a:xfrm>
            <a:off x="323850" y="1268413"/>
            <a:ext cx="8651875" cy="4997450"/>
          </a:xfrm>
        </p:spPr>
        <p:txBody>
          <a:bodyPr rtlCol="0">
            <a:normAutofit fontScale="85000" lnSpcReduction="20000"/>
          </a:bodyPr>
          <a:lstStyle/>
          <a:p>
            <a:pPr marL="114300" indent="0" eaLnBrk="1" fontAlgn="auto" hangingPunct="1">
              <a:lnSpc>
                <a:spcPct val="90000"/>
              </a:lnSpc>
              <a:spcAft>
                <a:spcPts val="0"/>
              </a:spcAft>
              <a:buFont typeface="Arial" charset="0"/>
              <a:buNone/>
              <a:defRPr/>
            </a:pPr>
            <a:r>
              <a:rPr lang="en-IE" altLang="en-US" b="1" dirty="0" smtClean="0">
                <a:solidFill>
                  <a:srgbClr val="003366"/>
                </a:solidFill>
              </a:rPr>
              <a:t>Don’t follow your friends </a:t>
            </a:r>
            <a:r>
              <a:rPr lang="en-IE" altLang="en-US" dirty="0" smtClean="0">
                <a:solidFill>
                  <a:srgbClr val="003366"/>
                </a:solidFill>
              </a:rPr>
              <a:t>into subjects that might not suit you- </a:t>
            </a:r>
            <a:r>
              <a:rPr lang="en-IE" altLang="en-US" i="1" dirty="0" smtClean="0">
                <a:solidFill>
                  <a:srgbClr val="003366"/>
                </a:solidFill>
              </a:rPr>
              <a:t>be your own person</a:t>
            </a:r>
            <a:endParaRPr lang="en-IE" altLang="en-US" dirty="0" smtClean="0">
              <a:solidFill>
                <a:srgbClr val="003366"/>
              </a:solidFill>
            </a:endParaRPr>
          </a:p>
          <a:p>
            <a:pPr marL="114300" indent="0" eaLnBrk="1" fontAlgn="auto" hangingPunct="1">
              <a:lnSpc>
                <a:spcPct val="90000"/>
              </a:lnSpc>
              <a:spcAft>
                <a:spcPts val="0"/>
              </a:spcAft>
              <a:buFont typeface="Arial" charset="0"/>
              <a:buNone/>
              <a:defRPr/>
            </a:pPr>
            <a:r>
              <a:rPr lang="en-IE" altLang="en-US" dirty="0" smtClean="0"/>
              <a:t>Don’t under or over-estimate your abilities. Know your level</a:t>
            </a:r>
          </a:p>
          <a:p>
            <a:pPr marL="114300" indent="0" eaLnBrk="1" fontAlgn="auto" hangingPunct="1">
              <a:lnSpc>
                <a:spcPct val="90000"/>
              </a:lnSpc>
              <a:spcAft>
                <a:spcPts val="0"/>
              </a:spcAft>
              <a:buFont typeface="Arial" charset="0"/>
              <a:buNone/>
              <a:defRPr/>
            </a:pPr>
            <a:r>
              <a:rPr lang="en-IE" altLang="en-US" b="1" dirty="0" smtClean="0">
                <a:solidFill>
                  <a:srgbClr val="003366"/>
                </a:solidFill>
              </a:rPr>
              <a:t>Know requirements before you chose your subjects</a:t>
            </a:r>
          </a:p>
          <a:p>
            <a:pPr marL="114300" indent="0" eaLnBrk="1" fontAlgn="auto" hangingPunct="1">
              <a:lnSpc>
                <a:spcPct val="90000"/>
              </a:lnSpc>
              <a:spcAft>
                <a:spcPts val="0"/>
              </a:spcAft>
              <a:buFont typeface="Arial" charset="0"/>
              <a:buNone/>
              <a:defRPr/>
            </a:pPr>
            <a:r>
              <a:rPr lang="en-IE" altLang="en-US" dirty="0" smtClean="0"/>
              <a:t>Be aware of 3</a:t>
            </a:r>
            <a:r>
              <a:rPr lang="en-IE" altLang="en-US" baseline="30000" dirty="0" smtClean="0"/>
              <a:t>rd</a:t>
            </a:r>
            <a:r>
              <a:rPr lang="en-IE" altLang="en-US" dirty="0" smtClean="0"/>
              <a:t> language requirement for NUI colleges</a:t>
            </a:r>
          </a:p>
          <a:p>
            <a:pPr marL="114300" indent="0" eaLnBrk="1" fontAlgn="auto" hangingPunct="1">
              <a:lnSpc>
                <a:spcPct val="90000"/>
              </a:lnSpc>
              <a:spcAft>
                <a:spcPts val="0"/>
              </a:spcAft>
              <a:buFont typeface="Arial" charset="0"/>
              <a:buNone/>
              <a:defRPr/>
            </a:pPr>
            <a:r>
              <a:rPr lang="en-IE" altLang="en-US" b="1" dirty="0" smtClean="0">
                <a:solidFill>
                  <a:srgbClr val="003366"/>
                </a:solidFill>
              </a:rPr>
              <a:t>Pick subjects with a good balance of project and practical work that’s suits you best</a:t>
            </a:r>
          </a:p>
          <a:p>
            <a:pPr marL="114300" indent="0" eaLnBrk="1" fontAlgn="auto" hangingPunct="1">
              <a:lnSpc>
                <a:spcPct val="90000"/>
              </a:lnSpc>
              <a:spcAft>
                <a:spcPts val="0"/>
              </a:spcAft>
              <a:buFont typeface="Arial" charset="0"/>
              <a:buNone/>
              <a:defRPr/>
            </a:pPr>
            <a:r>
              <a:rPr lang="en-IE" altLang="en-US" dirty="0" smtClean="0">
                <a:solidFill>
                  <a:srgbClr val="003366"/>
                </a:solidFill>
              </a:rPr>
              <a:t>You’ll have an idea of what suits you from how you got on in written project work, practical work and exam based results from your junior cert reports and or exam results’</a:t>
            </a:r>
          </a:p>
          <a:p>
            <a:pPr marL="114300" indent="0" eaLnBrk="1" fontAlgn="auto" hangingPunct="1">
              <a:lnSpc>
                <a:spcPct val="90000"/>
              </a:lnSpc>
              <a:spcAft>
                <a:spcPts val="0"/>
              </a:spcAft>
              <a:buFont typeface="Arial" charset="0"/>
              <a:buNone/>
              <a:defRPr/>
            </a:pPr>
            <a:r>
              <a:rPr lang="en-IE" altLang="en-US" b="1" dirty="0" smtClean="0">
                <a:solidFill>
                  <a:srgbClr val="003366"/>
                </a:solidFill>
              </a:rPr>
              <a:t>Project work can help spread out the work a bit more rather than having all marks based on exams in June but at the same time don’t have too much project work </a:t>
            </a:r>
            <a:r>
              <a:rPr lang="en-IE" altLang="en-US" dirty="0" smtClean="0">
                <a:solidFill>
                  <a:srgbClr val="003366"/>
                </a:solidFill>
              </a:rPr>
              <a:t>if you are bad at time management as other subjects suffer’</a:t>
            </a:r>
            <a:endParaRPr lang="en-GB" altLang="en-US" dirty="0" smtClean="0">
              <a:solidFill>
                <a:srgbClr val="003366"/>
              </a:solidFill>
            </a:endParaRPr>
          </a:p>
        </p:txBody>
      </p:sp>
    </p:spTree>
    <p:extLst>
      <p:ext uri="{BB962C8B-B14F-4D97-AF65-F5344CB8AC3E}">
        <p14:creationId xmlns:p14="http://schemas.microsoft.com/office/powerpoint/2010/main" val="17246829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If still unsure</a:t>
            </a:r>
            <a:endParaRPr lang="en-IE" dirty="0"/>
          </a:p>
        </p:txBody>
      </p:sp>
      <p:sp>
        <p:nvSpPr>
          <p:cNvPr id="3" name="Content Placeholder 2"/>
          <p:cNvSpPr>
            <a:spLocks noGrp="1"/>
          </p:cNvSpPr>
          <p:nvPr>
            <p:ph idx="1"/>
          </p:nvPr>
        </p:nvSpPr>
        <p:spPr/>
        <p:txBody>
          <a:bodyPr/>
          <a:lstStyle/>
          <a:p>
            <a:r>
              <a:rPr lang="en-IE" dirty="0" smtClean="0"/>
              <a:t>If unsure pick a broad range of subjects</a:t>
            </a:r>
          </a:p>
          <a:p>
            <a:r>
              <a:rPr lang="en-IE" dirty="0" smtClean="0"/>
              <a:t>A 3</a:t>
            </a:r>
            <a:r>
              <a:rPr lang="en-IE" baseline="30000" dirty="0" smtClean="0"/>
              <a:t>rd</a:t>
            </a:r>
            <a:r>
              <a:rPr lang="en-IE" dirty="0" smtClean="0"/>
              <a:t> language</a:t>
            </a:r>
          </a:p>
          <a:p>
            <a:r>
              <a:rPr lang="en-IE" dirty="0" smtClean="0"/>
              <a:t>A business subject</a:t>
            </a:r>
          </a:p>
          <a:p>
            <a:r>
              <a:rPr lang="en-IE" dirty="0" smtClean="0"/>
              <a:t>A science subject</a:t>
            </a:r>
          </a:p>
          <a:p>
            <a:r>
              <a:rPr lang="en-IE" dirty="0" smtClean="0"/>
              <a:t>An applied science/humanities</a:t>
            </a:r>
          </a:p>
          <a:p>
            <a:r>
              <a:rPr lang="en-IE" dirty="0" smtClean="0"/>
              <a:t>This allows access to a broad range of careers/courses</a:t>
            </a:r>
            <a:endParaRPr lang="en-IE" dirty="0"/>
          </a:p>
        </p:txBody>
      </p:sp>
    </p:spTree>
    <p:extLst>
      <p:ext uri="{BB962C8B-B14F-4D97-AF65-F5344CB8AC3E}">
        <p14:creationId xmlns:p14="http://schemas.microsoft.com/office/powerpoint/2010/main" val="3022496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250825" y="274638"/>
            <a:ext cx="8435975" cy="1143000"/>
          </a:xfrm>
        </p:spPr>
        <p:txBody>
          <a:bodyPr/>
          <a:lstStyle/>
          <a:p>
            <a:pPr eaLnBrk="1" fontAlgn="auto" hangingPunct="1">
              <a:spcAft>
                <a:spcPts val="0"/>
              </a:spcAft>
              <a:defRPr/>
            </a:pPr>
            <a:r>
              <a:rPr lang="en-IE" altLang="en-US" sz="3200" b="1" smtClean="0">
                <a:solidFill>
                  <a:schemeClr val="accent1">
                    <a:lumMod val="75000"/>
                  </a:schemeClr>
                </a:solidFill>
              </a:rPr>
              <a:t>Useful resources to help make a choice</a:t>
            </a:r>
            <a:endParaRPr lang="en-GB" altLang="en-US" sz="3200" b="1" smtClean="0">
              <a:solidFill>
                <a:schemeClr val="accent1">
                  <a:lumMod val="75000"/>
                </a:schemeClr>
              </a:solidFill>
            </a:endParaRPr>
          </a:p>
        </p:txBody>
      </p:sp>
      <p:sp>
        <p:nvSpPr>
          <p:cNvPr id="50179" name="Rectangle 3"/>
          <p:cNvSpPr>
            <a:spLocks noGrp="1" noChangeArrowheads="1"/>
          </p:cNvSpPr>
          <p:nvPr>
            <p:ph idx="1"/>
          </p:nvPr>
        </p:nvSpPr>
        <p:spPr>
          <a:xfrm>
            <a:off x="457200" y="1600200"/>
            <a:ext cx="8229600" cy="4997450"/>
          </a:xfrm>
        </p:spPr>
        <p:txBody>
          <a:bodyPr/>
          <a:lstStyle/>
          <a:p>
            <a:pPr eaLnBrk="1" hangingPunct="1"/>
            <a:r>
              <a:rPr lang="en-IE" altLang="en-US" dirty="0" smtClean="0"/>
              <a:t>Eliminating certain career and course options by not having certain subjects- see </a:t>
            </a:r>
            <a:r>
              <a:rPr lang="en-IE" altLang="en-US" dirty="0" smtClean="0">
                <a:hlinkClick r:id="rId3"/>
              </a:rPr>
              <a:t>www.qualifax.ie</a:t>
            </a:r>
            <a:r>
              <a:rPr lang="en-IE" altLang="en-US" dirty="0" smtClean="0"/>
              <a:t> </a:t>
            </a:r>
          </a:p>
          <a:p>
            <a:pPr eaLnBrk="1" hangingPunct="1"/>
            <a:r>
              <a:rPr lang="en-IE" altLang="en-US" dirty="0" smtClean="0"/>
              <a:t>How you learn best- </a:t>
            </a:r>
            <a:r>
              <a:rPr lang="en-IE" altLang="en-US" dirty="0" smtClean="0">
                <a:hlinkClick r:id="rId4"/>
              </a:rPr>
              <a:t>www.VARK.com</a:t>
            </a:r>
            <a:r>
              <a:rPr lang="en-IE" altLang="en-US" dirty="0" smtClean="0"/>
              <a:t> </a:t>
            </a:r>
            <a:endParaRPr lang="en-IE" altLang="en-US" dirty="0"/>
          </a:p>
          <a:p>
            <a:pPr eaLnBrk="1" hangingPunct="1"/>
            <a:r>
              <a:rPr lang="en-IE" altLang="en-US" dirty="0" smtClean="0"/>
              <a:t>To identify career areas of interest- </a:t>
            </a:r>
            <a:r>
              <a:rPr lang="en-IE" altLang="en-US" dirty="0" smtClean="0">
                <a:hlinkClick r:id="rId5"/>
              </a:rPr>
              <a:t>www.careersportal.ie</a:t>
            </a:r>
            <a:r>
              <a:rPr lang="en-IE" altLang="en-US" dirty="0" smtClean="0"/>
              <a:t> </a:t>
            </a:r>
          </a:p>
        </p:txBody>
      </p:sp>
    </p:spTree>
    <p:extLst>
      <p:ext uri="{BB962C8B-B14F-4D97-AF65-F5344CB8AC3E}">
        <p14:creationId xmlns:p14="http://schemas.microsoft.com/office/powerpoint/2010/main" val="172828316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fontAlgn="auto" hangingPunct="1">
              <a:spcAft>
                <a:spcPts val="0"/>
              </a:spcAft>
              <a:defRPr/>
            </a:pPr>
            <a:r>
              <a:rPr lang="en-IE" altLang="en-US" smtClean="0">
                <a:solidFill>
                  <a:schemeClr val="accent1">
                    <a:lumMod val="75000"/>
                  </a:schemeClr>
                </a:solidFill>
              </a:rPr>
              <a:t>Useful Resources</a:t>
            </a:r>
            <a:endParaRPr lang="en-GB" altLang="en-US" smtClean="0">
              <a:solidFill>
                <a:schemeClr val="accent1">
                  <a:lumMod val="75000"/>
                </a:schemeClr>
              </a:solidFill>
            </a:endParaRPr>
          </a:p>
        </p:txBody>
      </p:sp>
      <p:sp>
        <p:nvSpPr>
          <p:cNvPr id="51203" name="Rectangle 3"/>
          <p:cNvSpPr>
            <a:spLocks noGrp="1" noChangeArrowheads="1"/>
          </p:cNvSpPr>
          <p:nvPr>
            <p:ph idx="1"/>
          </p:nvPr>
        </p:nvSpPr>
        <p:spPr/>
        <p:txBody>
          <a:bodyPr/>
          <a:lstStyle/>
          <a:p>
            <a:pPr eaLnBrk="1" hangingPunct="1">
              <a:buFontTx/>
              <a:buNone/>
            </a:pPr>
            <a:r>
              <a:rPr lang="en-IE" altLang="en-US" smtClean="0"/>
              <a:t>Qualifax	‘Student’, ‘Useful tools’</a:t>
            </a:r>
            <a:endParaRPr lang="en-GB" altLang="en-US" smtClean="0"/>
          </a:p>
        </p:txBody>
      </p:sp>
      <p:pic>
        <p:nvPicPr>
          <p:cNvPr id="51204" name="Picture 5" descr="thumbnail"/>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87675" y="2205038"/>
            <a:ext cx="5688013" cy="4159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5" name="Picture 6" descr="untitl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9750" y="2492375"/>
            <a:ext cx="1533525" cy="723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709329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altLang="en-US" smtClean="0"/>
              <a:t>www.qualifax.ie</a:t>
            </a:r>
          </a:p>
        </p:txBody>
      </p:sp>
      <p:pic>
        <p:nvPicPr>
          <p:cNvPr id="52227"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l="171" t="6831" r="6181" b="6357"/>
          <a:stretch>
            <a:fillRect/>
          </a:stretch>
        </p:blipFill>
        <p:spPr>
          <a:xfrm>
            <a:off x="-1331913" y="0"/>
            <a:ext cx="10728326" cy="6858000"/>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950518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normAutofit fontScale="90000"/>
          </a:bodyPr>
          <a:lstStyle/>
          <a:p>
            <a:r>
              <a:rPr lang="en-US" altLang="en-US" b="1" smtClean="0">
                <a:solidFill>
                  <a:srgbClr val="FF3300"/>
                </a:solidFill>
                <a:latin typeface="Arial Narrow" pitchFamily="34" charset="0"/>
                <a:ea typeface="Times New Roman" pitchFamily="18" charset="0"/>
                <a:cs typeface="Arial" charset="0"/>
              </a:rPr>
              <a:t>What are/were  your favorite junior certificate subjects-</a:t>
            </a:r>
            <a:endParaRPr lang="en-US" altLang="en-US" smtClean="0">
              <a:solidFill>
                <a:srgbClr val="FF3300"/>
              </a:solidFill>
              <a:ea typeface="Times New Roman" pitchFamily="18" charset="0"/>
              <a:cs typeface="Arial" charset="0"/>
            </a:endParaRPr>
          </a:p>
        </p:txBody>
      </p:sp>
      <p:graphicFrame>
        <p:nvGraphicFramePr>
          <p:cNvPr id="6" name="Content Placeholder 5"/>
          <p:cNvGraphicFramePr>
            <a:graphicFrameLocks noGrp="1"/>
          </p:cNvGraphicFramePr>
          <p:nvPr>
            <p:ph idx="1"/>
          </p:nvPr>
        </p:nvGraphicFramePr>
        <p:xfrm>
          <a:off x="0" y="2420938"/>
          <a:ext cx="9143999" cy="4176711"/>
        </p:xfrm>
        <a:graphic>
          <a:graphicData uri="http://schemas.openxmlformats.org/drawingml/2006/table">
            <a:tbl>
              <a:tblPr firstRow="1" firstCol="1" bandRow="1" bandCol="1"/>
              <a:tblGrid>
                <a:gridCol w="3919284">
                  <a:extLst>
                    <a:ext uri="{9D8B030D-6E8A-4147-A177-3AD203B41FA5}">
                      <a16:colId xmlns:a16="http://schemas.microsoft.com/office/drawing/2014/main" val="20000"/>
                    </a:ext>
                  </a:extLst>
                </a:gridCol>
                <a:gridCol w="423195">
                  <a:extLst>
                    <a:ext uri="{9D8B030D-6E8A-4147-A177-3AD203B41FA5}">
                      <a16:colId xmlns:a16="http://schemas.microsoft.com/office/drawing/2014/main" val="20001"/>
                    </a:ext>
                  </a:extLst>
                </a:gridCol>
                <a:gridCol w="4483875">
                  <a:extLst>
                    <a:ext uri="{9D8B030D-6E8A-4147-A177-3AD203B41FA5}">
                      <a16:colId xmlns:a16="http://schemas.microsoft.com/office/drawing/2014/main" val="20002"/>
                    </a:ext>
                  </a:extLst>
                </a:gridCol>
                <a:gridCol w="317645">
                  <a:extLst>
                    <a:ext uri="{9D8B030D-6E8A-4147-A177-3AD203B41FA5}">
                      <a16:colId xmlns:a16="http://schemas.microsoft.com/office/drawing/2014/main" val="20003"/>
                    </a:ext>
                  </a:extLst>
                </a:gridCol>
              </a:tblGrid>
              <a:tr h="464079">
                <a:tc>
                  <a:txBody>
                    <a:bodyPr/>
                    <a:lstStyle/>
                    <a:p>
                      <a:pPr marL="0" marR="0">
                        <a:lnSpc>
                          <a:spcPct val="115000"/>
                        </a:lnSpc>
                        <a:spcBef>
                          <a:spcPts val="0"/>
                        </a:spcBef>
                        <a:spcAft>
                          <a:spcPts val="1000"/>
                        </a:spcAft>
                      </a:pPr>
                      <a:r>
                        <a:rPr lang="en-US" sz="1800" dirty="0" smtClean="0">
                          <a:solidFill>
                            <a:srgbClr val="000000"/>
                          </a:solidFill>
                          <a:effectLst/>
                          <a:latin typeface="Arial"/>
                          <a:ea typeface="Times New Roman"/>
                          <a:cs typeface="Times New Roman"/>
                        </a:rPr>
                        <a:t>Art</a:t>
                      </a:r>
                      <a:endParaRPr lang="en-US" sz="18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effectLst/>
                          <a:latin typeface="Arial Narrow"/>
                          <a:ea typeface="Times New Roman"/>
                          <a:cs typeface="Times New Roman"/>
                        </a:rPr>
                        <a:t> </a:t>
                      </a:r>
                      <a:endParaRPr lang="en-US" sz="1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solidFill>
                            <a:srgbClr val="000000"/>
                          </a:solidFill>
                          <a:effectLst/>
                          <a:latin typeface="Arial"/>
                          <a:ea typeface="Times New Roman"/>
                          <a:cs typeface="Times New Roman"/>
                        </a:rPr>
                        <a:t>Materials Technology </a:t>
                      </a:r>
                      <a:r>
                        <a:rPr lang="en-US" sz="2000" dirty="0" smtClean="0">
                          <a:solidFill>
                            <a:srgbClr val="000000"/>
                          </a:solidFill>
                          <a:effectLst/>
                          <a:latin typeface="Arial"/>
                          <a:ea typeface="Times New Roman"/>
                          <a:cs typeface="Times New Roman"/>
                        </a:rPr>
                        <a:t>Wood</a:t>
                      </a:r>
                      <a:endParaRPr lang="en-US" sz="1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Arial Narrow"/>
                          <a:ea typeface="Times New Roman"/>
                          <a:cs typeface="Times New Roman"/>
                        </a:rPr>
                        <a:t> </a:t>
                      </a:r>
                      <a:endParaRPr lang="en-US" sz="11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64079">
                <a:tc>
                  <a:txBody>
                    <a:bodyPr/>
                    <a:lstStyle/>
                    <a:p>
                      <a:pPr marL="0" marR="0">
                        <a:lnSpc>
                          <a:spcPct val="115000"/>
                        </a:lnSpc>
                        <a:spcBef>
                          <a:spcPts val="0"/>
                        </a:spcBef>
                        <a:spcAft>
                          <a:spcPts val="1000"/>
                        </a:spcAft>
                      </a:pPr>
                      <a:r>
                        <a:rPr lang="en-US" sz="1800" dirty="0">
                          <a:solidFill>
                            <a:srgbClr val="000000"/>
                          </a:solidFill>
                          <a:effectLst/>
                          <a:latin typeface="Arial"/>
                          <a:ea typeface="Times New Roman"/>
                          <a:cs typeface="Times New Roman"/>
                        </a:rPr>
                        <a:t>Business </a:t>
                      </a:r>
                      <a:r>
                        <a:rPr lang="en-US" sz="1800" dirty="0" smtClean="0">
                          <a:solidFill>
                            <a:srgbClr val="000000"/>
                          </a:solidFill>
                          <a:effectLst/>
                          <a:latin typeface="Arial"/>
                          <a:ea typeface="Times New Roman"/>
                          <a:cs typeface="Times New Roman"/>
                        </a:rPr>
                        <a:t>Studies</a:t>
                      </a:r>
                      <a:endParaRPr lang="en-US" sz="18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Arial Narrow"/>
                          <a:ea typeface="Times New Roman"/>
                          <a:cs typeface="Times New Roman"/>
                        </a:rPr>
                        <a:t> </a:t>
                      </a:r>
                      <a:endParaRPr lang="en-US" sz="18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smtClean="0">
                          <a:solidFill>
                            <a:srgbClr val="000000"/>
                          </a:solidFill>
                          <a:effectLst/>
                          <a:latin typeface="Arial"/>
                          <a:ea typeface="Times New Roman"/>
                          <a:cs typeface="Times New Roman"/>
                        </a:rPr>
                        <a:t>Mathematics</a:t>
                      </a:r>
                      <a:endParaRPr lang="en-US" sz="1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Arial Narrow"/>
                          <a:ea typeface="Times New Roman"/>
                          <a:cs typeface="Times New Roman"/>
                        </a:rPr>
                        <a:t> </a:t>
                      </a:r>
                      <a:endParaRPr lang="en-US" sz="11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464079">
                <a:tc>
                  <a:txBody>
                    <a:bodyPr/>
                    <a:lstStyle/>
                    <a:p>
                      <a:pPr marL="0" marR="0">
                        <a:lnSpc>
                          <a:spcPct val="115000"/>
                        </a:lnSpc>
                        <a:spcBef>
                          <a:spcPts val="0"/>
                        </a:spcBef>
                        <a:spcAft>
                          <a:spcPts val="1000"/>
                        </a:spcAft>
                      </a:pPr>
                      <a:r>
                        <a:rPr lang="en-US" sz="1800" dirty="0">
                          <a:solidFill>
                            <a:srgbClr val="000000"/>
                          </a:solidFill>
                          <a:effectLst/>
                          <a:latin typeface="Arial"/>
                          <a:ea typeface="Times New Roman"/>
                          <a:cs typeface="Times New Roman"/>
                        </a:rPr>
                        <a:t>Civic Social &amp; Political </a:t>
                      </a:r>
                      <a:r>
                        <a:rPr lang="en-US" sz="1800" dirty="0" smtClean="0">
                          <a:solidFill>
                            <a:srgbClr val="000000"/>
                          </a:solidFill>
                          <a:effectLst/>
                          <a:latin typeface="Arial"/>
                          <a:ea typeface="Times New Roman"/>
                          <a:cs typeface="Times New Roman"/>
                        </a:rPr>
                        <a:t>Education</a:t>
                      </a:r>
                      <a:endParaRPr lang="en-US" sz="18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Arial Narrow"/>
                          <a:ea typeface="Times New Roman"/>
                          <a:cs typeface="Times New Roman"/>
                        </a:rPr>
                        <a:t> </a:t>
                      </a:r>
                      <a:endParaRPr lang="en-US" sz="18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smtClean="0">
                          <a:solidFill>
                            <a:srgbClr val="000000"/>
                          </a:solidFill>
                          <a:effectLst/>
                          <a:latin typeface="Arial"/>
                          <a:ea typeface="Times New Roman"/>
                          <a:cs typeface="Times New Roman"/>
                        </a:rPr>
                        <a:t>Music</a:t>
                      </a:r>
                      <a:endParaRPr lang="en-US" sz="1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Arial Narrow"/>
                          <a:ea typeface="Times New Roman"/>
                          <a:cs typeface="Times New Roman"/>
                        </a:rPr>
                        <a:t> </a:t>
                      </a:r>
                      <a:endParaRPr lang="en-US" sz="11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464079">
                <a:tc>
                  <a:txBody>
                    <a:bodyPr/>
                    <a:lstStyle/>
                    <a:p>
                      <a:pPr marL="0" marR="0">
                        <a:lnSpc>
                          <a:spcPct val="115000"/>
                        </a:lnSpc>
                        <a:spcBef>
                          <a:spcPts val="0"/>
                        </a:spcBef>
                        <a:spcAft>
                          <a:spcPts val="1000"/>
                        </a:spcAft>
                      </a:pPr>
                      <a:r>
                        <a:rPr lang="en-US" sz="1800" dirty="0" smtClean="0">
                          <a:solidFill>
                            <a:srgbClr val="000000"/>
                          </a:solidFill>
                          <a:effectLst/>
                          <a:latin typeface="Arial"/>
                          <a:ea typeface="Times New Roman"/>
                          <a:cs typeface="Times New Roman"/>
                        </a:rPr>
                        <a:t>English</a:t>
                      </a:r>
                      <a:endParaRPr lang="en-US" sz="18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Arial Narrow"/>
                          <a:ea typeface="Times New Roman"/>
                          <a:cs typeface="Times New Roman"/>
                        </a:rPr>
                        <a:t> </a:t>
                      </a:r>
                      <a:endParaRPr lang="en-US" sz="18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solidFill>
                            <a:srgbClr val="000000"/>
                          </a:solidFill>
                          <a:effectLst/>
                          <a:latin typeface="Arial"/>
                          <a:ea typeface="Times New Roman"/>
                          <a:cs typeface="Times New Roman"/>
                        </a:rPr>
                        <a:t>Physical </a:t>
                      </a:r>
                      <a:r>
                        <a:rPr lang="en-US" sz="2000" dirty="0" smtClean="0">
                          <a:solidFill>
                            <a:srgbClr val="000000"/>
                          </a:solidFill>
                          <a:effectLst/>
                          <a:latin typeface="Arial"/>
                          <a:ea typeface="Times New Roman"/>
                          <a:cs typeface="Times New Roman"/>
                        </a:rPr>
                        <a:t>Education</a:t>
                      </a:r>
                      <a:endParaRPr lang="en-US" sz="1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Arial Narrow"/>
                          <a:ea typeface="Times New Roman"/>
                          <a:cs typeface="Times New Roman"/>
                        </a:rPr>
                        <a:t> </a:t>
                      </a:r>
                      <a:endParaRPr lang="en-US" sz="11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464079">
                <a:tc>
                  <a:txBody>
                    <a:bodyPr/>
                    <a:lstStyle/>
                    <a:p>
                      <a:pPr marL="0" marR="0">
                        <a:lnSpc>
                          <a:spcPct val="115000"/>
                        </a:lnSpc>
                        <a:spcBef>
                          <a:spcPts val="0"/>
                        </a:spcBef>
                        <a:spcAft>
                          <a:spcPts val="1000"/>
                        </a:spcAft>
                      </a:pPr>
                      <a:r>
                        <a:rPr lang="en-US" sz="1800" dirty="0" smtClean="0">
                          <a:solidFill>
                            <a:srgbClr val="000000"/>
                          </a:solidFill>
                          <a:effectLst/>
                          <a:latin typeface="Arial"/>
                          <a:ea typeface="Times New Roman"/>
                          <a:cs typeface="Times New Roman"/>
                        </a:rPr>
                        <a:t>French</a:t>
                      </a:r>
                      <a:endParaRPr lang="en-US" sz="18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Arial Narrow"/>
                          <a:ea typeface="Times New Roman"/>
                          <a:cs typeface="Times New Roman"/>
                        </a:rPr>
                        <a:t> </a:t>
                      </a:r>
                      <a:endParaRPr lang="en-US" sz="18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smtClean="0">
                          <a:solidFill>
                            <a:srgbClr val="000000"/>
                          </a:solidFill>
                          <a:effectLst/>
                          <a:latin typeface="Arial"/>
                          <a:ea typeface="Times New Roman"/>
                          <a:cs typeface="Times New Roman"/>
                        </a:rPr>
                        <a:t>Religion</a:t>
                      </a:r>
                      <a:endParaRPr lang="en-US" sz="1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Arial Narrow"/>
                          <a:ea typeface="Times New Roman"/>
                          <a:cs typeface="Times New Roman"/>
                        </a:rPr>
                        <a:t> </a:t>
                      </a:r>
                      <a:endParaRPr lang="en-US" sz="11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64079">
                <a:tc>
                  <a:txBody>
                    <a:bodyPr/>
                    <a:lstStyle/>
                    <a:p>
                      <a:pPr marL="0" marR="0">
                        <a:lnSpc>
                          <a:spcPct val="115000"/>
                        </a:lnSpc>
                        <a:spcBef>
                          <a:spcPts val="0"/>
                        </a:spcBef>
                        <a:spcAft>
                          <a:spcPts val="1000"/>
                        </a:spcAft>
                      </a:pPr>
                      <a:r>
                        <a:rPr lang="en-US" sz="1800" dirty="0" smtClean="0">
                          <a:solidFill>
                            <a:srgbClr val="000000"/>
                          </a:solidFill>
                          <a:effectLst/>
                          <a:latin typeface="Arial"/>
                          <a:ea typeface="Times New Roman"/>
                          <a:cs typeface="Times New Roman"/>
                        </a:rPr>
                        <a:t>Geography</a:t>
                      </a:r>
                      <a:endParaRPr lang="en-US" sz="18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Arial Narrow"/>
                          <a:ea typeface="Times New Roman"/>
                          <a:cs typeface="Times New Roman"/>
                        </a:rPr>
                        <a:t> </a:t>
                      </a:r>
                      <a:endParaRPr lang="en-US" sz="18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smtClean="0">
                          <a:solidFill>
                            <a:srgbClr val="000000"/>
                          </a:solidFill>
                          <a:effectLst/>
                          <a:latin typeface="Arial"/>
                          <a:ea typeface="Times New Roman"/>
                          <a:cs typeface="Times New Roman"/>
                        </a:rPr>
                        <a:t>Science</a:t>
                      </a:r>
                      <a:endParaRPr lang="en-US" sz="1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Arial Narrow"/>
                          <a:ea typeface="Times New Roman"/>
                          <a:cs typeface="Times New Roman"/>
                        </a:rPr>
                        <a:t> </a:t>
                      </a:r>
                      <a:endParaRPr lang="en-US" sz="11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64079">
                <a:tc>
                  <a:txBody>
                    <a:bodyPr/>
                    <a:lstStyle/>
                    <a:p>
                      <a:pPr marL="0" marR="0">
                        <a:lnSpc>
                          <a:spcPct val="115000"/>
                        </a:lnSpc>
                        <a:spcBef>
                          <a:spcPts val="0"/>
                        </a:spcBef>
                        <a:spcAft>
                          <a:spcPts val="1000"/>
                        </a:spcAft>
                      </a:pPr>
                      <a:r>
                        <a:rPr lang="en-US" sz="1800" dirty="0" smtClean="0">
                          <a:solidFill>
                            <a:srgbClr val="000000"/>
                          </a:solidFill>
                          <a:effectLst/>
                          <a:latin typeface="Arial"/>
                          <a:ea typeface="Times New Roman"/>
                          <a:cs typeface="Times New Roman"/>
                        </a:rPr>
                        <a:t>History</a:t>
                      </a:r>
                      <a:endParaRPr lang="en-US" sz="1800" dirty="0">
                        <a:effectLst/>
                        <a:latin typeface="Calibri"/>
                        <a:ea typeface="Times New Roman"/>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Arial Narrow"/>
                          <a:ea typeface="Times New Roman"/>
                          <a:cs typeface="Times New Roman"/>
                        </a:rPr>
                        <a:t> </a:t>
                      </a:r>
                      <a:endParaRPr lang="en-US" sz="18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solidFill>
                            <a:srgbClr val="000000"/>
                          </a:solidFill>
                          <a:effectLst/>
                          <a:latin typeface="Arial"/>
                          <a:ea typeface="Times New Roman"/>
                          <a:cs typeface="Times New Roman"/>
                        </a:rPr>
                        <a:t>Social Personal &amp; Health Education</a:t>
                      </a:r>
                      <a:endParaRPr lang="en-US" sz="1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Arial Narrow"/>
                          <a:ea typeface="Times New Roman"/>
                          <a:cs typeface="Times New Roman"/>
                        </a:rPr>
                        <a:t> </a:t>
                      </a:r>
                      <a:endParaRPr lang="en-US" sz="11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64079">
                <a:tc>
                  <a:txBody>
                    <a:bodyPr/>
                    <a:lstStyle/>
                    <a:p>
                      <a:pPr marL="0" marR="0">
                        <a:lnSpc>
                          <a:spcPct val="115000"/>
                        </a:lnSpc>
                        <a:spcBef>
                          <a:spcPts val="0"/>
                        </a:spcBef>
                        <a:spcAft>
                          <a:spcPts val="1000"/>
                        </a:spcAft>
                      </a:pPr>
                      <a:r>
                        <a:rPr lang="en-US" sz="1800" dirty="0" smtClean="0">
                          <a:solidFill>
                            <a:srgbClr val="000000"/>
                          </a:solidFill>
                          <a:effectLst/>
                          <a:latin typeface="Arial"/>
                          <a:ea typeface="Times New Roman"/>
                          <a:cs typeface="Times New Roman"/>
                        </a:rPr>
                        <a:t>Irish</a:t>
                      </a:r>
                      <a:endParaRPr lang="en-US" sz="1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Arial Narrow"/>
                          <a:ea typeface="Times New Roman"/>
                          <a:cs typeface="Times New Roman"/>
                        </a:rPr>
                        <a:t> </a:t>
                      </a:r>
                      <a:endParaRPr lang="en-US" sz="18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solidFill>
                            <a:srgbClr val="000000"/>
                          </a:solidFill>
                          <a:effectLst/>
                          <a:latin typeface="Arial"/>
                          <a:ea typeface="Times New Roman"/>
                          <a:cs typeface="Times New Roman"/>
                        </a:rPr>
                        <a:t>Technical Drawing</a:t>
                      </a:r>
                      <a:endParaRPr lang="en-US" sz="1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a:effectLst/>
                          <a:latin typeface="Arial Narrow"/>
                          <a:ea typeface="Times New Roman"/>
                          <a:cs typeface="Times New Roman"/>
                        </a:rPr>
                        <a:t> </a:t>
                      </a:r>
                      <a:endParaRPr lang="en-US" sz="11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464079">
                <a:tc>
                  <a:txBody>
                    <a:bodyPr/>
                    <a:lstStyle/>
                    <a:p>
                      <a:pPr marL="0" marR="0">
                        <a:lnSpc>
                          <a:spcPct val="115000"/>
                        </a:lnSpc>
                        <a:spcBef>
                          <a:spcPts val="0"/>
                        </a:spcBef>
                        <a:spcAft>
                          <a:spcPts val="1000"/>
                        </a:spcAft>
                      </a:pPr>
                      <a:r>
                        <a:rPr lang="en-US" sz="2000" dirty="0">
                          <a:solidFill>
                            <a:srgbClr val="000000"/>
                          </a:solidFill>
                          <a:effectLst/>
                          <a:latin typeface="Arial"/>
                          <a:ea typeface="Times New Roman"/>
                          <a:cs typeface="Times New Roman"/>
                        </a:rPr>
                        <a:t>Materials Technology </a:t>
                      </a:r>
                      <a:r>
                        <a:rPr lang="en-US" sz="2000" dirty="0" smtClean="0">
                          <a:solidFill>
                            <a:srgbClr val="000000"/>
                          </a:solidFill>
                          <a:effectLst/>
                          <a:latin typeface="Arial"/>
                          <a:ea typeface="Times New Roman"/>
                          <a:cs typeface="Times New Roman"/>
                        </a:rPr>
                        <a:t>Metal</a:t>
                      </a:r>
                      <a:endParaRPr lang="en-US" sz="1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a:effectLst/>
                          <a:latin typeface="Arial Narrow"/>
                          <a:ea typeface="Times New Roman"/>
                          <a:cs typeface="Times New Roman"/>
                        </a:rPr>
                        <a:t> </a:t>
                      </a:r>
                      <a:endParaRPr lang="en-US" sz="180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2000" dirty="0">
                          <a:solidFill>
                            <a:srgbClr val="000000"/>
                          </a:solidFill>
                          <a:effectLst/>
                          <a:latin typeface="Arial"/>
                          <a:ea typeface="Times New Roman"/>
                          <a:cs typeface="Times New Roman"/>
                        </a:rPr>
                        <a:t> </a:t>
                      </a:r>
                      <a:endParaRPr lang="en-US" sz="18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Arial Narrow"/>
                          <a:ea typeface="Times New Roman"/>
                          <a:cs typeface="Times New Roman"/>
                        </a:rPr>
                        <a:t> </a:t>
                      </a:r>
                      <a:endParaRPr lang="en-US" sz="11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bl>
          </a:graphicData>
        </a:graphic>
      </p:graphicFrame>
      <p:sp>
        <p:nvSpPr>
          <p:cNvPr id="32823" name="Rectangle 2"/>
          <p:cNvSpPr>
            <a:spLocks noChangeArrowheads="1"/>
          </p:cNvSpPr>
          <p:nvPr/>
        </p:nvSpPr>
        <p:spPr bwMode="auto">
          <a:xfrm>
            <a:off x="0" y="1741488"/>
            <a:ext cx="9144000" cy="646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spcBef>
                <a:spcPct val="20000"/>
              </a:spcBef>
              <a:buFont typeface="Arial" charset="0"/>
              <a:buChar char="•"/>
              <a:defRPr sz="3200">
                <a:solidFill>
                  <a:schemeClr val="tx1"/>
                </a:solidFill>
                <a:latin typeface="Calibri" pitchFamily="34" charset="0"/>
              </a:defRPr>
            </a:lvl1pPr>
            <a:lvl2pPr marL="742950" indent="-285750">
              <a:spcBef>
                <a:spcPct val="20000"/>
              </a:spcBef>
              <a:buFont typeface="Arial" charset="0"/>
              <a:buChar char="–"/>
              <a:defRPr sz="2800">
                <a:solidFill>
                  <a:schemeClr val="tx1"/>
                </a:solidFill>
                <a:latin typeface="Calibri" pitchFamily="34" charset="0"/>
              </a:defRPr>
            </a:lvl2pPr>
            <a:lvl3pPr marL="1143000" indent="-228600">
              <a:spcBef>
                <a:spcPct val="20000"/>
              </a:spcBef>
              <a:buFont typeface="Arial" charset="0"/>
              <a:buChar char="•"/>
              <a:defRPr sz="2400">
                <a:solidFill>
                  <a:schemeClr val="tx1"/>
                </a:solidFill>
                <a:latin typeface="Calibri" pitchFamily="34" charset="0"/>
              </a:defRPr>
            </a:lvl3pPr>
            <a:lvl4pPr marL="1600200" indent="-228600">
              <a:spcBef>
                <a:spcPct val="20000"/>
              </a:spcBef>
              <a:buFont typeface="Arial" charset="0"/>
              <a:buChar char="–"/>
              <a:defRPr sz="2000">
                <a:solidFill>
                  <a:schemeClr val="tx1"/>
                </a:solidFill>
                <a:latin typeface="Calibri" pitchFamily="34" charset="0"/>
              </a:defRPr>
            </a:lvl4pPr>
            <a:lvl5pPr marL="2057400" indent="-22860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spcBef>
                <a:spcPct val="0"/>
              </a:spcBef>
              <a:buFontTx/>
              <a:buNone/>
            </a:pPr>
            <a:r>
              <a:rPr lang="en-US" altLang="en-US" sz="2000" dirty="0" smtClean="0">
                <a:solidFill>
                  <a:srgbClr val="3333FF"/>
                </a:solidFill>
                <a:latin typeface="Arial Narrow" pitchFamily="34" charset="0"/>
                <a:cs typeface="Times New Roman" pitchFamily="18" charset="0"/>
              </a:rPr>
              <a:t>Place </a:t>
            </a:r>
            <a:r>
              <a:rPr lang="en-US" altLang="en-US" sz="2000" dirty="0">
                <a:solidFill>
                  <a:srgbClr val="3333FF"/>
                </a:solidFill>
                <a:latin typeface="Arial Narrow" pitchFamily="34" charset="0"/>
                <a:cs typeface="Times New Roman" pitchFamily="18" charset="0"/>
              </a:rPr>
              <a:t>a number beside </a:t>
            </a:r>
            <a:r>
              <a:rPr lang="en-US" altLang="en-US" sz="2000" dirty="0" smtClean="0">
                <a:solidFill>
                  <a:srgbClr val="3333FF"/>
                </a:solidFill>
                <a:latin typeface="Arial Narrow" pitchFamily="34" charset="0"/>
                <a:cs typeface="Times New Roman" pitchFamily="18" charset="0"/>
              </a:rPr>
              <a:t>subjects </a:t>
            </a:r>
            <a:r>
              <a:rPr lang="en-US" altLang="en-US" sz="2000" dirty="0">
                <a:solidFill>
                  <a:srgbClr val="3333FF"/>
                </a:solidFill>
                <a:latin typeface="Arial Narrow" pitchFamily="34" charset="0"/>
                <a:cs typeface="Times New Roman" pitchFamily="18" charset="0"/>
              </a:rPr>
              <a:t>to indicate order of preference</a:t>
            </a:r>
          </a:p>
          <a:p>
            <a:pPr>
              <a:spcBef>
                <a:spcPct val="0"/>
              </a:spcBef>
              <a:buFontTx/>
              <a:buNone/>
            </a:pPr>
            <a:r>
              <a:rPr lang="en-US" altLang="en-US" sz="1600" dirty="0" smtClean="0">
                <a:solidFill>
                  <a:srgbClr val="3333FF"/>
                </a:solidFill>
                <a:latin typeface="Arial Narrow" pitchFamily="34" charset="0"/>
                <a:cs typeface="Times New Roman" pitchFamily="18" charset="0"/>
              </a:rPr>
              <a:t>(with </a:t>
            </a:r>
            <a:r>
              <a:rPr lang="en-US" altLang="en-US" sz="1600" dirty="0">
                <a:solidFill>
                  <a:srgbClr val="3333FF"/>
                </a:solidFill>
                <a:latin typeface="Arial Narrow" pitchFamily="34" charset="0"/>
                <a:cs typeface="Times New Roman" pitchFamily="18" charset="0"/>
              </a:rPr>
              <a:t>1 being your favorite)</a:t>
            </a:r>
            <a:endParaRPr lang="en-US" altLang="en-US" sz="3600" dirty="0">
              <a:solidFill>
                <a:srgbClr val="3333FF"/>
              </a:solidFill>
              <a:latin typeface="Arial" charset="0"/>
            </a:endParaRPr>
          </a:p>
        </p:txBody>
      </p:sp>
    </p:spTree>
    <p:extLst>
      <p:ext uri="{BB962C8B-B14F-4D97-AF65-F5344CB8AC3E}">
        <p14:creationId xmlns:p14="http://schemas.microsoft.com/office/powerpoint/2010/main" val="182963312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700877761"/>
              </p:ext>
            </p:extLst>
          </p:nvPr>
        </p:nvGraphicFramePr>
        <p:xfrm>
          <a:off x="0" y="1268413"/>
          <a:ext cx="9144000" cy="5589586"/>
        </p:xfrm>
        <a:graphic>
          <a:graphicData uri="http://schemas.openxmlformats.org/drawingml/2006/table">
            <a:tbl>
              <a:tblPr firstRow="1" firstCol="1" bandRow="1" bandCol="1"/>
              <a:tblGrid>
                <a:gridCol w="3572286">
                  <a:extLst>
                    <a:ext uri="{9D8B030D-6E8A-4147-A177-3AD203B41FA5}">
                      <a16:colId xmlns:a16="http://schemas.microsoft.com/office/drawing/2014/main" val="20000"/>
                    </a:ext>
                  </a:extLst>
                </a:gridCol>
                <a:gridCol w="854953">
                  <a:extLst>
                    <a:ext uri="{9D8B030D-6E8A-4147-A177-3AD203B41FA5}">
                      <a16:colId xmlns:a16="http://schemas.microsoft.com/office/drawing/2014/main" val="20001"/>
                    </a:ext>
                  </a:extLst>
                </a:gridCol>
                <a:gridCol w="4086890">
                  <a:extLst>
                    <a:ext uri="{9D8B030D-6E8A-4147-A177-3AD203B41FA5}">
                      <a16:colId xmlns:a16="http://schemas.microsoft.com/office/drawing/2014/main" val="20002"/>
                    </a:ext>
                  </a:extLst>
                </a:gridCol>
                <a:gridCol w="629871">
                  <a:extLst>
                    <a:ext uri="{9D8B030D-6E8A-4147-A177-3AD203B41FA5}">
                      <a16:colId xmlns:a16="http://schemas.microsoft.com/office/drawing/2014/main" val="20003"/>
                    </a:ext>
                  </a:extLst>
                </a:gridCol>
              </a:tblGrid>
              <a:tr h="564065">
                <a:tc>
                  <a:txBody>
                    <a:bodyPr/>
                    <a:lstStyle/>
                    <a:p>
                      <a:pPr marL="0" marR="0">
                        <a:lnSpc>
                          <a:spcPct val="115000"/>
                        </a:lnSpc>
                        <a:spcBef>
                          <a:spcPts val="0"/>
                        </a:spcBef>
                        <a:spcAft>
                          <a:spcPts val="1000"/>
                        </a:spcAft>
                      </a:pPr>
                      <a:r>
                        <a:rPr lang="en-US" sz="1800" dirty="0">
                          <a:solidFill>
                            <a:srgbClr val="000000"/>
                          </a:solidFill>
                          <a:effectLst/>
                          <a:latin typeface="Arial"/>
                          <a:ea typeface="Times New Roman"/>
                          <a:cs typeface="Times New Roman"/>
                        </a:rPr>
                        <a:t>Art,</a:t>
                      </a:r>
                      <a:endParaRPr lang="en-US" sz="1800" dirty="0">
                        <a:effectLst/>
                        <a:latin typeface="Calibri"/>
                        <a:ea typeface="Times New Roman"/>
                        <a:cs typeface="Times New Roman"/>
                      </a:endParaRPr>
                    </a:p>
                  </a:txBody>
                  <a:tcPr marL="68577" marR="6857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nSpc>
                          <a:spcPct val="115000"/>
                        </a:lnSpc>
                        <a:spcBef>
                          <a:spcPts val="0"/>
                        </a:spcBef>
                        <a:spcAft>
                          <a:spcPts val="0"/>
                        </a:spcAft>
                      </a:pPr>
                      <a:r>
                        <a:rPr lang="en-US" sz="2000" dirty="0">
                          <a:effectLst/>
                          <a:latin typeface="Arial Narrow"/>
                          <a:ea typeface="Times New Roman"/>
                          <a:cs typeface="Times New Roman"/>
                        </a:rPr>
                        <a:t> </a:t>
                      </a:r>
                      <a:endParaRPr lang="en-US" sz="18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000">
                          <a:solidFill>
                            <a:srgbClr val="000000"/>
                          </a:solidFill>
                          <a:effectLst/>
                          <a:latin typeface="Arial"/>
                          <a:ea typeface="Times New Roman"/>
                          <a:cs typeface="Times New Roman"/>
                        </a:rPr>
                        <a:t>Materials Technology Wood</a:t>
                      </a:r>
                      <a:endParaRPr lang="en-US" sz="18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nSpc>
                          <a:spcPct val="115000"/>
                        </a:lnSpc>
                        <a:spcBef>
                          <a:spcPts val="0"/>
                        </a:spcBef>
                        <a:spcAft>
                          <a:spcPts val="0"/>
                        </a:spcAft>
                      </a:pPr>
                      <a:r>
                        <a:rPr lang="en-US" sz="1200" dirty="0">
                          <a:effectLst/>
                          <a:latin typeface="Arial Narrow"/>
                          <a:ea typeface="Times New Roman"/>
                          <a:cs typeface="Times New Roman"/>
                        </a:rPr>
                        <a:t> </a:t>
                      </a:r>
                      <a:endParaRPr lang="en-US" sz="11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564065">
                <a:tc>
                  <a:txBody>
                    <a:bodyPr/>
                    <a:lstStyle/>
                    <a:p>
                      <a:pPr marL="0" marR="0">
                        <a:lnSpc>
                          <a:spcPct val="115000"/>
                        </a:lnSpc>
                        <a:spcBef>
                          <a:spcPts val="0"/>
                        </a:spcBef>
                        <a:spcAft>
                          <a:spcPts val="1000"/>
                        </a:spcAft>
                      </a:pPr>
                      <a:r>
                        <a:rPr lang="en-US" sz="1800">
                          <a:solidFill>
                            <a:srgbClr val="000000"/>
                          </a:solidFill>
                          <a:effectLst/>
                          <a:latin typeface="Arial"/>
                          <a:ea typeface="Times New Roman"/>
                          <a:cs typeface="Times New Roman"/>
                        </a:rPr>
                        <a:t>Business Studies,</a:t>
                      </a:r>
                      <a:endParaRPr lang="en-US" sz="1800">
                        <a:effectLst/>
                        <a:latin typeface="Calibri"/>
                        <a:ea typeface="Times New Roman"/>
                        <a:cs typeface="Times New Roman"/>
                      </a:endParaRPr>
                    </a:p>
                  </a:txBody>
                  <a:tcPr marL="68577" marR="6857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nSpc>
                          <a:spcPct val="115000"/>
                        </a:lnSpc>
                        <a:spcBef>
                          <a:spcPts val="0"/>
                        </a:spcBef>
                        <a:spcAft>
                          <a:spcPts val="0"/>
                        </a:spcAft>
                      </a:pPr>
                      <a:r>
                        <a:rPr lang="en-US" sz="2000" dirty="0">
                          <a:effectLst/>
                          <a:latin typeface="Arial Narrow"/>
                          <a:ea typeface="Times New Roman"/>
                          <a:cs typeface="Times New Roman"/>
                        </a:rPr>
                        <a:t> </a:t>
                      </a:r>
                      <a:endParaRPr lang="en-US" sz="18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000">
                          <a:solidFill>
                            <a:srgbClr val="000000"/>
                          </a:solidFill>
                          <a:effectLst/>
                          <a:latin typeface="Arial"/>
                          <a:ea typeface="Times New Roman"/>
                          <a:cs typeface="Times New Roman"/>
                        </a:rPr>
                        <a:t>Mathematics</a:t>
                      </a:r>
                      <a:endParaRPr lang="en-US" sz="18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nSpc>
                          <a:spcPct val="115000"/>
                        </a:lnSpc>
                        <a:spcBef>
                          <a:spcPts val="0"/>
                        </a:spcBef>
                        <a:spcAft>
                          <a:spcPts val="0"/>
                        </a:spcAft>
                      </a:pPr>
                      <a:r>
                        <a:rPr lang="en-US" sz="1200" dirty="0">
                          <a:effectLst/>
                          <a:latin typeface="Arial Narrow"/>
                          <a:ea typeface="Times New Roman"/>
                          <a:cs typeface="Times New Roman"/>
                        </a:rPr>
                        <a:t> </a:t>
                      </a:r>
                      <a:endParaRPr lang="en-US" sz="11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684370">
                <a:tc>
                  <a:txBody>
                    <a:bodyPr/>
                    <a:lstStyle/>
                    <a:p>
                      <a:pPr marL="0" marR="0">
                        <a:lnSpc>
                          <a:spcPct val="115000"/>
                        </a:lnSpc>
                        <a:spcBef>
                          <a:spcPts val="0"/>
                        </a:spcBef>
                        <a:spcAft>
                          <a:spcPts val="1000"/>
                        </a:spcAft>
                      </a:pPr>
                      <a:r>
                        <a:rPr lang="en-US" sz="1800">
                          <a:solidFill>
                            <a:srgbClr val="000000"/>
                          </a:solidFill>
                          <a:effectLst/>
                          <a:latin typeface="Arial"/>
                          <a:ea typeface="Times New Roman"/>
                          <a:cs typeface="Times New Roman"/>
                        </a:rPr>
                        <a:t>Civic Social &amp; Political Education</a:t>
                      </a:r>
                      <a:endParaRPr lang="en-US" sz="1800">
                        <a:effectLst/>
                        <a:latin typeface="Calibri"/>
                        <a:ea typeface="Times New Roman"/>
                        <a:cs typeface="Times New Roman"/>
                      </a:endParaRPr>
                    </a:p>
                  </a:txBody>
                  <a:tcPr marL="68577" marR="6857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nSpc>
                          <a:spcPct val="115000"/>
                        </a:lnSpc>
                        <a:spcBef>
                          <a:spcPts val="0"/>
                        </a:spcBef>
                        <a:spcAft>
                          <a:spcPts val="0"/>
                        </a:spcAft>
                      </a:pPr>
                      <a:r>
                        <a:rPr lang="en-US" sz="2000" dirty="0">
                          <a:effectLst/>
                          <a:latin typeface="Arial Narrow"/>
                          <a:ea typeface="Times New Roman"/>
                          <a:cs typeface="Times New Roman"/>
                        </a:rPr>
                        <a:t> </a:t>
                      </a:r>
                      <a:endParaRPr lang="en-US" sz="18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000">
                          <a:solidFill>
                            <a:srgbClr val="000000"/>
                          </a:solidFill>
                          <a:effectLst/>
                          <a:latin typeface="Arial"/>
                          <a:ea typeface="Times New Roman"/>
                          <a:cs typeface="Times New Roman"/>
                        </a:rPr>
                        <a:t>Music</a:t>
                      </a:r>
                      <a:endParaRPr lang="en-US" sz="18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nSpc>
                          <a:spcPct val="115000"/>
                        </a:lnSpc>
                        <a:spcBef>
                          <a:spcPts val="0"/>
                        </a:spcBef>
                        <a:spcAft>
                          <a:spcPts val="0"/>
                        </a:spcAft>
                      </a:pPr>
                      <a:r>
                        <a:rPr lang="en-US" sz="1200" dirty="0">
                          <a:effectLst/>
                          <a:latin typeface="Arial Narrow"/>
                          <a:ea typeface="Times New Roman"/>
                          <a:cs typeface="Times New Roman"/>
                        </a:rPr>
                        <a:t> </a:t>
                      </a:r>
                      <a:endParaRPr lang="en-US" sz="11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564065">
                <a:tc>
                  <a:txBody>
                    <a:bodyPr/>
                    <a:lstStyle/>
                    <a:p>
                      <a:pPr marL="0" marR="0">
                        <a:lnSpc>
                          <a:spcPct val="115000"/>
                        </a:lnSpc>
                        <a:spcBef>
                          <a:spcPts val="0"/>
                        </a:spcBef>
                        <a:spcAft>
                          <a:spcPts val="1000"/>
                        </a:spcAft>
                      </a:pPr>
                      <a:r>
                        <a:rPr lang="en-US" sz="1800" dirty="0">
                          <a:solidFill>
                            <a:srgbClr val="000000"/>
                          </a:solidFill>
                          <a:effectLst/>
                          <a:latin typeface="Arial"/>
                          <a:ea typeface="Times New Roman"/>
                          <a:cs typeface="Times New Roman"/>
                        </a:rPr>
                        <a:t>English</a:t>
                      </a:r>
                      <a:endParaRPr lang="en-US" sz="1800" dirty="0">
                        <a:effectLst/>
                        <a:latin typeface="Calibri"/>
                        <a:ea typeface="Times New Roman"/>
                        <a:cs typeface="Times New Roman"/>
                      </a:endParaRPr>
                    </a:p>
                  </a:txBody>
                  <a:tcPr marL="68577" marR="6857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nSpc>
                          <a:spcPct val="115000"/>
                        </a:lnSpc>
                        <a:spcBef>
                          <a:spcPts val="0"/>
                        </a:spcBef>
                        <a:spcAft>
                          <a:spcPts val="0"/>
                        </a:spcAft>
                      </a:pPr>
                      <a:r>
                        <a:rPr lang="en-US" sz="2000" dirty="0">
                          <a:effectLst/>
                          <a:latin typeface="Arial Narrow"/>
                          <a:ea typeface="Times New Roman"/>
                          <a:cs typeface="Times New Roman"/>
                        </a:rPr>
                        <a:t> </a:t>
                      </a:r>
                      <a:endParaRPr lang="en-US" sz="18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000">
                          <a:solidFill>
                            <a:srgbClr val="000000"/>
                          </a:solidFill>
                          <a:effectLst/>
                          <a:latin typeface="Arial"/>
                          <a:ea typeface="Times New Roman"/>
                          <a:cs typeface="Times New Roman"/>
                        </a:rPr>
                        <a:t>Physical Education</a:t>
                      </a:r>
                      <a:endParaRPr lang="en-US" sz="18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nSpc>
                          <a:spcPct val="115000"/>
                        </a:lnSpc>
                        <a:spcBef>
                          <a:spcPts val="0"/>
                        </a:spcBef>
                        <a:spcAft>
                          <a:spcPts val="0"/>
                        </a:spcAft>
                      </a:pPr>
                      <a:r>
                        <a:rPr lang="en-US" sz="1200" dirty="0">
                          <a:effectLst/>
                          <a:latin typeface="Arial Narrow"/>
                          <a:ea typeface="Times New Roman"/>
                          <a:cs typeface="Times New Roman"/>
                        </a:rPr>
                        <a:t> </a:t>
                      </a:r>
                      <a:endParaRPr lang="en-US" sz="11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564065">
                <a:tc>
                  <a:txBody>
                    <a:bodyPr/>
                    <a:lstStyle/>
                    <a:p>
                      <a:pPr marL="0" marR="0">
                        <a:lnSpc>
                          <a:spcPct val="115000"/>
                        </a:lnSpc>
                        <a:spcBef>
                          <a:spcPts val="0"/>
                        </a:spcBef>
                        <a:spcAft>
                          <a:spcPts val="1000"/>
                        </a:spcAft>
                      </a:pPr>
                      <a:r>
                        <a:rPr lang="en-US" sz="1800">
                          <a:solidFill>
                            <a:srgbClr val="000000"/>
                          </a:solidFill>
                          <a:effectLst/>
                          <a:latin typeface="Arial"/>
                          <a:ea typeface="Times New Roman"/>
                          <a:cs typeface="Times New Roman"/>
                        </a:rPr>
                        <a:t>French</a:t>
                      </a:r>
                      <a:endParaRPr lang="en-US" sz="1800">
                        <a:effectLst/>
                        <a:latin typeface="Calibri"/>
                        <a:ea typeface="Times New Roman"/>
                        <a:cs typeface="Times New Roman"/>
                      </a:endParaRPr>
                    </a:p>
                  </a:txBody>
                  <a:tcPr marL="68577" marR="6857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nSpc>
                          <a:spcPct val="115000"/>
                        </a:lnSpc>
                        <a:spcBef>
                          <a:spcPts val="0"/>
                        </a:spcBef>
                        <a:spcAft>
                          <a:spcPts val="0"/>
                        </a:spcAft>
                      </a:pPr>
                      <a:r>
                        <a:rPr lang="en-US" sz="2000" dirty="0">
                          <a:effectLst/>
                          <a:latin typeface="Arial Narrow"/>
                          <a:ea typeface="Times New Roman"/>
                          <a:cs typeface="Times New Roman"/>
                        </a:rPr>
                        <a:t> </a:t>
                      </a:r>
                      <a:endParaRPr lang="en-US" sz="18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000">
                          <a:solidFill>
                            <a:srgbClr val="000000"/>
                          </a:solidFill>
                          <a:effectLst/>
                          <a:latin typeface="Arial"/>
                          <a:ea typeface="Times New Roman"/>
                          <a:cs typeface="Times New Roman"/>
                        </a:rPr>
                        <a:t>Religion</a:t>
                      </a:r>
                      <a:endParaRPr lang="en-US" sz="18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nSpc>
                          <a:spcPct val="115000"/>
                        </a:lnSpc>
                        <a:spcBef>
                          <a:spcPts val="0"/>
                        </a:spcBef>
                        <a:spcAft>
                          <a:spcPts val="0"/>
                        </a:spcAft>
                      </a:pPr>
                      <a:r>
                        <a:rPr lang="en-US" sz="1200" dirty="0">
                          <a:effectLst/>
                          <a:latin typeface="Arial Narrow"/>
                          <a:ea typeface="Times New Roman"/>
                          <a:cs typeface="Times New Roman"/>
                        </a:rPr>
                        <a:t> </a:t>
                      </a:r>
                      <a:endParaRPr lang="en-US" sz="11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564065">
                <a:tc>
                  <a:txBody>
                    <a:bodyPr/>
                    <a:lstStyle/>
                    <a:p>
                      <a:pPr marL="0" marR="0">
                        <a:lnSpc>
                          <a:spcPct val="115000"/>
                        </a:lnSpc>
                        <a:spcBef>
                          <a:spcPts val="0"/>
                        </a:spcBef>
                        <a:spcAft>
                          <a:spcPts val="1000"/>
                        </a:spcAft>
                      </a:pPr>
                      <a:r>
                        <a:rPr lang="en-US" sz="1800">
                          <a:solidFill>
                            <a:srgbClr val="000000"/>
                          </a:solidFill>
                          <a:effectLst/>
                          <a:latin typeface="Arial"/>
                          <a:ea typeface="Times New Roman"/>
                          <a:cs typeface="Times New Roman"/>
                        </a:rPr>
                        <a:t>Geography</a:t>
                      </a:r>
                      <a:endParaRPr lang="en-US" sz="1800">
                        <a:effectLst/>
                        <a:latin typeface="Calibri"/>
                        <a:ea typeface="Times New Roman"/>
                        <a:cs typeface="Times New Roman"/>
                      </a:endParaRPr>
                    </a:p>
                  </a:txBody>
                  <a:tcPr marL="68577" marR="6857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nSpc>
                          <a:spcPct val="115000"/>
                        </a:lnSpc>
                        <a:spcBef>
                          <a:spcPts val="0"/>
                        </a:spcBef>
                        <a:spcAft>
                          <a:spcPts val="0"/>
                        </a:spcAft>
                      </a:pPr>
                      <a:r>
                        <a:rPr lang="en-US" sz="2000" dirty="0">
                          <a:effectLst/>
                          <a:latin typeface="Arial Narrow"/>
                          <a:ea typeface="Times New Roman"/>
                          <a:cs typeface="Times New Roman"/>
                        </a:rPr>
                        <a:t> </a:t>
                      </a:r>
                      <a:endParaRPr lang="en-US" sz="18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000">
                          <a:solidFill>
                            <a:srgbClr val="000000"/>
                          </a:solidFill>
                          <a:effectLst/>
                          <a:latin typeface="Arial"/>
                          <a:ea typeface="Times New Roman"/>
                          <a:cs typeface="Times New Roman"/>
                        </a:rPr>
                        <a:t>Science</a:t>
                      </a:r>
                      <a:endParaRPr lang="en-US" sz="18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nSpc>
                          <a:spcPct val="115000"/>
                        </a:lnSpc>
                        <a:spcBef>
                          <a:spcPts val="0"/>
                        </a:spcBef>
                        <a:spcAft>
                          <a:spcPts val="0"/>
                        </a:spcAft>
                      </a:pPr>
                      <a:r>
                        <a:rPr lang="en-US" sz="1200" dirty="0">
                          <a:effectLst/>
                          <a:latin typeface="Arial Narrow"/>
                          <a:ea typeface="Times New Roman"/>
                          <a:cs typeface="Times New Roman"/>
                        </a:rPr>
                        <a:t> </a:t>
                      </a:r>
                      <a:endParaRPr lang="en-US" sz="11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760413">
                <a:tc>
                  <a:txBody>
                    <a:bodyPr/>
                    <a:lstStyle/>
                    <a:p>
                      <a:pPr marL="0" marR="0">
                        <a:lnSpc>
                          <a:spcPct val="115000"/>
                        </a:lnSpc>
                        <a:spcBef>
                          <a:spcPts val="0"/>
                        </a:spcBef>
                        <a:spcAft>
                          <a:spcPts val="1000"/>
                        </a:spcAft>
                      </a:pPr>
                      <a:r>
                        <a:rPr lang="en-US" sz="1800" dirty="0">
                          <a:solidFill>
                            <a:srgbClr val="000000"/>
                          </a:solidFill>
                          <a:effectLst/>
                          <a:latin typeface="Arial"/>
                          <a:ea typeface="Times New Roman"/>
                          <a:cs typeface="Times New Roman"/>
                        </a:rPr>
                        <a:t>History</a:t>
                      </a:r>
                      <a:endParaRPr lang="en-US" sz="1800" dirty="0">
                        <a:effectLst/>
                        <a:latin typeface="Calibri"/>
                        <a:ea typeface="Times New Roman"/>
                        <a:cs typeface="Times New Roman"/>
                      </a:endParaRPr>
                    </a:p>
                  </a:txBody>
                  <a:tcPr marL="68577" marR="6857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nSpc>
                          <a:spcPct val="115000"/>
                        </a:lnSpc>
                        <a:spcBef>
                          <a:spcPts val="0"/>
                        </a:spcBef>
                        <a:spcAft>
                          <a:spcPts val="0"/>
                        </a:spcAft>
                      </a:pPr>
                      <a:r>
                        <a:rPr lang="en-US" sz="2000" dirty="0">
                          <a:effectLst/>
                          <a:latin typeface="Arial Narrow"/>
                          <a:ea typeface="Times New Roman"/>
                          <a:cs typeface="Times New Roman"/>
                        </a:rPr>
                        <a:t> </a:t>
                      </a:r>
                      <a:endParaRPr lang="en-US" sz="18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000">
                          <a:solidFill>
                            <a:srgbClr val="000000"/>
                          </a:solidFill>
                          <a:effectLst/>
                          <a:latin typeface="Arial"/>
                          <a:ea typeface="Times New Roman"/>
                          <a:cs typeface="Times New Roman"/>
                        </a:rPr>
                        <a:t>Social Personal &amp; Health Education</a:t>
                      </a:r>
                      <a:endParaRPr lang="en-US" sz="18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nSpc>
                          <a:spcPct val="115000"/>
                        </a:lnSpc>
                        <a:spcBef>
                          <a:spcPts val="0"/>
                        </a:spcBef>
                        <a:spcAft>
                          <a:spcPts val="0"/>
                        </a:spcAft>
                      </a:pPr>
                      <a:r>
                        <a:rPr lang="en-US" sz="1200" dirty="0">
                          <a:effectLst/>
                          <a:latin typeface="Arial Narrow"/>
                          <a:ea typeface="Times New Roman"/>
                          <a:cs typeface="Times New Roman"/>
                        </a:rPr>
                        <a:t> </a:t>
                      </a:r>
                      <a:endParaRPr lang="en-US" sz="11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564065">
                <a:tc>
                  <a:txBody>
                    <a:bodyPr/>
                    <a:lstStyle/>
                    <a:p>
                      <a:pPr marL="0" marR="0">
                        <a:lnSpc>
                          <a:spcPct val="115000"/>
                        </a:lnSpc>
                        <a:spcBef>
                          <a:spcPts val="0"/>
                        </a:spcBef>
                        <a:spcAft>
                          <a:spcPts val="1000"/>
                        </a:spcAft>
                      </a:pPr>
                      <a:r>
                        <a:rPr lang="en-US" sz="1800">
                          <a:solidFill>
                            <a:srgbClr val="000000"/>
                          </a:solidFill>
                          <a:effectLst/>
                          <a:latin typeface="Arial"/>
                          <a:ea typeface="Times New Roman"/>
                          <a:cs typeface="Times New Roman"/>
                        </a:rPr>
                        <a:t>Irish</a:t>
                      </a:r>
                      <a:endParaRPr lang="en-US" sz="18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nSpc>
                          <a:spcPct val="115000"/>
                        </a:lnSpc>
                        <a:spcBef>
                          <a:spcPts val="0"/>
                        </a:spcBef>
                        <a:spcAft>
                          <a:spcPts val="0"/>
                        </a:spcAft>
                      </a:pPr>
                      <a:r>
                        <a:rPr lang="en-US" sz="2000" dirty="0">
                          <a:effectLst/>
                          <a:latin typeface="Arial Narrow"/>
                          <a:ea typeface="Times New Roman"/>
                          <a:cs typeface="Times New Roman"/>
                        </a:rPr>
                        <a:t> </a:t>
                      </a:r>
                      <a:endParaRPr lang="en-US" sz="18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000">
                          <a:solidFill>
                            <a:srgbClr val="000000"/>
                          </a:solidFill>
                          <a:effectLst/>
                          <a:latin typeface="Arial"/>
                          <a:ea typeface="Times New Roman"/>
                          <a:cs typeface="Times New Roman"/>
                        </a:rPr>
                        <a:t>Technical Drawing</a:t>
                      </a:r>
                      <a:endParaRPr lang="en-US" sz="18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nSpc>
                          <a:spcPct val="115000"/>
                        </a:lnSpc>
                        <a:spcBef>
                          <a:spcPts val="0"/>
                        </a:spcBef>
                        <a:spcAft>
                          <a:spcPts val="0"/>
                        </a:spcAft>
                      </a:pPr>
                      <a:r>
                        <a:rPr lang="en-US" sz="1200" dirty="0">
                          <a:effectLst/>
                          <a:latin typeface="Arial Narrow"/>
                          <a:ea typeface="Times New Roman"/>
                          <a:cs typeface="Times New Roman"/>
                        </a:rPr>
                        <a:t> </a:t>
                      </a:r>
                      <a:endParaRPr lang="en-US" sz="11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760413">
                <a:tc>
                  <a:txBody>
                    <a:bodyPr/>
                    <a:lstStyle/>
                    <a:p>
                      <a:pPr marL="0" marR="0">
                        <a:lnSpc>
                          <a:spcPct val="115000"/>
                        </a:lnSpc>
                        <a:spcBef>
                          <a:spcPts val="0"/>
                        </a:spcBef>
                        <a:spcAft>
                          <a:spcPts val="1000"/>
                        </a:spcAft>
                      </a:pPr>
                      <a:r>
                        <a:rPr lang="en-US" sz="2000" dirty="0">
                          <a:solidFill>
                            <a:srgbClr val="000000"/>
                          </a:solidFill>
                          <a:effectLst/>
                          <a:latin typeface="Arial"/>
                          <a:ea typeface="Times New Roman"/>
                          <a:cs typeface="Times New Roman"/>
                        </a:rPr>
                        <a:t>Materials Technology Metal</a:t>
                      </a:r>
                      <a:endParaRPr lang="en-US" sz="18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nSpc>
                          <a:spcPct val="115000"/>
                        </a:lnSpc>
                        <a:spcBef>
                          <a:spcPts val="0"/>
                        </a:spcBef>
                        <a:spcAft>
                          <a:spcPts val="0"/>
                        </a:spcAft>
                      </a:pPr>
                      <a:r>
                        <a:rPr lang="en-US" sz="2000" dirty="0">
                          <a:effectLst/>
                          <a:latin typeface="Arial Narrow"/>
                          <a:ea typeface="Times New Roman"/>
                          <a:cs typeface="Times New Roman"/>
                        </a:rPr>
                        <a:t> </a:t>
                      </a:r>
                      <a:endParaRPr lang="en-US" sz="18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marL="0" marR="0">
                        <a:lnSpc>
                          <a:spcPct val="115000"/>
                        </a:lnSpc>
                        <a:spcBef>
                          <a:spcPts val="0"/>
                        </a:spcBef>
                        <a:spcAft>
                          <a:spcPts val="0"/>
                        </a:spcAft>
                      </a:pPr>
                      <a:r>
                        <a:rPr lang="en-US" sz="2000" dirty="0">
                          <a:solidFill>
                            <a:srgbClr val="000000"/>
                          </a:solidFill>
                          <a:effectLst/>
                          <a:latin typeface="Arial"/>
                          <a:ea typeface="Times New Roman"/>
                          <a:cs typeface="Times New Roman"/>
                        </a:rPr>
                        <a:t> </a:t>
                      </a:r>
                      <a:endParaRPr lang="en-US" sz="18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D9F1"/>
                    </a:solidFill>
                  </a:tcPr>
                </a:tc>
                <a:tc>
                  <a:txBody>
                    <a:bodyPr/>
                    <a:lstStyle/>
                    <a:p>
                      <a:pPr marL="0" marR="0">
                        <a:lnSpc>
                          <a:spcPct val="115000"/>
                        </a:lnSpc>
                        <a:spcBef>
                          <a:spcPts val="0"/>
                        </a:spcBef>
                        <a:spcAft>
                          <a:spcPts val="0"/>
                        </a:spcAft>
                      </a:pPr>
                      <a:r>
                        <a:rPr lang="en-US" sz="1200" dirty="0">
                          <a:effectLst/>
                          <a:latin typeface="Arial Narrow"/>
                          <a:ea typeface="Times New Roman"/>
                          <a:cs typeface="Times New Roman"/>
                        </a:rPr>
                        <a:t> </a:t>
                      </a:r>
                      <a:endParaRPr lang="en-US" sz="11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bl>
          </a:graphicData>
        </a:graphic>
      </p:graphicFrame>
      <p:sp>
        <p:nvSpPr>
          <p:cNvPr id="33846" name="Rectangle 1"/>
          <p:cNvSpPr>
            <a:spLocks noGrp="1" noChangeArrowheads="1"/>
          </p:cNvSpPr>
          <p:nvPr>
            <p:ph type="title"/>
          </p:nvPr>
        </p:nvSpPr>
        <p:spPr>
          <a:xfrm>
            <a:off x="457200" y="338306"/>
            <a:ext cx="8435280" cy="1015663"/>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en-US" altLang="en-US" sz="2400" b="1" dirty="0" smtClean="0">
                <a:latin typeface="Arial Narrow" pitchFamily="34" charset="0"/>
                <a:ea typeface="Times New Roman" pitchFamily="18" charset="0"/>
                <a:cs typeface="Arial" charset="0"/>
              </a:rPr>
              <a:t>2. What subjects are you good at/best at? </a:t>
            </a:r>
            <a:r>
              <a:rPr lang="en-US" altLang="en-US" sz="1800" b="1" dirty="0" smtClean="0">
                <a:latin typeface="Arial Narrow" pitchFamily="34" charset="0"/>
                <a:ea typeface="Times New Roman" pitchFamily="18" charset="0"/>
                <a:cs typeface="Arial" charset="0"/>
              </a:rPr>
              <a:t/>
            </a:r>
            <a:br>
              <a:rPr lang="en-US" altLang="en-US" sz="1800" b="1" dirty="0" smtClean="0">
                <a:latin typeface="Arial Narrow" pitchFamily="34" charset="0"/>
                <a:ea typeface="Times New Roman" pitchFamily="18" charset="0"/>
                <a:cs typeface="Arial" charset="0"/>
              </a:rPr>
            </a:br>
            <a:r>
              <a:rPr lang="en-US" altLang="en-US" sz="1800" i="1" dirty="0" smtClean="0">
                <a:latin typeface="Arial Narrow" pitchFamily="34" charset="0"/>
                <a:ea typeface="Times New Roman" pitchFamily="18" charset="0"/>
                <a:cs typeface="Arial" charset="0"/>
              </a:rPr>
              <a:t>Remember your junior cert results/term report, which subjects did you always get high grades in?</a:t>
            </a:r>
            <a:r>
              <a:rPr lang="en-US" altLang="en-US" sz="1100" dirty="0" smtClean="0">
                <a:latin typeface="Arial" charset="0"/>
                <a:ea typeface="Times New Roman" pitchFamily="18" charset="0"/>
                <a:cs typeface="Arial" charset="0"/>
              </a:rPr>
              <a:t/>
            </a:r>
            <a:br>
              <a:rPr lang="en-US" altLang="en-US" sz="1100" dirty="0" smtClean="0">
                <a:latin typeface="Arial" charset="0"/>
                <a:ea typeface="Times New Roman" pitchFamily="18" charset="0"/>
                <a:cs typeface="Arial" charset="0"/>
              </a:rPr>
            </a:br>
            <a:endParaRPr lang="en-US" altLang="en-US" sz="1800" dirty="0" smtClean="0">
              <a:latin typeface="Arial" charset="0"/>
              <a:ea typeface="Times New Roman" pitchFamily="18" charset="0"/>
              <a:cs typeface="Arial" charset="0"/>
            </a:endParaRPr>
          </a:p>
        </p:txBody>
      </p:sp>
    </p:spTree>
    <p:extLst>
      <p:ext uri="{BB962C8B-B14F-4D97-AF65-F5344CB8AC3E}">
        <p14:creationId xmlns:p14="http://schemas.microsoft.com/office/powerpoint/2010/main" val="7492975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4"/>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a:xfrm>
            <a:off x="250825" y="622300"/>
            <a:ext cx="8569325" cy="6450013"/>
          </a:xfr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539750" y="641350"/>
            <a:ext cx="287338" cy="369888"/>
          </a:xfrm>
          <a:prstGeom prst="rect">
            <a:avLst/>
          </a:prstGeom>
          <a:solidFill>
            <a:schemeClr val="bg1">
              <a:lumMod val="65000"/>
            </a:schemeClr>
          </a:solidFill>
        </p:spPr>
        <p:txBody>
          <a:bodyPr>
            <a:spAutoFit/>
          </a:bodyPr>
          <a:lstStyle/>
          <a:p>
            <a:pPr>
              <a:defRPr/>
            </a:pPr>
            <a:r>
              <a:rPr lang="en-US" dirty="0"/>
              <a:t>4</a:t>
            </a:r>
          </a:p>
        </p:txBody>
      </p:sp>
    </p:spTree>
    <p:extLst>
      <p:ext uri="{BB962C8B-B14F-4D97-AF65-F5344CB8AC3E}">
        <p14:creationId xmlns:p14="http://schemas.microsoft.com/office/powerpoint/2010/main" val="25256028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Leaving Certificate Established (LCE)</a:t>
            </a:r>
            <a:endParaRPr lang="en-US" dirty="0"/>
          </a:p>
        </p:txBody>
      </p:sp>
      <p:sp>
        <p:nvSpPr>
          <p:cNvPr id="3" name="Content Placeholder 2"/>
          <p:cNvSpPr>
            <a:spLocks noGrp="1"/>
          </p:cNvSpPr>
          <p:nvPr>
            <p:ph idx="1"/>
          </p:nvPr>
        </p:nvSpPr>
        <p:spPr>
          <a:xfrm>
            <a:off x="107504" y="1484784"/>
            <a:ext cx="9036496" cy="5373216"/>
          </a:xfrm>
        </p:spPr>
        <p:txBody>
          <a:bodyPr>
            <a:normAutofit fontScale="77500" lnSpcReduction="20000"/>
          </a:bodyPr>
          <a:lstStyle/>
          <a:p>
            <a:r>
              <a:rPr lang="en-US" dirty="0" smtClean="0"/>
              <a:t>Two year </a:t>
            </a:r>
            <a:r>
              <a:rPr lang="en-US" dirty="0" err="1" smtClean="0"/>
              <a:t>programme</a:t>
            </a:r>
            <a:r>
              <a:rPr lang="en-US" dirty="0" smtClean="0"/>
              <a:t>. </a:t>
            </a:r>
            <a:br>
              <a:rPr lang="en-US" dirty="0" smtClean="0"/>
            </a:br>
            <a:r>
              <a:rPr lang="en-US" dirty="0" smtClean="0"/>
              <a:t/>
            </a:r>
            <a:br>
              <a:rPr lang="en-US" dirty="0" smtClean="0"/>
            </a:br>
            <a:endParaRPr lang="en-US" dirty="0" smtClean="0"/>
          </a:p>
          <a:p>
            <a:r>
              <a:rPr lang="en-US" dirty="0" smtClean="0"/>
              <a:t>Continues where the Junior Cert leaves off, but is far more extensive and there is a big jump in standard</a:t>
            </a:r>
            <a:br>
              <a:rPr lang="en-US" dirty="0" smtClean="0"/>
            </a:br>
            <a:r>
              <a:rPr lang="en-US" dirty="0" smtClean="0"/>
              <a:t/>
            </a:r>
            <a:br>
              <a:rPr lang="en-US" dirty="0" smtClean="0"/>
            </a:br>
            <a:endParaRPr lang="en-US" dirty="0" smtClean="0"/>
          </a:p>
          <a:p>
            <a:r>
              <a:rPr lang="en-US" dirty="0" smtClean="0"/>
              <a:t>Core subjects  - English, Maths and Irish* are compulsory. </a:t>
            </a:r>
          </a:p>
          <a:p>
            <a:pPr marL="114300" indent="0">
              <a:buNone/>
            </a:pPr>
            <a:r>
              <a:rPr lang="en-US" sz="1800" dirty="0" smtClean="0"/>
              <a:t>	(*Unless you have an official exemption from Irish in place)</a:t>
            </a:r>
            <a:br>
              <a:rPr lang="en-US" sz="1800" dirty="0" smtClean="0"/>
            </a:br>
            <a:r>
              <a:rPr lang="en-US" sz="1800" dirty="0" smtClean="0"/>
              <a:t/>
            </a:r>
            <a:br>
              <a:rPr lang="en-US" sz="1800" dirty="0" smtClean="0"/>
            </a:br>
            <a:endParaRPr lang="en-US" sz="1800" dirty="0" smtClean="0"/>
          </a:p>
          <a:p>
            <a:r>
              <a:rPr lang="en-US" dirty="0" smtClean="0"/>
              <a:t>Usually a maximum of 7 subjects are taken for the Leaving Cert so 3 core subjects then students pick 4 optional subjects</a:t>
            </a:r>
          </a:p>
          <a:p>
            <a:pPr marL="0" indent="0">
              <a:buNone/>
            </a:pPr>
            <a:endParaRPr lang="en-US" dirty="0" smtClean="0"/>
          </a:p>
          <a:p>
            <a:r>
              <a:rPr lang="en-US" dirty="0" smtClean="0"/>
              <a:t>Choosing which optional subjects to study is an important process. </a:t>
            </a:r>
          </a:p>
        </p:txBody>
      </p:sp>
    </p:spTree>
    <p:extLst>
      <p:ext uri="{BB962C8B-B14F-4D97-AF65-F5344CB8AC3E}">
        <p14:creationId xmlns:p14="http://schemas.microsoft.com/office/powerpoint/2010/main" val="705933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505196233"/>
              </p:ext>
            </p:extLst>
          </p:nvPr>
        </p:nvGraphicFramePr>
        <p:xfrm>
          <a:off x="107950" y="1628804"/>
          <a:ext cx="8928546" cy="5089755"/>
        </p:xfrm>
        <a:graphic>
          <a:graphicData uri="http://schemas.openxmlformats.org/drawingml/2006/table">
            <a:tbl>
              <a:tblPr firstRow="1" firstCol="1" bandRow="1" bandCol="1"/>
              <a:tblGrid>
                <a:gridCol w="265533">
                  <a:extLst>
                    <a:ext uri="{9D8B030D-6E8A-4147-A177-3AD203B41FA5}">
                      <a16:colId xmlns:a16="http://schemas.microsoft.com/office/drawing/2014/main" val="20000"/>
                    </a:ext>
                  </a:extLst>
                </a:gridCol>
                <a:gridCol w="1558387">
                  <a:extLst>
                    <a:ext uri="{9D8B030D-6E8A-4147-A177-3AD203B41FA5}">
                      <a16:colId xmlns:a16="http://schemas.microsoft.com/office/drawing/2014/main" val="20001"/>
                    </a:ext>
                  </a:extLst>
                </a:gridCol>
                <a:gridCol w="7104626">
                  <a:extLst>
                    <a:ext uri="{9D8B030D-6E8A-4147-A177-3AD203B41FA5}">
                      <a16:colId xmlns:a16="http://schemas.microsoft.com/office/drawing/2014/main" val="20002"/>
                    </a:ext>
                  </a:extLst>
                </a:gridCol>
              </a:tblGrid>
              <a:tr h="412990">
                <a:tc>
                  <a:txBody>
                    <a:bodyPr/>
                    <a:lstStyle/>
                    <a:p>
                      <a:pPr marL="0" marR="0">
                        <a:lnSpc>
                          <a:spcPct val="115000"/>
                        </a:lnSpc>
                        <a:spcBef>
                          <a:spcPts val="0"/>
                        </a:spcBef>
                        <a:spcAft>
                          <a:spcPts val="0"/>
                        </a:spcAft>
                      </a:pPr>
                      <a:r>
                        <a:rPr lang="en-US" sz="1200" dirty="0">
                          <a:effectLst/>
                          <a:latin typeface="Arial Narrow"/>
                          <a:ea typeface="Times New Roman"/>
                          <a:cs typeface="Times New Roman"/>
                        </a:rPr>
                        <a:t>1</a:t>
                      </a:r>
                      <a:endParaRPr lang="en-US" sz="11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100" dirty="0">
                          <a:effectLst/>
                          <a:latin typeface="Arial Narrow"/>
                          <a:ea typeface="Times New Roman"/>
                          <a:cs typeface="Times New Roman"/>
                        </a:rPr>
                        <a:t> </a:t>
                      </a:r>
                      <a:endParaRPr lang="en-US" sz="16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rowSpan="8">
                  <a:txBody>
                    <a:bodyPr/>
                    <a:lstStyle/>
                    <a:p>
                      <a:pPr marL="0" marR="0">
                        <a:lnSpc>
                          <a:spcPct val="115000"/>
                        </a:lnSpc>
                        <a:spcBef>
                          <a:spcPts val="0"/>
                        </a:spcBef>
                        <a:spcAft>
                          <a:spcPts val="0"/>
                        </a:spcAft>
                      </a:pPr>
                      <a:r>
                        <a:rPr lang="en-US" sz="1600" b="1" dirty="0">
                          <a:effectLst/>
                          <a:latin typeface="Arial Narrow"/>
                          <a:ea typeface="Times New Roman"/>
                          <a:cs typeface="Times New Roman"/>
                        </a:rPr>
                        <a:t>Some subjects on the list will be different to what you have studied before</a:t>
                      </a:r>
                      <a:r>
                        <a:rPr lang="en-US" sz="1600" dirty="0">
                          <a:effectLst/>
                          <a:latin typeface="Arial Narrow"/>
                          <a:ea typeface="Times New Roman"/>
                          <a:cs typeface="Times New Roman"/>
                        </a:rPr>
                        <a:t>.</a:t>
                      </a:r>
                      <a:br>
                        <a:rPr lang="en-US" sz="1600" dirty="0">
                          <a:effectLst/>
                          <a:latin typeface="Arial Narrow"/>
                          <a:ea typeface="Times New Roman"/>
                          <a:cs typeface="Times New Roman"/>
                        </a:rPr>
                      </a:br>
                      <a:r>
                        <a:rPr lang="en-US" sz="1600" dirty="0">
                          <a:effectLst/>
                          <a:latin typeface="Arial Narrow"/>
                          <a:ea typeface="Times New Roman"/>
                          <a:cs typeface="Times New Roman"/>
                        </a:rPr>
                        <a:t/>
                      </a:r>
                      <a:br>
                        <a:rPr lang="en-US" sz="1600" dirty="0">
                          <a:effectLst/>
                          <a:latin typeface="Arial Narrow"/>
                          <a:ea typeface="Times New Roman"/>
                          <a:cs typeface="Times New Roman"/>
                        </a:rPr>
                      </a:br>
                      <a:endParaRPr lang="en-US" sz="1600" dirty="0">
                        <a:effectLst/>
                        <a:latin typeface="Calibri"/>
                        <a:ea typeface="Times New Roman"/>
                        <a:cs typeface="Times New Roman"/>
                      </a:endParaRPr>
                    </a:p>
                    <a:p>
                      <a:pPr marL="342900" marR="0" lvl="0" indent="-342900">
                        <a:lnSpc>
                          <a:spcPct val="115000"/>
                        </a:lnSpc>
                        <a:spcBef>
                          <a:spcPts val="0"/>
                        </a:spcBef>
                        <a:spcAft>
                          <a:spcPts val="0"/>
                        </a:spcAft>
                        <a:buFont typeface="Symbol"/>
                        <a:buChar char=""/>
                      </a:pPr>
                      <a:r>
                        <a:rPr lang="en-US" sz="1600" dirty="0">
                          <a:effectLst/>
                          <a:latin typeface="Arial Narrow"/>
                          <a:ea typeface="Times New Roman"/>
                          <a:cs typeface="Times New Roman"/>
                        </a:rPr>
                        <a:t>If you were good at Home Ec. &amp; science then you will be good at </a:t>
                      </a:r>
                      <a:r>
                        <a:rPr lang="en-US" sz="1600" b="1" dirty="0">
                          <a:effectLst/>
                          <a:latin typeface="Arial Narrow"/>
                          <a:ea typeface="Times New Roman"/>
                          <a:cs typeface="Times New Roman"/>
                        </a:rPr>
                        <a:t>Ag Science, Biology,  Home Ec</a:t>
                      </a:r>
                      <a:r>
                        <a:rPr lang="en-US" sz="1600" dirty="0">
                          <a:effectLst/>
                          <a:latin typeface="Arial Narrow"/>
                          <a:ea typeface="Times New Roman"/>
                          <a:cs typeface="Times New Roman"/>
                        </a:rPr>
                        <a:t>. </a:t>
                      </a:r>
                      <a:endParaRPr lang="en-US" sz="1600" dirty="0">
                        <a:effectLst/>
                        <a:latin typeface="Calibri"/>
                        <a:ea typeface="Times New Roman"/>
                        <a:cs typeface="Times New Roman"/>
                      </a:endParaRPr>
                    </a:p>
                    <a:p>
                      <a:pPr marL="342900" marR="0" lvl="0" indent="-342900">
                        <a:lnSpc>
                          <a:spcPct val="115000"/>
                        </a:lnSpc>
                        <a:spcBef>
                          <a:spcPts val="0"/>
                        </a:spcBef>
                        <a:spcAft>
                          <a:spcPts val="0"/>
                        </a:spcAft>
                        <a:buFont typeface="Symbol"/>
                        <a:buChar char=""/>
                      </a:pPr>
                      <a:r>
                        <a:rPr lang="en-US" sz="1600" dirty="0">
                          <a:effectLst/>
                          <a:latin typeface="Arial Narrow"/>
                          <a:ea typeface="Times New Roman"/>
                          <a:cs typeface="Times New Roman"/>
                        </a:rPr>
                        <a:t>If good at Science then maybe good at</a:t>
                      </a:r>
                      <a:r>
                        <a:rPr lang="en-US" sz="1600" b="1" dirty="0">
                          <a:effectLst/>
                          <a:latin typeface="Arial Narrow"/>
                          <a:ea typeface="Times New Roman"/>
                          <a:cs typeface="Times New Roman"/>
                        </a:rPr>
                        <a:t> Biology, Physics, Chemistry</a:t>
                      </a:r>
                      <a:r>
                        <a:rPr lang="en-US" sz="1600" dirty="0">
                          <a:effectLst/>
                          <a:latin typeface="Arial Narrow"/>
                          <a:ea typeface="Times New Roman"/>
                          <a:cs typeface="Times New Roman"/>
                        </a:rPr>
                        <a:t>. </a:t>
                      </a:r>
                      <a:endParaRPr lang="en-US" sz="1600" dirty="0">
                        <a:effectLst/>
                        <a:latin typeface="Calibri"/>
                        <a:ea typeface="Times New Roman"/>
                        <a:cs typeface="Times New Roman"/>
                      </a:endParaRPr>
                    </a:p>
                    <a:p>
                      <a:pPr marL="342900" marR="0" lvl="0" indent="-342900">
                        <a:lnSpc>
                          <a:spcPct val="115000"/>
                        </a:lnSpc>
                        <a:spcBef>
                          <a:spcPts val="0"/>
                        </a:spcBef>
                        <a:spcAft>
                          <a:spcPts val="0"/>
                        </a:spcAft>
                        <a:buFont typeface="Symbol"/>
                        <a:buChar char=""/>
                      </a:pPr>
                      <a:r>
                        <a:rPr lang="en-US" sz="1600" dirty="0">
                          <a:effectLst/>
                          <a:latin typeface="Arial Narrow"/>
                          <a:ea typeface="Times New Roman"/>
                          <a:cs typeface="Times New Roman"/>
                        </a:rPr>
                        <a:t>If good at CSPE then you might be good at </a:t>
                      </a:r>
                      <a:r>
                        <a:rPr lang="en-US" sz="1600" b="1" dirty="0">
                          <a:effectLst/>
                          <a:latin typeface="Arial Narrow"/>
                          <a:ea typeface="Times New Roman"/>
                          <a:cs typeface="Times New Roman"/>
                        </a:rPr>
                        <a:t>History</a:t>
                      </a:r>
                      <a:r>
                        <a:rPr lang="en-US" sz="1600" dirty="0">
                          <a:effectLst/>
                          <a:latin typeface="Arial Narrow"/>
                          <a:ea typeface="Times New Roman"/>
                          <a:cs typeface="Times New Roman"/>
                        </a:rPr>
                        <a:t> or </a:t>
                      </a:r>
                      <a:r>
                        <a:rPr lang="en-US" sz="1600" b="1" dirty="0">
                          <a:effectLst/>
                          <a:latin typeface="Arial Narrow"/>
                          <a:ea typeface="Times New Roman"/>
                          <a:cs typeface="Times New Roman"/>
                        </a:rPr>
                        <a:t>Geography</a:t>
                      </a:r>
                      <a:r>
                        <a:rPr lang="en-US" sz="1600" dirty="0">
                          <a:effectLst/>
                          <a:latin typeface="Arial Narrow"/>
                          <a:ea typeface="Times New Roman"/>
                          <a:cs typeface="Times New Roman"/>
                        </a:rPr>
                        <a:t> &amp; subjects with written portfolios</a:t>
                      </a:r>
                      <a:endParaRPr lang="en-US" sz="1600" dirty="0">
                        <a:effectLst/>
                        <a:latin typeface="Calibri"/>
                        <a:ea typeface="Times New Roman"/>
                        <a:cs typeface="Times New Roman"/>
                      </a:endParaRPr>
                    </a:p>
                    <a:p>
                      <a:pPr marL="342900" marR="0" lvl="0" indent="-342900">
                        <a:lnSpc>
                          <a:spcPct val="115000"/>
                        </a:lnSpc>
                        <a:spcBef>
                          <a:spcPts val="0"/>
                        </a:spcBef>
                        <a:spcAft>
                          <a:spcPts val="0"/>
                        </a:spcAft>
                        <a:buFont typeface="Symbol"/>
                        <a:buChar char=""/>
                      </a:pPr>
                      <a:r>
                        <a:rPr lang="en-US" sz="1600" dirty="0">
                          <a:effectLst/>
                          <a:latin typeface="Arial Narrow"/>
                          <a:ea typeface="Times New Roman"/>
                          <a:cs typeface="Times New Roman"/>
                        </a:rPr>
                        <a:t>If good at woodwork, then you might be good at </a:t>
                      </a:r>
                      <a:r>
                        <a:rPr lang="en-US" sz="1600" b="1" dirty="0">
                          <a:effectLst/>
                          <a:latin typeface="Arial Narrow"/>
                          <a:ea typeface="Times New Roman"/>
                          <a:cs typeface="Times New Roman"/>
                        </a:rPr>
                        <a:t>construction</a:t>
                      </a:r>
                      <a:r>
                        <a:rPr lang="en-US" sz="1600" dirty="0">
                          <a:effectLst/>
                          <a:latin typeface="Arial Narrow"/>
                          <a:ea typeface="Times New Roman"/>
                          <a:cs typeface="Times New Roman"/>
                        </a:rPr>
                        <a:t>. </a:t>
                      </a:r>
                      <a:endParaRPr lang="en-US" sz="1600" dirty="0">
                        <a:effectLst/>
                        <a:latin typeface="Calibri"/>
                        <a:ea typeface="Times New Roman"/>
                        <a:cs typeface="Times New Roman"/>
                      </a:endParaRPr>
                    </a:p>
                    <a:p>
                      <a:pPr marL="342900" marR="0" lvl="0" indent="-342900">
                        <a:lnSpc>
                          <a:spcPct val="115000"/>
                        </a:lnSpc>
                        <a:spcBef>
                          <a:spcPts val="0"/>
                        </a:spcBef>
                        <a:spcAft>
                          <a:spcPts val="0"/>
                        </a:spcAft>
                        <a:buFont typeface="Symbol"/>
                        <a:buChar char=""/>
                      </a:pPr>
                      <a:r>
                        <a:rPr lang="en-US" sz="1600" dirty="0">
                          <a:effectLst/>
                          <a:latin typeface="Arial Narrow"/>
                          <a:ea typeface="Times New Roman"/>
                          <a:cs typeface="Times New Roman"/>
                        </a:rPr>
                        <a:t>If good at metalwork, then you might be good at </a:t>
                      </a:r>
                      <a:r>
                        <a:rPr lang="en-US" sz="1600" b="1" dirty="0">
                          <a:effectLst/>
                          <a:latin typeface="Arial Narrow"/>
                          <a:ea typeface="Times New Roman"/>
                          <a:cs typeface="Times New Roman"/>
                        </a:rPr>
                        <a:t>Engineering</a:t>
                      </a:r>
                      <a:r>
                        <a:rPr lang="en-US" sz="1600" dirty="0">
                          <a:effectLst/>
                          <a:latin typeface="Arial Narrow"/>
                          <a:ea typeface="Times New Roman"/>
                          <a:cs typeface="Times New Roman"/>
                        </a:rPr>
                        <a:t>. </a:t>
                      </a:r>
                      <a:endParaRPr lang="en-US" sz="1600" dirty="0">
                        <a:effectLst/>
                        <a:latin typeface="Calibri"/>
                        <a:ea typeface="Times New Roman"/>
                        <a:cs typeface="Times New Roman"/>
                      </a:endParaRPr>
                    </a:p>
                    <a:p>
                      <a:pPr marL="342900" marR="0" lvl="0" indent="-342900">
                        <a:lnSpc>
                          <a:spcPct val="115000"/>
                        </a:lnSpc>
                        <a:spcBef>
                          <a:spcPts val="0"/>
                        </a:spcBef>
                        <a:spcAft>
                          <a:spcPts val="0"/>
                        </a:spcAft>
                        <a:buFont typeface="Symbol"/>
                        <a:buChar char=""/>
                      </a:pPr>
                      <a:r>
                        <a:rPr lang="en-US" sz="1600" dirty="0">
                          <a:effectLst/>
                          <a:latin typeface="Arial Narrow"/>
                          <a:ea typeface="Times New Roman"/>
                          <a:cs typeface="Times New Roman"/>
                        </a:rPr>
                        <a:t>If good at Business and Maths then you might be good at </a:t>
                      </a:r>
                      <a:r>
                        <a:rPr lang="en-US" sz="1600" b="1" dirty="0">
                          <a:effectLst/>
                          <a:latin typeface="Arial Narrow"/>
                          <a:ea typeface="Times New Roman"/>
                          <a:cs typeface="Times New Roman"/>
                        </a:rPr>
                        <a:t>Accounting</a:t>
                      </a:r>
                      <a:r>
                        <a:rPr lang="en-US" sz="1600" dirty="0">
                          <a:effectLst/>
                          <a:latin typeface="Arial Narrow"/>
                          <a:ea typeface="Times New Roman"/>
                          <a:cs typeface="Times New Roman"/>
                        </a:rPr>
                        <a:t> and </a:t>
                      </a:r>
                      <a:r>
                        <a:rPr lang="en-US" sz="1600" b="1" dirty="0">
                          <a:effectLst/>
                          <a:latin typeface="Arial Narrow"/>
                          <a:ea typeface="Times New Roman"/>
                          <a:cs typeface="Times New Roman"/>
                        </a:rPr>
                        <a:t>Business</a:t>
                      </a:r>
                      <a:r>
                        <a:rPr lang="en-US" sz="1600" dirty="0">
                          <a:effectLst/>
                          <a:latin typeface="Arial Narrow"/>
                          <a:ea typeface="Times New Roman"/>
                          <a:cs typeface="Times New Roman"/>
                        </a:rPr>
                        <a:t>.</a:t>
                      </a:r>
                      <a:endParaRPr lang="en-US" sz="1600" dirty="0">
                        <a:effectLst/>
                        <a:latin typeface="Calibri"/>
                        <a:ea typeface="Times New Roman"/>
                        <a:cs typeface="Times New Roman"/>
                      </a:endParaRPr>
                    </a:p>
                    <a:p>
                      <a:pPr marL="342900" marR="0" lvl="0" indent="-342900">
                        <a:lnSpc>
                          <a:spcPct val="115000"/>
                        </a:lnSpc>
                        <a:spcBef>
                          <a:spcPts val="0"/>
                        </a:spcBef>
                        <a:spcAft>
                          <a:spcPts val="0"/>
                        </a:spcAft>
                        <a:buFont typeface="Symbol"/>
                        <a:buChar char=""/>
                      </a:pPr>
                      <a:r>
                        <a:rPr lang="en-US" sz="1600" dirty="0">
                          <a:effectLst/>
                          <a:latin typeface="Arial Narrow"/>
                          <a:ea typeface="Times New Roman"/>
                          <a:cs typeface="Times New Roman"/>
                        </a:rPr>
                        <a:t>If good at Business and good at written project work e.g. CSPE then you will be good at </a:t>
                      </a:r>
                      <a:r>
                        <a:rPr lang="en-US" sz="1600" b="1" dirty="0">
                          <a:effectLst/>
                          <a:latin typeface="Arial Narrow"/>
                          <a:ea typeface="Times New Roman"/>
                          <a:cs typeface="Times New Roman"/>
                        </a:rPr>
                        <a:t>LCVP</a:t>
                      </a:r>
                      <a:endParaRPr lang="en-US" sz="1600" dirty="0">
                        <a:effectLst/>
                        <a:latin typeface="Calibri"/>
                        <a:ea typeface="Times New Roman"/>
                        <a:cs typeface="Times New Roman"/>
                      </a:endParaRPr>
                    </a:p>
                    <a:p>
                      <a:pPr marL="342900" marR="0" lvl="0" indent="-342900">
                        <a:lnSpc>
                          <a:spcPct val="115000"/>
                        </a:lnSpc>
                        <a:spcBef>
                          <a:spcPts val="0"/>
                        </a:spcBef>
                        <a:spcAft>
                          <a:spcPts val="0"/>
                        </a:spcAft>
                        <a:buFont typeface="Symbol"/>
                        <a:buChar char=""/>
                      </a:pPr>
                      <a:r>
                        <a:rPr lang="en-US" sz="1600" dirty="0">
                          <a:effectLst/>
                          <a:latin typeface="Arial Narrow"/>
                          <a:ea typeface="Times New Roman"/>
                          <a:cs typeface="Times New Roman"/>
                        </a:rPr>
                        <a:t> If you didn’t choose the subject at Junior Cert, how did you get on in the 1</a:t>
                      </a:r>
                      <a:r>
                        <a:rPr lang="en-US" sz="1600" baseline="30000" dirty="0">
                          <a:effectLst/>
                          <a:latin typeface="Arial Narrow"/>
                          <a:ea typeface="Times New Roman"/>
                          <a:cs typeface="Times New Roman"/>
                        </a:rPr>
                        <a:t>st</a:t>
                      </a:r>
                      <a:r>
                        <a:rPr lang="en-US" sz="1600" dirty="0">
                          <a:effectLst/>
                          <a:latin typeface="Arial Narrow"/>
                          <a:ea typeface="Times New Roman"/>
                          <a:cs typeface="Times New Roman"/>
                        </a:rPr>
                        <a:t> year taster program?</a:t>
                      </a:r>
                      <a:endParaRPr lang="en-US" sz="1600" dirty="0">
                        <a:effectLst/>
                        <a:latin typeface="Calibri"/>
                        <a:ea typeface="Times New Roman"/>
                        <a:cs typeface="Times New Roman"/>
                      </a:endParaRPr>
                    </a:p>
                    <a:p>
                      <a:pPr marL="283845" marR="0">
                        <a:lnSpc>
                          <a:spcPct val="115000"/>
                        </a:lnSpc>
                        <a:spcBef>
                          <a:spcPts val="0"/>
                        </a:spcBef>
                        <a:spcAft>
                          <a:spcPts val="0"/>
                        </a:spcAft>
                      </a:pPr>
                      <a:r>
                        <a:rPr lang="en-US" sz="1100" dirty="0">
                          <a:effectLst/>
                          <a:latin typeface="Arial Narrow"/>
                          <a:ea typeface="Times New Roman"/>
                          <a:cs typeface="Times New Roman"/>
                        </a:rPr>
                        <a:t> </a:t>
                      </a:r>
                      <a:endParaRPr lang="en-US" sz="16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412535">
                <a:tc>
                  <a:txBody>
                    <a:bodyPr/>
                    <a:lstStyle/>
                    <a:p>
                      <a:pPr marL="0" marR="0">
                        <a:lnSpc>
                          <a:spcPct val="115000"/>
                        </a:lnSpc>
                        <a:spcBef>
                          <a:spcPts val="0"/>
                        </a:spcBef>
                        <a:spcAft>
                          <a:spcPts val="0"/>
                        </a:spcAft>
                      </a:pPr>
                      <a:r>
                        <a:rPr lang="en-US" sz="1200">
                          <a:effectLst/>
                          <a:latin typeface="Arial Narrow"/>
                          <a:ea typeface="Times New Roman"/>
                          <a:cs typeface="Times New Roman"/>
                        </a:rPr>
                        <a:t>2</a:t>
                      </a:r>
                      <a:endParaRPr lang="en-US" sz="11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Arial Narrow"/>
                          <a:ea typeface="Times New Roman"/>
                          <a:cs typeface="Times New Roman"/>
                        </a:rPr>
                        <a:t> </a:t>
                      </a:r>
                      <a:endParaRPr lang="en-US" sz="16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vMerge="1">
                  <a:txBody>
                    <a:bodyPr/>
                    <a:lstStyle/>
                    <a:p>
                      <a:endParaRPr lang="en-US"/>
                    </a:p>
                  </a:txBody>
                  <a:tcPr/>
                </a:tc>
                <a:extLst>
                  <a:ext uri="{0D108BD9-81ED-4DB2-BD59-A6C34878D82A}">
                    <a16:rowId xmlns:a16="http://schemas.microsoft.com/office/drawing/2014/main" val="10001"/>
                  </a:ext>
                </a:extLst>
              </a:tr>
              <a:tr h="412535">
                <a:tc>
                  <a:txBody>
                    <a:bodyPr/>
                    <a:lstStyle/>
                    <a:p>
                      <a:pPr marL="0" marR="0">
                        <a:lnSpc>
                          <a:spcPct val="115000"/>
                        </a:lnSpc>
                        <a:spcBef>
                          <a:spcPts val="0"/>
                        </a:spcBef>
                        <a:spcAft>
                          <a:spcPts val="0"/>
                        </a:spcAft>
                      </a:pPr>
                      <a:r>
                        <a:rPr lang="en-US" sz="1200">
                          <a:effectLst/>
                          <a:latin typeface="Arial Narrow"/>
                          <a:ea typeface="Times New Roman"/>
                          <a:cs typeface="Times New Roman"/>
                        </a:rPr>
                        <a:t>3</a:t>
                      </a:r>
                      <a:endParaRPr lang="en-US" sz="11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Arial Narrow"/>
                          <a:ea typeface="Times New Roman"/>
                          <a:cs typeface="Times New Roman"/>
                        </a:rPr>
                        <a:t> </a:t>
                      </a:r>
                      <a:endParaRPr lang="en-US" sz="16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vMerge="1">
                  <a:txBody>
                    <a:bodyPr/>
                    <a:lstStyle/>
                    <a:p>
                      <a:endParaRPr lang="en-US"/>
                    </a:p>
                  </a:txBody>
                  <a:tcPr/>
                </a:tc>
                <a:extLst>
                  <a:ext uri="{0D108BD9-81ED-4DB2-BD59-A6C34878D82A}">
                    <a16:rowId xmlns:a16="http://schemas.microsoft.com/office/drawing/2014/main" val="10002"/>
                  </a:ext>
                </a:extLst>
              </a:tr>
              <a:tr h="461942">
                <a:tc>
                  <a:txBody>
                    <a:bodyPr/>
                    <a:lstStyle/>
                    <a:p>
                      <a:pPr marL="0" marR="0">
                        <a:lnSpc>
                          <a:spcPct val="115000"/>
                        </a:lnSpc>
                        <a:spcBef>
                          <a:spcPts val="0"/>
                        </a:spcBef>
                        <a:spcAft>
                          <a:spcPts val="0"/>
                        </a:spcAft>
                      </a:pPr>
                      <a:r>
                        <a:rPr lang="en-US" sz="1200">
                          <a:effectLst/>
                          <a:latin typeface="Arial Narrow"/>
                          <a:ea typeface="Times New Roman"/>
                          <a:cs typeface="Times New Roman"/>
                        </a:rPr>
                        <a:t>4</a:t>
                      </a:r>
                      <a:endParaRPr lang="en-US" sz="11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dirty="0">
                          <a:effectLst/>
                          <a:latin typeface="Arial Narrow"/>
                          <a:ea typeface="Times New Roman"/>
                          <a:cs typeface="Times New Roman"/>
                        </a:rPr>
                        <a:t> </a:t>
                      </a:r>
                      <a:endParaRPr lang="en-US" sz="11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vMerge="1">
                  <a:txBody>
                    <a:bodyPr/>
                    <a:lstStyle/>
                    <a:p>
                      <a:endParaRPr lang="en-US"/>
                    </a:p>
                  </a:txBody>
                  <a:tcPr/>
                </a:tc>
                <a:extLst>
                  <a:ext uri="{0D108BD9-81ED-4DB2-BD59-A6C34878D82A}">
                    <a16:rowId xmlns:a16="http://schemas.microsoft.com/office/drawing/2014/main" val="10003"/>
                  </a:ext>
                </a:extLst>
              </a:tr>
              <a:tr h="363128">
                <a:tc>
                  <a:txBody>
                    <a:bodyPr/>
                    <a:lstStyle/>
                    <a:p>
                      <a:pPr marL="0" marR="0">
                        <a:lnSpc>
                          <a:spcPct val="115000"/>
                        </a:lnSpc>
                        <a:spcBef>
                          <a:spcPts val="0"/>
                        </a:spcBef>
                        <a:spcAft>
                          <a:spcPts val="0"/>
                        </a:spcAft>
                      </a:pPr>
                      <a:r>
                        <a:rPr lang="en-US" sz="1100" dirty="0" smtClean="0">
                          <a:effectLst/>
                          <a:latin typeface="Calibri"/>
                          <a:ea typeface="Times New Roman"/>
                          <a:cs typeface="Times New Roman"/>
                        </a:rPr>
                        <a:t>5</a:t>
                      </a:r>
                      <a:endParaRPr lang="en-US" sz="11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vMerge="1">
                  <a:txBody>
                    <a:bodyPr/>
                    <a:lstStyle/>
                    <a:p>
                      <a:pPr marL="283845" marR="0">
                        <a:lnSpc>
                          <a:spcPct val="115000"/>
                        </a:lnSpc>
                        <a:spcBef>
                          <a:spcPts val="0"/>
                        </a:spcBef>
                        <a:spcAft>
                          <a:spcPts val="0"/>
                        </a:spcAft>
                      </a:pPr>
                      <a:endParaRPr lang="en-US" sz="16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412535">
                <a:tc>
                  <a:txBody>
                    <a:bodyPr/>
                    <a:lstStyle/>
                    <a:p>
                      <a:pPr marL="0" marR="0">
                        <a:lnSpc>
                          <a:spcPct val="115000"/>
                        </a:lnSpc>
                        <a:spcBef>
                          <a:spcPts val="0"/>
                        </a:spcBef>
                        <a:spcAft>
                          <a:spcPts val="0"/>
                        </a:spcAft>
                      </a:pPr>
                      <a:r>
                        <a:rPr lang="en-US" sz="1100" dirty="0" smtClean="0">
                          <a:effectLst/>
                          <a:latin typeface="Calibri"/>
                          <a:ea typeface="Times New Roman"/>
                          <a:cs typeface="Times New Roman"/>
                        </a:rPr>
                        <a:t>6</a:t>
                      </a:r>
                      <a:endParaRPr lang="en-US" sz="11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vMerge="1">
                  <a:txBody>
                    <a:bodyPr/>
                    <a:lstStyle/>
                    <a:p>
                      <a:pPr marL="283845" marR="0">
                        <a:lnSpc>
                          <a:spcPct val="115000"/>
                        </a:lnSpc>
                        <a:spcBef>
                          <a:spcPts val="0"/>
                        </a:spcBef>
                        <a:spcAft>
                          <a:spcPts val="0"/>
                        </a:spcAft>
                      </a:pPr>
                      <a:endParaRPr lang="en-US" sz="16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495042">
                <a:tc>
                  <a:txBody>
                    <a:bodyPr/>
                    <a:lstStyle/>
                    <a:p>
                      <a:pPr marL="0" marR="0">
                        <a:lnSpc>
                          <a:spcPct val="115000"/>
                        </a:lnSpc>
                        <a:spcBef>
                          <a:spcPts val="0"/>
                        </a:spcBef>
                        <a:spcAft>
                          <a:spcPts val="0"/>
                        </a:spcAft>
                      </a:pPr>
                      <a:r>
                        <a:rPr lang="en-US" sz="1100" dirty="0" smtClean="0">
                          <a:effectLst/>
                          <a:latin typeface="Calibri"/>
                          <a:ea typeface="Times New Roman"/>
                          <a:cs typeface="Times New Roman"/>
                        </a:rPr>
                        <a:t>7</a:t>
                      </a:r>
                      <a:endParaRPr lang="en-US" sz="11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vMerge="1">
                  <a:txBody>
                    <a:bodyPr/>
                    <a:lstStyle/>
                    <a:p>
                      <a:pPr marL="283845" marR="0">
                        <a:lnSpc>
                          <a:spcPct val="115000"/>
                        </a:lnSpc>
                        <a:spcBef>
                          <a:spcPts val="0"/>
                        </a:spcBef>
                        <a:spcAft>
                          <a:spcPts val="0"/>
                        </a:spcAft>
                      </a:pPr>
                      <a:endParaRPr lang="en-US" sz="16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119048">
                <a:tc>
                  <a:txBody>
                    <a:bodyPr/>
                    <a:lstStyle/>
                    <a:p>
                      <a:pPr marL="0" marR="0">
                        <a:lnSpc>
                          <a:spcPct val="115000"/>
                        </a:lnSpc>
                        <a:spcBef>
                          <a:spcPts val="0"/>
                        </a:spcBef>
                        <a:spcAft>
                          <a:spcPts val="0"/>
                        </a:spcAft>
                      </a:pPr>
                      <a:r>
                        <a:rPr lang="en-US" sz="1100" dirty="0" smtClean="0">
                          <a:effectLst/>
                          <a:latin typeface="Calibri"/>
                          <a:ea typeface="Times New Roman"/>
                          <a:cs typeface="Times New Roman"/>
                        </a:rPr>
                        <a:t>8</a:t>
                      </a:r>
                      <a:endParaRPr lang="en-US" sz="11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endParaRPr lang="en-US" sz="11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vMerge="1">
                  <a:txBody>
                    <a:bodyPr/>
                    <a:lstStyle/>
                    <a:p>
                      <a:pPr marL="283845" marR="0">
                        <a:lnSpc>
                          <a:spcPct val="115000"/>
                        </a:lnSpc>
                        <a:spcBef>
                          <a:spcPts val="0"/>
                        </a:spcBef>
                        <a:spcAft>
                          <a:spcPts val="0"/>
                        </a:spcAft>
                      </a:pPr>
                      <a:endParaRPr lang="en-US" sz="16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37909" name="Rectangle 1"/>
          <p:cNvSpPr>
            <a:spLocks noChangeArrowheads="1"/>
          </p:cNvSpPr>
          <p:nvPr/>
        </p:nvSpPr>
        <p:spPr bwMode="auto">
          <a:xfrm>
            <a:off x="107950" y="192088"/>
            <a:ext cx="9036050" cy="1169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2000" b="1" dirty="0">
                <a:latin typeface="Arial Narrow" pitchFamily="34" charset="0"/>
                <a:cs typeface="Times New Roman" pitchFamily="18" charset="0"/>
              </a:rPr>
              <a:t>5. Make </a:t>
            </a:r>
            <a:r>
              <a:rPr lang="en-US" altLang="en-US" sz="2000" b="1" dirty="0" smtClean="0">
                <a:latin typeface="Arial Narrow" pitchFamily="34" charset="0"/>
                <a:cs typeface="Times New Roman" pitchFamily="18" charset="0"/>
              </a:rPr>
              <a:t>an </a:t>
            </a:r>
            <a:r>
              <a:rPr lang="en-US" altLang="en-US" sz="2000" b="1" dirty="0">
                <a:latin typeface="Arial Narrow" pitchFamily="34" charset="0"/>
                <a:cs typeface="Times New Roman" pitchFamily="18" charset="0"/>
              </a:rPr>
              <a:t>attempt at picking </a:t>
            </a:r>
            <a:r>
              <a:rPr lang="en-US" altLang="en-US" sz="2000" b="1" dirty="0" smtClean="0">
                <a:latin typeface="Arial Narrow" pitchFamily="34" charset="0"/>
                <a:cs typeface="Times New Roman" pitchFamily="18" charset="0"/>
              </a:rPr>
              <a:t>8 subjects</a:t>
            </a:r>
            <a:r>
              <a:rPr lang="en-US" altLang="en-US" sz="1200" b="1" dirty="0" smtClean="0">
                <a:latin typeface="Arial Narrow" pitchFamily="34" charset="0"/>
                <a:cs typeface="Times New Roman" pitchFamily="18" charset="0"/>
              </a:rPr>
              <a:t> </a:t>
            </a:r>
            <a:r>
              <a:rPr lang="en-US" altLang="en-US" b="1" dirty="0" smtClean="0">
                <a:latin typeface="Arial Narrow" pitchFamily="34" charset="0"/>
                <a:cs typeface="Times New Roman" pitchFamily="18" charset="0"/>
              </a:rPr>
              <a:t>– In order of preference</a:t>
            </a:r>
            <a:endParaRPr lang="en-US" altLang="en-US" sz="1100" dirty="0"/>
          </a:p>
          <a:p>
            <a:pPr algn="ctr"/>
            <a:endParaRPr lang="en-US" altLang="en-US" sz="1600" b="1" dirty="0">
              <a:latin typeface="Arial Narrow" pitchFamily="34" charset="0"/>
              <a:cs typeface="Times New Roman" pitchFamily="18" charset="0"/>
            </a:endParaRPr>
          </a:p>
          <a:p>
            <a:pPr algn="ctr"/>
            <a:r>
              <a:rPr lang="en-US" altLang="en-US" sz="1600" b="1" dirty="0">
                <a:latin typeface="Arial Narrow" pitchFamily="34" charset="0"/>
                <a:cs typeface="Times New Roman" pitchFamily="18" charset="0"/>
              </a:rPr>
              <a:t>Using the list of subjects in Handout 1 on Page 8, </a:t>
            </a:r>
          </a:p>
          <a:p>
            <a:endParaRPr lang="en-US" altLang="en-US" dirty="0"/>
          </a:p>
        </p:txBody>
      </p:sp>
    </p:spTree>
    <p:extLst>
      <p:ext uri="{BB962C8B-B14F-4D97-AF65-F5344CB8AC3E}">
        <p14:creationId xmlns:p14="http://schemas.microsoft.com/office/powerpoint/2010/main" val="345053272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71370383"/>
              </p:ext>
            </p:extLst>
          </p:nvPr>
        </p:nvGraphicFramePr>
        <p:xfrm>
          <a:off x="0" y="646113"/>
          <a:ext cx="9036049" cy="6045888"/>
        </p:xfrm>
        <a:graphic>
          <a:graphicData uri="http://schemas.openxmlformats.org/drawingml/2006/table">
            <a:tbl>
              <a:tblPr firstRow="1" firstCol="1" bandRow="1" bandCol="1"/>
              <a:tblGrid>
                <a:gridCol w="2381021">
                  <a:extLst>
                    <a:ext uri="{9D8B030D-6E8A-4147-A177-3AD203B41FA5}">
                      <a16:colId xmlns:a16="http://schemas.microsoft.com/office/drawing/2014/main" val="20000"/>
                    </a:ext>
                  </a:extLst>
                </a:gridCol>
                <a:gridCol w="1795236">
                  <a:extLst>
                    <a:ext uri="{9D8B030D-6E8A-4147-A177-3AD203B41FA5}">
                      <a16:colId xmlns:a16="http://schemas.microsoft.com/office/drawing/2014/main" val="20001"/>
                    </a:ext>
                  </a:extLst>
                </a:gridCol>
                <a:gridCol w="1606223">
                  <a:extLst>
                    <a:ext uri="{9D8B030D-6E8A-4147-A177-3AD203B41FA5}">
                      <a16:colId xmlns:a16="http://schemas.microsoft.com/office/drawing/2014/main" val="20002"/>
                    </a:ext>
                  </a:extLst>
                </a:gridCol>
                <a:gridCol w="3253569">
                  <a:extLst>
                    <a:ext uri="{9D8B030D-6E8A-4147-A177-3AD203B41FA5}">
                      <a16:colId xmlns:a16="http://schemas.microsoft.com/office/drawing/2014/main" val="20003"/>
                    </a:ext>
                  </a:extLst>
                </a:gridCol>
              </a:tblGrid>
              <a:tr h="981384">
                <a:tc>
                  <a:txBody>
                    <a:bodyPr/>
                    <a:lstStyle/>
                    <a:p>
                      <a:pPr marL="0" marR="0">
                        <a:lnSpc>
                          <a:spcPct val="115000"/>
                        </a:lnSpc>
                        <a:spcBef>
                          <a:spcPts val="0"/>
                        </a:spcBef>
                        <a:spcAft>
                          <a:spcPts val="0"/>
                        </a:spcAft>
                      </a:pPr>
                      <a:r>
                        <a:rPr lang="en-US" sz="2400" b="1" dirty="0">
                          <a:effectLst/>
                          <a:latin typeface="Arial Narrow"/>
                          <a:ea typeface="Times New Roman"/>
                          <a:cs typeface="Times New Roman"/>
                        </a:rPr>
                        <a:t>Subject </a:t>
                      </a:r>
                      <a:r>
                        <a:rPr lang="en-US" sz="1600" dirty="0">
                          <a:effectLst/>
                          <a:latin typeface="Arial Narrow"/>
                          <a:ea typeface="Times New Roman"/>
                          <a:cs typeface="Times New Roman"/>
                        </a:rPr>
                        <a:t>(tick appropriate box </a:t>
                      </a:r>
                      <a:br>
                        <a:rPr lang="en-US" sz="1600" dirty="0">
                          <a:effectLst/>
                          <a:latin typeface="Arial Narrow"/>
                          <a:ea typeface="Times New Roman"/>
                          <a:cs typeface="Times New Roman"/>
                        </a:rPr>
                      </a:br>
                      <a:r>
                        <a:rPr lang="en-US" sz="1600" dirty="0">
                          <a:effectLst/>
                          <a:latin typeface="Arial Narrow"/>
                          <a:ea typeface="Times New Roman"/>
                          <a:cs typeface="Times New Roman"/>
                        </a:rPr>
                        <a:t>in the columns on the right)</a:t>
                      </a:r>
                      <a:endParaRPr lang="en-US" sz="20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400" i="1" dirty="0">
                          <a:effectLst/>
                          <a:latin typeface="Arial Narrow"/>
                          <a:ea typeface="Times New Roman"/>
                          <a:cs typeface="Times New Roman"/>
                        </a:rPr>
                        <a:t>Included in your 3 above</a:t>
                      </a:r>
                      <a:endParaRPr lang="en-US" sz="20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i="1" dirty="0">
                          <a:effectLst/>
                          <a:latin typeface="Arial Narrow"/>
                          <a:ea typeface="Times New Roman"/>
                          <a:cs typeface="Times New Roman"/>
                        </a:rPr>
                        <a:t>Leaving this out Eliminates a career or course</a:t>
                      </a:r>
                      <a:endParaRPr lang="en-US" sz="2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i="1" kern="1200" dirty="0">
                          <a:solidFill>
                            <a:schemeClr val="tx1"/>
                          </a:solidFill>
                          <a:effectLst/>
                          <a:latin typeface="Arial Narrow"/>
                          <a:ea typeface="Times New Roman"/>
                          <a:cs typeface="Times New Roman"/>
                        </a:rPr>
                        <a:t>What career choice will this decision affect</a:t>
                      </a: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0"/>
                  </a:ext>
                </a:extLst>
              </a:tr>
              <a:tr h="316527">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effectLst/>
                          <a:latin typeface="Arial Narrow"/>
                          <a:ea typeface="Times New Roman"/>
                          <a:cs typeface="Times New Roman"/>
                        </a:rPr>
                        <a:t>Accounting</a:t>
                      </a:r>
                      <a:endParaRPr lang="en-US" sz="18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endParaRPr lang="en-US" sz="11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1"/>
                  </a:ext>
                </a:extLst>
              </a:tr>
              <a:tr h="316527">
                <a:tc>
                  <a:txBody>
                    <a:bodyPr/>
                    <a:lstStyle/>
                    <a:p>
                      <a:pPr marL="0" marR="0">
                        <a:lnSpc>
                          <a:spcPct val="115000"/>
                        </a:lnSpc>
                        <a:spcBef>
                          <a:spcPts val="0"/>
                        </a:spcBef>
                        <a:spcAft>
                          <a:spcPts val="0"/>
                        </a:spcAft>
                      </a:pPr>
                      <a:r>
                        <a:rPr lang="en-US" sz="1800" dirty="0">
                          <a:effectLst/>
                          <a:latin typeface="Arial Narrow"/>
                          <a:ea typeface="Times New Roman"/>
                          <a:cs typeface="Times New Roman"/>
                        </a:rPr>
                        <a:t>Agricultural Science</a:t>
                      </a:r>
                      <a:endParaRPr lang="en-US" sz="18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a:effectLst/>
                          <a:latin typeface="Arial Narrow"/>
                          <a:ea typeface="Times New Roman"/>
                          <a:cs typeface="Times New Roman"/>
                        </a:rPr>
                        <a:t>Yes           No </a:t>
                      </a:r>
                      <a:endParaRPr lang="en-US" sz="14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IE" sz="1200" dirty="0">
                          <a:effectLst/>
                          <a:latin typeface="Arial Narrow"/>
                          <a:ea typeface="Times New Roman"/>
                          <a:cs typeface="Times New Roman"/>
                        </a:rPr>
                        <a:t> </a:t>
                      </a:r>
                      <a:endParaRPr lang="en-US" sz="11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2"/>
                  </a:ext>
                </a:extLst>
              </a:tr>
              <a:tr h="316527">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effectLst/>
                          <a:latin typeface="Arial Narrow"/>
                          <a:ea typeface="Times New Roman"/>
                          <a:cs typeface="Times New Roman"/>
                        </a:rPr>
                        <a:t>Art</a:t>
                      </a:r>
                      <a:endParaRPr lang="en-US" sz="18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a:effectLst/>
                          <a:latin typeface="Arial Narrow"/>
                          <a:ea typeface="Times New Roman"/>
                          <a:cs typeface="Times New Roman"/>
                        </a:rPr>
                        <a:t>Yes           No </a:t>
                      </a:r>
                      <a:endParaRPr lang="en-US" sz="14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IE" sz="1200">
                          <a:effectLst/>
                          <a:latin typeface="Arial Narrow"/>
                          <a:ea typeface="Times New Roman"/>
                          <a:cs typeface="Times New Roman"/>
                        </a:rPr>
                        <a:t> </a:t>
                      </a:r>
                      <a:endParaRPr lang="en-US" sz="11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3"/>
                  </a:ext>
                </a:extLst>
              </a:tr>
              <a:tr h="316527">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effectLst/>
                          <a:latin typeface="Arial Narrow"/>
                          <a:ea typeface="Times New Roman"/>
                          <a:cs typeface="Times New Roman"/>
                        </a:rPr>
                        <a:t>Biology</a:t>
                      </a:r>
                      <a:endParaRPr lang="en-US" sz="18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IE" sz="1200">
                          <a:effectLst/>
                          <a:latin typeface="Arial Narrow"/>
                          <a:ea typeface="Times New Roman"/>
                          <a:cs typeface="Times New Roman"/>
                        </a:rPr>
                        <a:t> </a:t>
                      </a:r>
                      <a:endParaRPr lang="en-US" sz="11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4"/>
                  </a:ext>
                </a:extLst>
              </a:tr>
              <a:tr h="316527">
                <a:tc>
                  <a:txBody>
                    <a:bodyPr/>
                    <a:lstStyle/>
                    <a:p>
                      <a:pPr marL="0" marR="0">
                        <a:lnSpc>
                          <a:spcPct val="115000"/>
                        </a:lnSpc>
                        <a:spcBef>
                          <a:spcPts val="0"/>
                        </a:spcBef>
                        <a:spcAft>
                          <a:spcPts val="0"/>
                        </a:spcAft>
                      </a:pPr>
                      <a:r>
                        <a:rPr lang="en-US" sz="1800" dirty="0" smtClean="0">
                          <a:effectLst/>
                          <a:latin typeface="Arial Narrow"/>
                          <a:ea typeface="Times New Roman"/>
                          <a:cs typeface="Times New Roman"/>
                        </a:rPr>
                        <a:t>Business</a:t>
                      </a:r>
                      <a:endParaRPr lang="en-US" sz="18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IE" sz="1200">
                          <a:effectLst/>
                          <a:latin typeface="Arial Narrow"/>
                          <a:ea typeface="Times New Roman"/>
                          <a:cs typeface="Times New Roman"/>
                        </a:rPr>
                        <a:t> </a:t>
                      </a:r>
                      <a:endParaRPr lang="en-US" sz="11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5"/>
                  </a:ext>
                </a:extLst>
              </a:tr>
              <a:tr h="316527">
                <a:tc>
                  <a:txBody>
                    <a:bodyPr/>
                    <a:lstStyle/>
                    <a:p>
                      <a:pPr marL="0" marR="0">
                        <a:lnSpc>
                          <a:spcPct val="115000"/>
                        </a:lnSpc>
                        <a:spcBef>
                          <a:spcPts val="0"/>
                        </a:spcBef>
                        <a:spcAft>
                          <a:spcPts val="0"/>
                        </a:spcAft>
                      </a:pPr>
                      <a:r>
                        <a:rPr lang="en-US" sz="1800" dirty="0" smtClean="0">
                          <a:effectLst/>
                          <a:latin typeface="Arial Narrow"/>
                          <a:ea typeface="Times New Roman"/>
                          <a:cs typeface="Times New Roman"/>
                        </a:rPr>
                        <a:t>Chemistry</a:t>
                      </a:r>
                      <a:endParaRPr lang="en-US" sz="18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IE" sz="1200">
                          <a:effectLst/>
                          <a:latin typeface="Arial Narrow"/>
                          <a:ea typeface="Times New Roman"/>
                          <a:cs typeface="Times New Roman"/>
                        </a:rPr>
                        <a:t> </a:t>
                      </a:r>
                      <a:endParaRPr lang="en-US" sz="11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6"/>
                  </a:ext>
                </a:extLst>
              </a:tr>
              <a:tr h="316527">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effectLst/>
                          <a:latin typeface="Arial Narrow"/>
                          <a:ea typeface="Times New Roman"/>
                          <a:cs typeface="Times New Roman"/>
                        </a:rPr>
                        <a:t>Construction Studies</a:t>
                      </a:r>
                      <a:endParaRPr lang="en-US" sz="18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IE" sz="1200">
                          <a:effectLst/>
                          <a:latin typeface="Arial Narrow"/>
                          <a:ea typeface="Times New Roman"/>
                          <a:cs typeface="Times New Roman"/>
                        </a:rPr>
                        <a:t> </a:t>
                      </a:r>
                      <a:endParaRPr lang="en-US" sz="11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7"/>
                  </a:ext>
                </a:extLst>
              </a:tr>
              <a:tr h="316527">
                <a:tc>
                  <a:txBody>
                    <a:bodyPr/>
                    <a:lstStyle/>
                    <a:p>
                      <a:pPr marL="0" marR="0">
                        <a:lnSpc>
                          <a:spcPct val="115000"/>
                        </a:lnSpc>
                        <a:spcBef>
                          <a:spcPts val="0"/>
                        </a:spcBef>
                        <a:spcAft>
                          <a:spcPts val="0"/>
                        </a:spcAft>
                      </a:pPr>
                      <a:r>
                        <a:rPr lang="en-US" sz="1800" dirty="0" smtClean="0">
                          <a:effectLst/>
                          <a:latin typeface="Arial Narrow"/>
                          <a:ea typeface="Times New Roman"/>
                          <a:cs typeface="Times New Roman"/>
                        </a:rPr>
                        <a:t>Engineering</a:t>
                      </a:r>
                      <a:endParaRPr lang="en-US" sz="18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IE" sz="1200">
                          <a:effectLst/>
                          <a:latin typeface="Arial Narrow"/>
                          <a:ea typeface="Times New Roman"/>
                          <a:cs typeface="Times New Roman"/>
                        </a:rPr>
                        <a:t> </a:t>
                      </a:r>
                      <a:endParaRPr lang="en-US" sz="11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8"/>
                  </a:ext>
                </a:extLst>
              </a:tr>
              <a:tr h="316527">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effectLst/>
                          <a:latin typeface="Arial Narrow"/>
                          <a:ea typeface="Times New Roman"/>
                          <a:cs typeface="Times New Roman"/>
                        </a:rPr>
                        <a:t>French</a:t>
                      </a:r>
                      <a:endParaRPr lang="en-US" sz="18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IE" sz="1200">
                          <a:effectLst/>
                          <a:latin typeface="Arial Narrow"/>
                          <a:ea typeface="Times New Roman"/>
                          <a:cs typeface="Times New Roman"/>
                        </a:rPr>
                        <a:t> </a:t>
                      </a:r>
                      <a:endParaRPr lang="en-US" sz="11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09"/>
                  </a:ext>
                </a:extLst>
              </a:tr>
              <a:tr h="316527">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effectLst/>
                          <a:latin typeface="Arial Narrow"/>
                          <a:ea typeface="Times New Roman"/>
                          <a:cs typeface="Times New Roman"/>
                        </a:rPr>
                        <a:t>Geography</a:t>
                      </a:r>
                      <a:endParaRPr lang="en-US" sz="18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IE" sz="1200">
                          <a:effectLst/>
                          <a:latin typeface="Arial Narrow"/>
                          <a:ea typeface="Times New Roman"/>
                          <a:cs typeface="Times New Roman"/>
                        </a:rPr>
                        <a:t> </a:t>
                      </a:r>
                      <a:endParaRPr lang="en-US" sz="11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10"/>
                  </a:ext>
                </a:extLst>
              </a:tr>
              <a:tr h="316527">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effectLst/>
                          <a:latin typeface="Arial Narrow"/>
                          <a:ea typeface="Times New Roman"/>
                          <a:cs typeface="Times New Roman"/>
                        </a:rPr>
                        <a:t>History</a:t>
                      </a:r>
                      <a:endParaRPr lang="en-US" sz="18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IE" sz="1200">
                          <a:effectLst/>
                          <a:latin typeface="Arial Narrow"/>
                          <a:ea typeface="Times New Roman"/>
                          <a:cs typeface="Times New Roman"/>
                        </a:rPr>
                        <a:t> </a:t>
                      </a:r>
                      <a:endParaRPr lang="en-US" sz="11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11"/>
                  </a:ext>
                </a:extLst>
              </a:tr>
              <a:tr h="316527">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effectLst/>
                          <a:latin typeface="Arial Narrow"/>
                          <a:ea typeface="Times New Roman"/>
                          <a:cs typeface="Times New Roman"/>
                        </a:rPr>
                        <a:t>Home Economics</a:t>
                      </a:r>
                      <a:endParaRPr lang="en-US" sz="18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IE" sz="1200" dirty="0">
                          <a:effectLst/>
                          <a:latin typeface="Arial Narrow"/>
                          <a:ea typeface="Times New Roman"/>
                          <a:cs typeface="Times New Roman"/>
                        </a:rPr>
                        <a:t> </a:t>
                      </a:r>
                      <a:endParaRPr lang="en-US" sz="11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12"/>
                  </a:ext>
                </a:extLst>
              </a:tr>
              <a:tr h="316527">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effectLst/>
                          <a:latin typeface="Arial Narrow"/>
                          <a:ea typeface="Times New Roman"/>
                          <a:cs typeface="Times New Roman"/>
                        </a:rPr>
                        <a:t>Music</a:t>
                      </a:r>
                      <a:endParaRPr lang="en-US" sz="18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endParaRPr lang="en-US" sz="11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13"/>
                  </a:ext>
                </a:extLst>
              </a:tr>
              <a:tr h="316527">
                <a:tc>
                  <a:txBody>
                    <a:bodyPr/>
                    <a:lstStyle/>
                    <a:p>
                      <a:pPr marL="0" marR="0">
                        <a:lnSpc>
                          <a:spcPct val="115000"/>
                        </a:lnSpc>
                        <a:spcBef>
                          <a:spcPts val="0"/>
                        </a:spcBef>
                        <a:spcAft>
                          <a:spcPts val="0"/>
                        </a:spcAft>
                      </a:pPr>
                      <a:r>
                        <a:rPr lang="en-US" sz="1800" dirty="0">
                          <a:effectLst/>
                          <a:latin typeface="Arial Narrow"/>
                          <a:ea typeface="Times New Roman"/>
                          <a:cs typeface="Times New Roman"/>
                        </a:rPr>
                        <a:t>Physics</a:t>
                      </a:r>
                      <a:endParaRPr lang="en-US" sz="18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a:effectLst/>
                          <a:latin typeface="Arial Narrow"/>
                          <a:ea typeface="Times New Roman"/>
                          <a:cs typeface="Times New Roman"/>
                        </a:rPr>
                        <a:t>Yes           No </a:t>
                      </a:r>
                      <a:endParaRPr lang="en-US" sz="14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IE" sz="1200" dirty="0">
                          <a:effectLst/>
                          <a:latin typeface="Arial Narrow"/>
                          <a:ea typeface="Times New Roman"/>
                          <a:cs typeface="Times New Roman"/>
                        </a:rPr>
                        <a:t> </a:t>
                      </a:r>
                      <a:endParaRPr lang="en-US" sz="11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14"/>
                  </a:ext>
                </a:extLst>
              </a:tr>
              <a:tr h="316527">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effectLst/>
                          <a:latin typeface="Calibri"/>
                          <a:ea typeface="Times New Roman"/>
                          <a:cs typeface="Times New Roman"/>
                        </a:rPr>
                        <a:t>PE</a:t>
                      </a:r>
                      <a:endParaRPr lang="en-US" sz="18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a:effectLst/>
                          <a:latin typeface="Arial Narrow"/>
                          <a:ea typeface="Times New Roman"/>
                          <a:cs typeface="Times New Roman"/>
                        </a:rPr>
                        <a:t>Yes           No </a:t>
                      </a:r>
                      <a:endParaRPr lang="en-US" sz="14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IE" sz="1200">
                          <a:effectLst/>
                          <a:latin typeface="Arial Narrow"/>
                          <a:ea typeface="Times New Roman"/>
                          <a:cs typeface="Times New Roman"/>
                        </a:rPr>
                        <a:t> </a:t>
                      </a:r>
                      <a:endParaRPr lang="en-US" sz="11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15"/>
                  </a:ext>
                </a:extLst>
              </a:tr>
              <a:tr h="316527">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1800" dirty="0" smtClean="0">
                          <a:effectLst/>
                          <a:latin typeface="Arial Narrow"/>
                          <a:ea typeface="Times New Roman"/>
                          <a:cs typeface="Times New Roman"/>
                        </a:rPr>
                        <a:t>Technical Drawing</a:t>
                      </a:r>
                      <a:endParaRPr lang="en-US" sz="1800" dirty="0">
                        <a:effectLst/>
                        <a:latin typeface="+mn-lt"/>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a:effectLst/>
                          <a:latin typeface="Arial Narrow"/>
                          <a:ea typeface="Times New Roman"/>
                          <a:cs typeface="Times New Roman"/>
                        </a:rPr>
                        <a:t>Yes           No </a:t>
                      </a:r>
                      <a:endParaRPr lang="en-US" sz="140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Yes           No </a:t>
                      </a:r>
                      <a:endParaRPr lang="en-US" sz="14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IE" sz="1200" dirty="0">
                          <a:effectLst/>
                          <a:latin typeface="Arial Narrow"/>
                          <a:ea typeface="Times New Roman"/>
                          <a:cs typeface="Times New Roman"/>
                        </a:rPr>
                        <a:t> </a:t>
                      </a:r>
                      <a:endParaRPr lang="en-US" sz="1100" dirty="0">
                        <a:effectLst/>
                        <a:latin typeface="Calibri"/>
                        <a:ea typeface="Times New Roman"/>
                        <a:cs typeface="Times New Roman"/>
                      </a:endParaRPr>
                    </a:p>
                  </a:txBody>
                  <a:tcPr marL="68577" marR="6857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extLst>
                  <a:ext uri="{0D108BD9-81ED-4DB2-BD59-A6C34878D82A}">
                    <a16:rowId xmlns:a16="http://schemas.microsoft.com/office/drawing/2014/main" val="10016"/>
                  </a:ext>
                </a:extLst>
              </a:tr>
            </a:tbl>
          </a:graphicData>
        </a:graphic>
      </p:graphicFrame>
      <p:sp>
        <p:nvSpPr>
          <p:cNvPr id="39001" name="Rectangle 58"/>
          <p:cNvSpPr>
            <a:spLocks noChangeArrowheads="1"/>
          </p:cNvSpPr>
          <p:nvPr/>
        </p:nvSpPr>
        <p:spPr bwMode="auto">
          <a:xfrm>
            <a:off x="1354138"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02" name="Rectangle 57"/>
          <p:cNvSpPr>
            <a:spLocks noChangeArrowheads="1"/>
          </p:cNvSpPr>
          <p:nvPr/>
        </p:nvSpPr>
        <p:spPr bwMode="auto">
          <a:xfrm>
            <a:off x="1878013"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03" name="Rectangle 54"/>
          <p:cNvSpPr>
            <a:spLocks noChangeArrowheads="1"/>
          </p:cNvSpPr>
          <p:nvPr/>
        </p:nvSpPr>
        <p:spPr bwMode="auto">
          <a:xfrm>
            <a:off x="1354138"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04" name="Rectangle 53"/>
          <p:cNvSpPr>
            <a:spLocks noChangeArrowheads="1"/>
          </p:cNvSpPr>
          <p:nvPr/>
        </p:nvSpPr>
        <p:spPr bwMode="auto">
          <a:xfrm>
            <a:off x="1878013"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05" name="Rectangle 50"/>
          <p:cNvSpPr>
            <a:spLocks noChangeArrowheads="1"/>
          </p:cNvSpPr>
          <p:nvPr/>
        </p:nvSpPr>
        <p:spPr bwMode="auto">
          <a:xfrm>
            <a:off x="1354138"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06" name="Rectangle 49"/>
          <p:cNvSpPr>
            <a:spLocks noChangeArrowheads="1"/>
          </p:cNvSpPr>
          <p:nvPr/>
        </p:nvSpPr>
        <p:spPr bwMode="auto">
          <a:xfrm>
            <a:off x="1878013"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07" name="Rectangle 46"/>
          <p:cNvSpPr>
            <a:spLocks noChangeArrowheads="1"/>
          </p:cNvSpPr>
          <p:nvPr/>
        </p:nvSpPr>
        <p:spPr bwMode="auto">
          <a:xfrm>
            <a:off x="1354138"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08" name="Rectangle 45"/>
          <p:cNvSpPr>
            <a:spLocks noChangeArrowheads="1"/>
          </p:cNvSpPr>
          <p:nvPr/>
        </p:nvSpPr>
        <p:spPr bwMode="auto">
          <a:xfrm>
            <a:off x="1878013"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09" name="Rectangle 42"/>
          <p:cNvSpPr>
            <a:spLocks noChangeArrowheads="1"/>
          </p:cNvSpPr>
          <p:nvPr/>
        </p:nvSpPr>
        <p:spPr bwMode="auto">
          <a:xfrm>
            <a:off x="1354138"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10" name="Rectangle 41"/>
          <p:cNvSpPr>
            <a:spLocks noChangeArrowheads="1"/>
          </p:cNvSpPr>
          <p:nvPr/>
        </p:nvSpPr>
        <p:spPr bwMode="auto">
          <a:xfrm>
            <a:off x="1878013"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11" name="Rectangle 38"/>
          <p:cNvSpPr>
            <a:spLocks noChangeArrowheads="1"/>
          </p:cNvSpPr>
          <p:nvPr/>
        </p:nvSpPr>
        <p:spPr bwMode="auto">
          <a:xfrm>
            <a:off x="1354138"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12" name="Rectangle 37"/>
          <p:cNvSpPr>
            <a:spLocks noChangeArrowheads="1"/>
          </p:cNvSpPr>
          <p:nvPr/>
        </p:nvSpPr>
        <p:spPr bwMode="auto">
          <a:xfrm>
            <a:off x="1878013"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13" name="Rectangle 34"/>
          <p:cNvSpPr>
            <a:spLocks noChangeArrowheads="1"/>
          </p:cNvSpPr>
          <p:nvPr/>
        </p:nvSpPr>
        <p:spPr bwMode="auto">
          <a:xfrm>
            <a:off x="1354138"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14" name="Rectangle 33"/>
          <p:cNvSpPr>
            <a:spLocks noChangeArrowheads="1"/>
          </p:cNvSpPr>
          <p:nvPr/>
        </p:nvSpPr>
        <p:spPr bwMode="auto">
          <a:xfrm>
            <a:off x="1878013"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15" name="Rectangle 30"/>
          <p:cNvSpPr>
            <a:spLocks noChangeArrowheads="1"/>
          </p:cNvSpPr>
          <p:nvPr/>
        </p:nvSpPr>
        <p:spPr bwMode="auto">
          <a:xfrm>
            <a:off x="1354138"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16" name="Rectangle 29"/>
          <p:cNvSpPr>
            <a:spLocks noChangeArrowheads="1"/>
          </p:cNvSpPr>
          <p:nvPr/>
        </p:nvSpPr>
        <p:spPr bwMode="auto">
          <a:xfrm>
            <a:off x="1878013"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17" name="Rectangle 60"/>
          <p:cNvSpPr>
            <a:spLocks noChangeArrowheads="1"/>
          </p:cNvSpPr>
          <p:nvPr/>
        </p:nvSpPr>
        <p:spPr bwMode="auto">
          <a:xfrm>
            <a:off x="1354138"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18" name="Rectangle 59"/>
          <p:cNvSpPr>
            <a:spLocks noChangeArrowheads="1"/>
          </p:cNvSpPr>
          <p:nvPr/>
        </p:nvSpPr>
        <p:spPr bwMode="auto">
          <a:xfrm>
            <a:off x="1878013"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19" name="Rectangle 56"/>
          <p:cNvSpPr>
            <a:spLocks noChangeArrowheads="1"/>
          </p:cNvSpPr>
          <p:nvPr/>
        </p:nvSpPr>
        <p:spPr bwMode="auto">
          <a:xfrm>
            <a:off x="1354138"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20" name="Rectangle 55"/>
          <p:cNvSpPr>
            <a:spLocks noChangeArrowheads="1"/>
          </p:cNvSpPr>
          <p:nvPr/>
        </p:nvSpPr>
        <p:spPr bwMode="auto">
          <a:xfrm>
            <a:off x="1878013"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21" name="Rectangle 52"/>
          <p:cNvSpPr>
            <a:spLocks noChangeArrowheads="1"/>
          </p:cNvSpPr>
          <p:nvPr/>
        </p:nvSpPr>
        <p:spPr bwMode="auto">
          <a:xfrm>
            <a:off x="1354138"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22" name="Rectangle 51"/>
          <p:cNvSpPr>
            <a:spLocks noChangeArrowheads="1"/>
          </p:cNvSpPr>
          <p:nvPr/>
        </p:nvSpPr>
        <p:spPr bwMode="auto">
          <a:xfrm>
            <a:off x="1878013"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23" name="Rectangle 48"/>
          <p:cNvSpPr>
            <a:spLocks noChangeArrowheads="1"/>
          </p:cNvSpPr>
          <p:nvPr/>
        </p:nvSpPr>
        <p:spPr bwMode="auto">
          <a:xfrm>
            <a:off x="1354138"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24" name="Rectangle 47"/>
          <p:cNvSpPr>
            <a:spLocks noChangeArrowheads="1"/>
          </p:cNvSpPr>
          <p:nvPr/>
        </p:nvSpPr>
        <p:spPr bwMode="auto">
          <a:xfrm>
            <a:off x="1878013"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25" name="Rectangle 44"/>
          <p:cNvSpPr>
            <a:spLocks noChangeArrowheads="1"/>
          </p:cNvSpPr>
          <p:nvPr/>
        </p:nvSpPr>
        <p:spPr bwMode="auto">
          <a:xfrm>
            <a:off x="1354138"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26" name="Rectangle 43"/>
          <p:cNvSpPr>
            <a:spLocks noChangeArrowheads="1"/>
          </p:cNvSpPr>
          <p:nvPr/>
        </p:nvSpPr>
        <p:spPr bwMode="auto">
          <a:xfrm>
            <a:off x="1878013"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27" name="Rectangle 40"/>
          <p:cNvSpPr>
            <a:spLocks noChangeArrowheads="1"/>
          </p:cNvSpPr>
          <p:nvPr/>
        </p:nvSpPr>
        <p:spPr bwMode="auto">
          <a:xfrm>
            <a:off x="1354138"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28" name="Rectangle 39"/>
          <p:cNvSpPr>
            <a:spLocks noChangeArrowheads="1"/>
          </p:cNvSpPr>
          <p:nvPr/>
        </p:nvSpPr>
        <p:spPr bwMode="auto">
          <a:xfrm>
            <a:off x="1878013"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29" name="Rectangle 36"/>
          <p:cNvSpPr>
            <a:spLocks noChangeArrowheads="1"/>
          </p:cNvSpPr>
          <p:nvPr/>
        </p:nvSpPr>
        <p:spPr bwMode="auto">
          <a:xfrm>
            <a:off x="1354138"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30" name="Rectangle 35"/>
          <p:cNvSpPr>
            <a:spLocks noChangeArrowheads="1"/>
          </p:cNvSpPr>
          <p:nvPr/>
        </p:nvSpPr>
        <p:spPr bwMode="auto">
          <a:xfrm>
            <a:off x="1878013"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31" name="Rectangle 32"/>
          <p:cNvSpPr>
            <a:spLocks noChangeArrowheads="1"/>
          </p:cNvSpPr>
          <p:nvPr/>
        </p:nvSpPr>
        <p:spPr bwMode="auto">
          <a:xfrm>
            <a:off x="1354138"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32" name="Rectangle 31"/>
          <p:cNvSpPr>
            <a:spLocks noChangeArrowheads="1"/>
          </p:cNvSpPr>
          <p:nvPr/>
        </p:nvSpPr>
        <p:spPr bwMode="auto">
          <a:xfrm>
            <a:off x="1878013"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33" name="Rectangle 26"/>
          <p:cNvSpPr>
            <a:spLocks noChangeArrowheads="1"/>
          </p:cNvSpPr>
          <p:nvPr/>
        </p:nvSpPr>
        <p:spPr bwMode="auto">
          <a:xfrm>
            <a:off x="1354138"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34" name="Rectangle 25"/>
          <p:cNvSpPr>
            <a:spLocks noChangeArrowheads="1"/>
          </p:cNvSpPr>
          <p:nvPr/>
        </p:nvSpPr>
        <p:spPr bwMode="auto">
          <a:xfrm>
            <a:off x="1878013"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35" name="Rectangle 22"/>
          <p:cNvSpPr>
            <a:spLocks noChangeArrowheads="1"/>
          </p:cNvSpPr>
          <p:nvPr/>
        </p:nvSpPr>
        <p:spPr bwMode="auto">
          <a:xfrm>
            <a:off x="1354138"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36" name="Rectangle 21"/>
          <p:cNvSpPr>
            <a:spLocks noChangeArrowheads="1"/>
          </p:cNvSpPr>
          <p:nvPr/>
        </p:nvSpPr>
        <p:spPr bwMode="auto">
          <a:xfrm>
            <a:off x="1878013"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37" name="Rectangle 18"/>
          <p:cNvSpPr>
            <a:spLocks noChangeArrowheads="1"/>
          </p:cNvSpPr>
          <p:nvPr/>
        </p:nvSpPr>
        <p:spPr bwMode="auto">
          <a:xfrm>
            <a:off x="1354138"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38" name="Rectangle 17"/>
          <p:cNvSpPr>
            <a:spLocks noChangeArrowheads="1"/>
          </p:cNvSpPr>
          <p:nvPr/>
        </p:nvSpPr>
        <p:spPr bwMode="auto">
          <a:xfrm>
            <a:off x="1878013"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39" name="Rectangle 14"/>
          <p:cNvSpPr>
            <a:spLocks noChangeArrowheads="1"/>
          </p:cNvSpPr>
          <p:nvPr/>
        </p:nvSpPr>
        <p:spPr bwMode="auto">
          <a:xfrm>
            <a:off x="1354138"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40" name="Rectangle 13"/>
          <p:cNvSpPr>
            <a:spLocks noChangeArrowheads="1"/>
          </p:cNvSpPr>
          <p:nvPr/>
        </p:nvSpPr>
        <p:spPr bwMode="auto">
          <a:xfrm>
            <a:off x="1878013"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41" name="Rectangle 10"/>
          <p:cNvSpPr>
            <a:spLocks noChangeArrowheads="1"/>
          </p:cNvSpPr>
          <p:nvPr/>
        </p:nvSpPr>
        <p:spPr bwMode="auto">
          <a:xfrm>
            <a:off x="1354138"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42" name="Rectangle 9"/>
          <p:cNvSpPr>
            <a:spLocks noChangeArrowheads="1"/>
          </p:cNvSpPr>
          <p:nvPr/>
        </p:nvSpPr>
        <p:spPr bwMode="auto">
          <a:xfrm>
            <a:off x="1878013"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43" name="Rectangle 6"/>
          <p:cNvSpPr>
            <a:spLocks noChangeArrowheads="1"/>
          </p:cNvSpPr>
          <p:nvPr/>
        </p:nvSpPr>
        <p:spPr bwMode="auto">
          <a:xfrm>
            <a:off x="1354138"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44" name="Rectangle 5"/>
          <p:cNvSpPr>
            <a:spLocks noChangeArrowheads="1"/>
          </p:cNvSpPr>
          <p:nvPr/>
        </p:nvSpPr>
        <p:spPr bwMode="auto">
          <a:xfrm>
            <a:off x="1878013"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45" name="Rectangle 28"/>
          <p:cNvSpPr>
            <a:spLocks noChangeArrowheads="1"/>
          </p:cNvSpPr>
          <p:nvPr/>
        </p:nvSpPr>
        <p:spPr bwMode="auto">
          <a:xfrm>
            <a:off x="1354138"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46" name="Rectangle 27"/>
          <p:cNvSpPr>
            <a:spLocks noChangeArrowheads="1"/>
          </p:cNvSpPr>
          <p:nvPr/>
        </p:nvSpPr>
        <p:spPr bwMode="auto">
          <a:xfrm>
            <a:off x="1878013"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47" name="Rectangle 24"/>
          <p:cNvSpPr>
            <a:spLocks noChangeArrowheads="1"/>
          </p:cNvSpPr>
          <p:nvPr/>
        </p:nvSpPr>
        <p:spPr bwMode="auto">
          <a:xfrm>
            <a:off x="1354138"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48" name="Rectangle 23"/>
          <p:cNvSpPr>
            <a:spLocks noChangeArrowheads="1"/>
          </p:cNvSpPr>
          <p:nvPr/>
        </p:nvSpPr>
        <p:spPr bwMode="auto">
          <a:xfrm>
            <a:off x="1878013"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49" name="Rectangle 20"/>
          <p:cNvSpPr>
            <a:spLocks noChangeArrowheads="1"/>
          </p:cNvSpPr>
          <p:nvPr/>
        </p:nvSpPr>
        <p:spPr bwMode="auto">
          <a:xfrm>
            <a:off x="1354138" y="2125663"/>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50" name="Rectangle 19"/>
          <p:cNvSpPr>
            <a:spLocks noChangeArrowheads="1"/>
          </p:cNvSpPr>
          <p:nvPr/>
        </p:nvSpPr>
        <p:spPr bwMode="auto">
          <a:xfrm>
            <a:off x="1878013" y="2125663"/>
            <a:ext cx="90487" cy="90487"/>
          </a:xfrm>
          <a:prstGeom prst="rect">
            <a:avLst/>
          </a:prstGeom>
          <a:solidFill>
            <a:schemeClr val="bg1">
              <a:lumMod val="85000"/>
            </a:schemeClr>
          </a:solidFill>
          <a:ln w="9525">
            <a:solidFill>
              <a:schemeClr val="bg1"/>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51" name="Rectangle 16"/>
          <p:cNvSpPr>
            <a:spLocks noChangeArrowheads="1"/>
          </p:cNvSpPr>
          <p:nvPr/>
        </p:nvSpPr>
        <p:spPr bwMode="auto">
          <a:xfrm>
            <a:off x="3923928" y="-675456"/>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53" name="Rectangle 12"/>
          <p:cNvSpPr>
            <a:spLocks noChangeArrowheads="1"/>
          </p:cNvSpPr>
          <p:nvPr/>
        </p:nvSpPr>
        <p:spPr bwMode="auto">
          <a:xfrm>
            <a:off x="3059832" y="-315416"/>
            <a:ext cx="90487" cy="90487"/>
          </a:xfrm>
          <a:prstGeom prst="rect">
            <a:avLst/>
          </a:prstGeom>
          <a:solidFill>
            <a:srgbClr val="FFFFFF"/>
          </a:solidFill>
          <a:ln w="9525">
            <a:solidFill>
              <a:srgbClr val="000000"/>
            </a:solidFill>
            <a:miter lim="800000"/>
            <a:headEnd/>
            <a:tailEnd/>
          </a:ln>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endParaRPr lang="en-US" altLang="en-US"/>
          </a:p>
        </p:txBody>
      </p:sp>
      <p:sp>
        <p:nvSpPr>
          <p:cNvPr id="39054" name="Rectangle 61"/>
          <p:cNvSpPr>
            <a:spLocks noChangeArrowheads="1"/>
          </p:cNvSpPr>
          <p:nvPr/>
        </p:nvSpPr>
        <p:spPr bwMode="auto">
          <a:xfrm>
            <a:off x="1038199" y="0"/>
            <a:ext cx="7632700" cy="646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3600" b="1" dirty="0">
                <a:latin typeface="Arial Narrow" pitchFamily="34" charset="0"/>
                <a:cs typeface="Times New Roman" pitchFamily="18" charset="0"/>
              </a:rPr>
              <a:t>6. What subjects have you left out?   (p4) </a:t>
            </a:r>
            <a:endParaRPr lang="en-US" altLang="en-US" sz="4800" dirty="0"/>
          </a:p>
        </p:txBody>
      </p:sp>
    </p:spTree>
    <p:extLst>
      <p:ext uri="{BB962C8B-B14F-4D97-AF65-F5344CB8AC3E}">
        <p14:creationId xmlns:p14="http://schemas.microsoft.com/office/powerpoint/2010/main" val="52457178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7. By leaving out this subject are you eliminating any career options</a:t>
            </a:r>
            <a:endParaRPr lang="en-US" dirty="0"/>
          </a:p>
        </p:txBody>
      </p:sp>
      <p:sp>
        <p:nvSpPr>
          <p:cNvPr id="3" name="Content Placeholder 2"/>
          <p:cNvSpPr>
            <a:spLocks noGrp="1"/>
          </p:cNvSpPr>
          <p:nvPr>
            <p:ph idx="1"/>
          </p:nvPr>
        </p:nvSpPr>
        <p:spPr>
          <a:xfrm>
            <a:off x="457200" y="1600200"/>
            <a:ext cx="8229600" cy="4997152"/>
          </a:xfrm>
        </p:spPr>
        <p:txBody>
          <a:bodyPr/>
          <a:lstStyle/>
          <a:p>
            <a:pPr marL="0" indent="0">
              <a:buNone/>
            </a:pPr>
            <a:r>
              <a:rPr lang="en-US" dirty="0" smtClean="0"/>
              <a:t>Do you need to change your subject choices</a:t>
            </a:r>
          </a:p>
          <a:p>
            <a:pPr marL="0" indent="0">
              <a:buNone/>
            </a:pPr>
            <a:endParaRPr lang="en-US" dirty="0"/>
          </a:p>
          <a:p>
            <a:pPr marL="0" indent="0">
              <a:buNone/>
            </a:pPr>
            <a:r>
              <a:rPr lang="en-US" sz="2400" dirty="0" smtClean="0"/>
              <a:t>1.</a:t>
            </a:r>
          </a:p>
          <a:p>
            <a:pPr marL="0" indent="0">
              <a:buNone/>
            </a:pPr>
            <a:r>
              <a:rPr lang="en-US" sz="2400" dirty="0" smtClean="0"/>
              <a:t>2.</a:t>
            </a:r>
          </a:p>
          <a:p>
            <a:pPr marL="0" indent="0">
              <a:buNone/>
            </a:pPr>
            <a:r>
              <a:rPr lang="en-US" sz="2400" dirty="0" smtClean="0"/>
              <a:t>3.</a:t>
            </a:r>
          </a:p>
          <a:p>
            <a:pPr marL="0" indent="0">
              <a:buNone/>
            </a:pPr>
            <a:r>
              <a:rPr lang="en-US" sz="2400" dirty="0" smtClean="0"/>
              <a:t>4.</a:t>
            </a:r>
          </a:p>
          <a:p>
            <a:pPr marL="0" indent="0">
              <a:buNone/>
            </a:pPr>
            <a:r>
              <a:rPr lang="en-US" sz="2400" dirty="0" smtClean="0"/>
              <a:t>5.</a:t>
            </a:r>
          </a:p>
          <a:p>
            <a:pPr marL="0" indent="0">
              <a:buNone/>
            </a:pPr>
            <a:r>
              <a:rPr lang="en-US" sz="2400" dirty="0" smtClean="0"/>
              <a:t>6.</a:t>
            </a:r>
          </a:p>
          <a:p>
            <a:pPr marL="0" indent="0">
              <a:buNone/>
            </a:pPr>
            <a:r>
              <a:rPr lang="en-US" sz="2400" dirty="0" smtClean="0"/>
              <a:t>7.</a:t>
            </a:r>
          </a:p>
          <a:p>
            <a:pPr marL="0" indent="0">
              <a:buNone/>
            </a:pPr>
            <a:r>
              <a:rPr lang="en-US" sz="2400" dirty="0" smtClean="0"/>
              <a:t>8.</a:t>
            </a:r>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21923001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z="2800" b="1" smtClean="0">
                <a:solidFill>
                  <a:srgbClr val="000000"/>
                </a:solidFill>
                <a:latin typeface="Arial Narrow" pitchFamily="34" charset="0"/>
                <a:ea typeface="Times New Roman" pitchFamily="18" charset="0"/>
                <a:cs typeface="Arial" charset="0"/>
              </a:rPr>
              <a:t>Do many students get good exam grades in this subject?</a:t>
            </a:r>
            <a:r>
              <a:rPr lang="en-US" altLang="en-US" sz="2800" smtClean="0">
                <a:solidFill>
                  <a:srgbClr val="000000"/>
                </a:solidFill>
                <a:latin typeface="Arial Narrow" pitchFamily="34" charset="0"/>
                <a:ea typeface="Times New Roman" pitchFamily="18" charset="0"/>
                <a:cs typeface="Arial" charset="0"/>
              </a:rPr>
              <a:t/>
            </a:r>
            <a:br>
              <a:rPr lang="en-US" altLang="en-US" sz="2800" smtClean="0">
                <a:solidFill>
                  <a:srgbClr val="000000"/>
                </a:solidFill>
                <a:latin typeface="Arial Narrow" pitchFamily="34" charset="0"/>
                <a:ea typeface="Times New Roman" pitchFamily="18" charset="0"/>
                <a:cs typeface="Arial" charset="0"/>
              </a:rPr>
            </a:br>
            <a:r>
              <a:rPr lang="en-US" altLang="en-US" sz="2800" smtClean="0">
                <a:solidFill>
                  <a:srgbClr val="000000"/>
                </a:solidFill>
                <a:latin typeface="Arial Narrow" pitchFamily="34" charset="0"/>
                <a:ea typeface="Times New Roman" pitchFamily="18" charset="0"/>
                <a:cs typeface="Arial" charset="0"/>
              </a:rPr>
              <a:t>See on handout 3 </a:t>
            </a:r>
            <a:r>
              <a:rPr lang="en-US" altLang="en-US" sz="2800" smtClean="0">
                <a:solidFill>
                  <a:srgbClr val="000000"/>
                </a:solidFill>
                <a:latin typeface="Arial" charset="0"/>
                <a:ea typeface="Times New Roman" pitchFamily="18" charset="0"/>
                <a:cs typeface="Arial" charset="0"/>
              </a:rPr>
              <a:t>–</a:t>
            </a:r>
            <a:r>
              <a:rPr lang="en-US" altLang="en-US" sz="2800" smtClean="0">
                <a:solidFill>
                  <a:srgbClr val="000000"/>
                </a:solidFill>
                <a:latin typeface="Arial Narrow" pitchFamily="34" charset="0"/>
                <a:ea typeface="Times New Roman" pitchFamily="18" charset="0"/>
                <a:cs typeface="Arial" charset="0"/>
              </a:rPr>
              <a:t> page 13/14</a:t>
            </a:r>
            <a:endParaRPr lang="en-US" altLang="en-US" sz="8000" smtClean="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29793234"/>
              </p:ext>
            </p:extLst>
          </p:nvPr>
        </p:nvGraphicFramePr>
        <p:xfrm>
          <a:off x="179388" y="1773238"/>
          <a:ext cx="8964612" cy="4550845"/>
        </p:xfrm>
        <a:graphic>
          <a:graphicData uri="http://schemas.openxmlformats.org/drawingml/2006/table">
            <a:tbl>
              <a:tblPr firstRow="1" firstCol="1" bandRow="1" bandCol="1"/>
              <a:tblGrid>
                <a:gridCol w="403441">
                  <a:extLst>
                    <a:ext uri="{9D8B030D-6E8A-4147-A177-3AD203B41FA5}">
                      <a16:colId xmlns:a16="http://schemas.microsoft.com/office/drawing/2014/main" val="20000"/>
                    </a:ext>
                  </a:extLst>
                </a:gridCol>
                <a:gridCol w="1436743">
                  <a:extLst>
                    <a:ext uri="{9D8B030D-6E8A-4147-A177-3AD203B41FA5}">
                      <a16:colId xmlns:a16="http://schemas.microsoft.com/office/drawing/2014/main" val="20001"/>
                    </a:ext>
                  </a:extLst>
                </a:gridCol>
                <a:gridCol w="1750438">
                  <a:extLst>
                    <a:ext uri="{9D8B030D-6E8A-4147-A177-3AD203B41FA5}">
                      <a16:colId xmlns:a16="http://schemas.microsoft.com/office/drawing/2014/main" val="20002"/>
                    </a:ext>
                  </a:extLst>
                </a:gridCol>
                <a:gridCol w="466837">
                  <a:extLst>
                    <a:ext uri="{9D8B030D-6E8A-4147-A177-3AD203B41FA5}">
                      <a16:colId xmlns:a16="http://schemas.microsoft.com/office/drawing/2014/main" val="20003"/>
                    </a:ext>
                  </a:extLst>
                </a:gridCol>
                <a:gridCol w="2100361">
                  <a:extLst>
                    <a:ext uri="{9D8B030D-6E8A-4147-A177-3AD203B41FA5}">
                      <a16:colId xmlns:a16="http://schemas.microsoft.com/office/drawing/2014/main" val="20004"/>
                    </a:ext>
                  </a:extLst>
                </a:gridCol>
                <a:gridCol w="466837">
                  <a:extLst>
                    <a:ext uri="{9D8B030D-6E8A-4147-A177-3AD203B41FA5}">
                      <a16:colId xmlns:a16="http://schemas.microsoft.com/office/drawing/2014/main" val="20005"/>
                    </a:ext>
                  </a:extLst>
                </a:gridCol>
                <a:gridCol w="1887113">
                  <a:extLst>
                    <a:ext uri="{9D8B030D-6E8A-4147-A177-3AD203B41FA5}">
                      <a16:colId xmlns:a16="http://schemas.microsoft.com/office/drawing/2014/main" val="20006"/>
                    </a:ext>
                  </a:extLst>
                </a:gridCol>
                <a:gridCol w="452842">
                  <a:extLst>
                    <a:ext uri="{9D8B030D-6E8A-4147-A177-3AD203B41FA5}">
                      <a16:colId xmlns:a16="http://schemas.microsoft.com/office/drawing/2014/main" val="20007"/>
                    </a:ext>
                  </a:extLst>
                </a:gridCol>
              </a:tblGrid>
              <a:tr h="513235">
                <a:tc>
                  <a:txBody>
                    <a:bodyPr/>
                    <a:lstStyle/>
                    <a:p>
                      <a:pPr marL="0" marR="0">
                        <a:lnSpc>
                          <a:spcPct val="115000"/>
                        </a:lnSpc>
                        <a:spcBef>
                          <a:spcPts val="0"/>
                        </a:spcBef>
                        <a:spcAft>
                          <a:spcPts val="0"/>
                        </a:spcAft>
                      </a:pPr>
                      <a:r>
                        <a:rPr lang="en-US" sz="1200" dirty="0">
                          <a:effectLst/>
                          <a:latin typeface="Arial Narrow"/>
                          <a:ea typeface="Times New Roman"/>
                          <a:cs typeface="Times New Roman"/>
                        </a:rPr>
                        <a:t> </a:t>
                      </a:r>
                      <a:endParaRPr lang="en-US" sz="1100" dirty="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i="1" dirty="0">
                          <a:effectLst/>
                          <a:latin typeface="Arial Narrow"/>
                          <a:ea typeface="Times New Roman"/>
                          <a:cs typeface="Times New Roman"/>
                        </a:rPr>
                        <a:t>Subjects chosen</a:t>
                      </a:r>
                      <a:endParaRPr lang="en-US" sz="1400" dirty="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gridSpan="6">
                  <a:txBody>
                    <a:bodyPr/>
                    <a:lstStyle/>
                    <a:p>
                      <a:pPr marL="0" marR="0" algn="ctr">
                        <a:lnSpc>
                          <a:spcPct val="115000"/>
                        </a:lnSpc>
                        <a:spcBef>
                          <a:spcPts val="0"/>
                        </a:spcBef>
                        <a:spcAft>
                          <a:spcPts val="0"/>
                        </a:spcAft>
                      </a:pPr>
                      <a:r>
                        <a:rPr lang="en-US" sz="1600" b="1" dirty="0">
                          <a:effectLst/>
                          <a:latin typeface="Arial Narrow"/>
                          <a:ea typeface="Times New Roman"/>
                          <a:cs typeface="Times New Roman"/>
                        </a:rPr>
                        <a:t>Place a tick beside the relevant statement</a:t>
                      </a:r>
                      <a:endParaRPr lang="en-US" sz="1400" dirty="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07522">
                <a:tc>
                  <a:txBody>
                    <a:bodyPr/>
                    <a:lstStyle/>
                    <a:p>
                      <a:pPr marL="0" marR="0">
                        <a:lnSpc>
                          <a:spcPct val="115000"/>
                        </a:lnSpc>
                        <a:spcBef>
                          <a:spcPts val="0"/>
                        </a:spcBef>
                        <a:spcAft>
                          <a:spcPts val="0"/>
                        </a:spcAft>
                      </a:pPr>
                      <a:r>
                        <a:rPr lang="en-US" sz="1200" b="1">
                          <a:effectLst/>
                          <a:latin typeface="Arial Narrow"/>
                          <a:ea typeface="Times New Roman"/>
                          <a:cs typeface="Times New Roman"/>
                        </a:rPr>
                        <a:t>1</a:t>
                      </a:r>
                      <a:endParaRPr lang="en-US" sz="110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a:effectLst/>
                          <a:latin typeface="Arial Narrow"/>
                          <a:ea typeface="Times New Roman"/>
                          <a:cs typeface="Times New Roman"/>
                        </a:rPr>
                        <a:t> </a:t>
                      </a:r>
                      <a:endParaRPr lang="en-US" sz="140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Many achieve high grades in this subject</a:t>
                      </a:r>
                      <a:endParaRPr lang="en-US" sz="1400" dirty="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 </a:t>
                      </a:r>
                      <a:endParaRPr lang="en-US" sz="1400" dirty="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Some achieve high grades in this subject</a:t>
                      </a:r>
                      <a:endParaRPr lang="en-US" sz="1400" dirty="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 </a:t>
                      </a:r>
                      <a:endParaRPr lang="en-US" sz="1400" dirty="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a:effectLst/>
                          <a:latin typeface="Arial Narrow"/>
                          <a:ea typeface="Times New Roman"/>
                          <a:cs typeface="Times New Roman"/>
                        </a:rPr>
                        <a:t>Few achieve high grades in this subject</a:t>
                      </a:r>
                      <a:endParaRPr lang="en-US" sz="140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200">
                          <a:effectLst/>
                          <a:latin typeface="Arial Narrow"/>
                          <a:ea typeface="Times New Roman"/>
                          <a:cs typeface="Times New Roman"/>
                        </a:rPr>
                        <a:t> </a:t>
                      </a:r>
                      <a:endParaRPr lang="en-US" sz="110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807522">
                <a:tc>
                  <a:txBody>
                    <a:bodyPr/>
                    <a:lstStyle/>
                    <a:p>
                      <a:pPr marL="0" marR="0">
                        <a:lnSpc>
                          <a:spcPct val="115000"/>
                        </a:lnSpc>
                        <a:spcBef>
                          <a:spcPts val="0"/>
                        </a:spcBef>
                        <a:spcAft>
                          <a:spcPts val="0"/>
                        </a:spcAft>
                      </a:pPr>
                      <a:r>
                        <a:rPr lang="en-US" sz="1200" b="1">
                          <a:effectLst/>
                          <a:latin typeface="Arial Narrow"/>
                          <a:ea typeface="Times New Roman"/>
                          <a:cs typeface="Times New Roman"/>
                        </a:rPr>
                        <a:t>2</a:t>
                      </a:r>
                      <a:endParaRPr lang="en-US" sz="110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a:effectLst/>
                          <a:latin typeface="Arial Narrow"/>
                          <a:ea typeface="Times New Roman"/>
                          <a:cs typeface="Times New Roman"/>
                        </a:rPr>
                        <a:t> </a:t>
                      </a:r>
                      <a:endParaRPr lang="en-US" sz="140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a:effectLst/>
                          <a:latin typeface="Arial Narrow"/>
                          <a:ea typeface="Times New Roman"/>
                          <a:cs typeface="Times New Roman"/>
                        </a:rPr>
                        <a:t>Many achieve high grades in this subject</a:t>
                      </a:r>
                      <a:endParaRPr lang="en-US" sz="140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a:effectLst/>
                          <a:latin typeface="Arial Narrow"/>
                          <a:ea typeface="Times New Roman"/>
                          <a:cs typeface="Times New Roman"/>
                        </a:rPr>
                        <a:t> </a:t>
                      </a:r>
                      <a:endParaRPr lang="en-US" sz="140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a:effectLst/>
                          <a:latin typeface="Arial Narrow"/>
                          <a:ea typeface="Times New Roman"/>
                          <a:cs typeface="Times New Roman"/>
                        </a:rPr>
                        <a:t>Some achieve high grades in this subject</a:t>
                      </a:r>
                      <a:endParaRPr lang="en-US" sz="140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 </a:t>
                      </a:r>
                      <a:endParaRPr lang="en-US" sz="1400" dirty="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Few achieve high grades in this subject</a:t>
                      </a:r>
                      <a:endParaRPr lang="en-US" sz="1400" dirty="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200">
                          <a:effectLst/>
                          <a:latin typeface="Arial Narrow"/>
                          <a:ea typeface="Times New Roman"/>
                          <a:cs typeface="Times New Roman"/>
                        </a:rPr>
                        <a:t> </a:t>
                      </a:r>
                      <a:endParaRPr lang="en-US" sz="110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807522">
                <a:tc>
                  <a:txBody>
                    <a:bodyPr/>
                    <a:lstStyle/>
                    <a:p>
                      <a:pPr marL="0" marR="0">
                        <a:lnSpc>
                          <a:spcPct val="115000"/>
                        </a:lnSpc>
                        <a:spcBef>
                          <a:spcPts val="0"/>
                        </a:spcBef>
                        <a:spcAft>
                          <a:spcPts val="0"/>
                        </a:spcAft>
                      </a:pPr>
                      <a:r>
                        <a:rPr lang="en-US" sz="1200" b="1">
                          <a:effectLst/>
                          <a:latin typeface="Arial Narrow"/>
                          <a:ea typeface="Times New Roman"/>
                          <a:cs typeface="Times New Roman"/>
                        </a:rPr>
                        <a:t>3</a:t>
                      </a:r>
                      <a:endParaRPr lang="en-US" sz="110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a:effectLst/>
                          <a:latin typeface="Arial Narrow"/>
                          <a:ea typeface="Times New Roman"/>
                          <a:cs typeface="Times New Roman"/>
                        </a:rPr>
                        <a:t> </a:t>
                      </a:r>
                      <a:endParaRPr lang="en-US" sz="140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Many achieve high grades in this subject</a:t>
                      </a:r>
                      <a:endParaRPr lang="en-US" sz="1400" dirty="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a:effectLst/>
                          <a:latin typeface="Arial Narrow"/>
                          <a:ea typeface="Times New Roman"/>
                          <a:cs typeface="Times New Roman"/>
                        </a:rPr>
                        <a:t> </a:t>
                      </a:r>
                      <a:endParaRPr lang="en-US" sz="140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a:effectLst/>
                          <a:latin typeface="Arial Narrow"/>
                          <a:ea typeface="Times New Roman"/>
                          <a:cs typeface="Times New Roman"/>
                        </a:rPr>
                        <a:t>Some achieve high grades in this subject</a:t>
                      </a:r>
                      <a:endParaRPr lang="en-US" sz="140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a:effectLst/>
                          <a:latin typeface="Arial Narrow"/>
                          <a:ea typeface="Times New Roman"/>
                          <a:cs typeface="Times New Roman"/>
                        </a:rPr>
                        <a:t> </a:t>
                      </a:r>
                      <a:endParaRPr lang="en-US" sz="140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Few achieve high grades in this subject</a:t>
                      </a:r>
                      <a:endParaRPr lang="en-US" sz="1400" dirty="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200">
                          <a:effectLst/>
                          <a:latin typeface="Arial Narrow"/>
                          <a:ea typeface="Times New Roman"/>
                          <a:cs typeface="Times New Roman"/>
                        </a:rPr>
                        <a:t> </a:t>
                      </a:r>
                      <a:endParaRPr lang="en-US" sz="110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807522">
                <a:tc>
                  <a:txBody>
                    <a:bodyPr/>
                    <a:lstStyle/>
                    <a:p>
                      <a:pPr marL="0" marR="0">
                        <a:lnSpc>
                          <a:spcPct val="115000"/>
                        </a:lnSpc>
                        <a:spcBef>
                          <a:spcPts val="0"/>
                        </a:spcBef>
                        <a:spcAft>
                          <a:spcPts val="0"/>
                        </a:spcAft>
                      </a:pPr>
                      <a:r>
                        <a:rPr lang="en-US" sz="1200" b="1">
                          <a:effectLst/>
                          <a:latin typeface="Arial Narrow"/>
                          <a:ea typeface="Times New Roman"/>
                          <a:cs typeface="Times New Roman"/>
                        </a:rPr>
                        <a:t>4. </a:t>
                      </a:r>
                      <a:endParaRPr lang="en-US" sz="110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a:effectLst/>
                          <a:latin typeface="Arial Narrow"/>
                          <a:ea typeface="Times New Roman"/>
                          <a:cs typeface="Times New Roman"/>
                        </a:rPr>
                        <a:t> </a:t>
                      </a:r>
                      <a:endParaRPr lang="en-US" sz="140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Many achieve high grades in this subject</a:t>
                      </a:r>
                      <a:endParaRPr lang="en-US" sz="1400" dirty="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 </a:t>
                      </a:r>
                      <a:endParaRPr lang="en-US" sz="1400" dirty="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Some achieve high grades in this subject</a:t>
                      </a:r>
                      <a:endParaRPr lang="en-US" sz="1400" dirty="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 </a:t>
                      </a:r>
                      <a:endParaRPr lang="en-US" sz="1400" dirty="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Few achieve high grades in this subject</a:t>
                      </a:r>
                      <a:endParaRPr lang="en-US" sz="1400" dirty="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200" dirty="0">
                          <a:effectLst/>
                          <a:latin typeface="Arial Narrow"/>
                          <a:ea typeface="Times New Roman"/>
                          <a:cs typeface="Times New Roman"/>
                        </a:rPr>
                        <a:t> </a:t>
                      </a:r>
                      <a:endParaRPr lang="en-US" sz="1100" dirty="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807522">
                <a:tc>
                  <a:txBody>
                    <a:bodyPr/>
                    <a:lstStyle/>
                    <a:p>
                      <a:pPr marL="0" marR="0">
                        <a:lnSpc>
                          <a:spcPct val="115000"/>
                        </a:lnSpc>
                        <a:spcBef>
                          <a:spcPts val="0"/>
                        </a:spcBef>
                        <a:spcAft>
                          <a:spcPts val="0"/>
                        </a:spcAft>
                      </a:pPr>
                      <a:r>
                        <a:rPr lang="en-US" sz="1100" dirty="0" smtClean="0">
                          <a:effectLst/>
                          <a:latin typeface="Calibri"/>
                          <a:ea typeface="Times New Roman"/>
                          <a:cs typeface="Times New Roman"/>
                        </a:rPr>
                        <a:t>5. </a:t>
                      </a:r>
                      <a:endParaRPr lang="en-US" sz="1100" dirty="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endParaRPr lang="en-US" sz="140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Many achieve high grades in this subject</a:t>
                      </a:r>
                      <a:endParaRPr lang="en-US" sz="1400" dirty="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 </a:t>
                      </a:r>
                      <a:endParaRPr lang="en-US" sz="1400" dirty="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Some achieve high grades in this subject</a:t>
                      </a:r>
                      <a:endParaRPr lang="en-US" sz="1400" dirty="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 </a:t>
                      </a:r>
                      <a:endParaRPr lang="en-US" sz="1400" dirty="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r>
                        <a:rPr lang="en-US" sz="1600" dirty="0">
                          <a:effectLst/>
                          <a:latin typeface="Arial Narrow"/>
                          <a:ea typeface="Times New Roman"/>
                          <a:cs typeface="Times New Roman"/>
                        </a:rPr>
                        <a:t>Few achieve high grades in this subject</a:t>
                      </a:r>
                      <a:endParaRPr lang="en-US" sz="1400" dirty="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0" marR="0">
                        <a:lnSpc>
                          <a:spcPct val="115000"/>
                        </a:lnSpc>
                        <a:spcBef>
                          <a:spcPts val="0"/>
                        </a:spcBef>
                        <a:spcAft>
                          <a:spcPts val="0"/>
                        </a:spcAft>
                      </a:pPr>
                      <a:endParaRPr lang="en-US" sz="1100" dirty="0">
                        <a:effectLst/>
                        <a:latin typeface="Calibri"/>
                        <a:ea typeface="Times New Roman"/>
                        <a:cs typeface="Times New Roman"/>
                      </a:endParaRPr>
                    </a:p>
                  </a:txBody>
                  <a:tcPr marL="68581" marR="6858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41014" name="Rectangle 1"/>
          <p:cNvSpPr>
            <a:spLocks noChangeArrowheads="1"/>
          </p:cNvSpPr>
          <p:nvPr/>
        </p:nvSpPr>
        <p:spPr bwMode="auto">
          <a:xfrm>
            <a:off x="1114425" y="2746375"/>
            <a:ext cx="184150" cy="739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1200" b="1">
                <a:latin typeface="Arial Narrow" pitchFamily="34" charset="0"/>
                <a:cs typeface="Times New Roman" pitchFamily="18" charset="0"/>
              </a:rPr>
              <a:t/>
            </a:r>
            <a:br>
              <a:rPr lang="en-US" altLang="en-US" sz="1200" b="1">
                <a:latin typeface="Arial Narrow" pitchFamily="34" charset="0"/>
                <a:cs typeface="Times New Roman" pitchFamily="18" charset="0"/>
              </a:rPr>
            </a:br>
            <a:r>
              <a:rPr lang="en-US" altLang="en-US" sz="1200" b="1">
                <a:latin typeface="Arial Narrow" pitchFamily="34" charset="0"/>
                <a:cs typeface="Times New Roman" pitchFamily="18" charset="0"/>
              </a:rPr>
              <a:t/>
            </a:r>
            <a:br>
              <a:rPr lang="en-US" altLang="en-US" sz="1200" b="1">
                <a:latin typeface="Arial Narrow" pitchFamily="34" charset="0"/>
                <a:cs typeface="Times New Roman" pitchFamily="18" charset="0"/>
              </a:rPr>
            </a:br>
            <a:endParaRPr lang="en-US" altLang="en-US"/>
          </a:p>
        </p:txBody>
      </p:sp>
    </p:spTree>
    <p:extLst>
      <p:ext uri="{BB962C8B-B14F-4D97-AF65-F5344CB8AC3E}">
        <p14:creationId xmlns:p14="http://schemas.microsoft.com/office/powerpoint/2010/main" val="317033102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7875"/>
          </a:xfrm>
        </p:spPr>
        <p:txBody>
          <a:bodyPr>
            <a:normAutofit fontScale="90000"/>
          </a:bodyPr>
          <a:lstStyle/>
          <a:p>
            <a:pPr>
              <a:defRPr/>
            </a:pPr>
            <a:r>
              <a:rPr lang="en-US" altLang="en-US" sz="1800" dirty="0">
                <a:solidFill>
                  <a:prstClr val="black"/>
                </a:solidFill>
                <a:latin typeface="Arial" pitchFamily="34" charset="0"/>
                <a:ea typeface="+mn-ea"/>
                <a:cs typeface="Arial" pitchFamily="34" charset="0"/>
              </a:rPr>
              <a:t/>
            </a:r>
            <a:br>
              <a:rPr lang="en-US" altLang="en-US" sz="1800" dirty="0">
                <a:solidFill>
                  <a:prstClr val="black"/>
                </a:solidFill>
                <a:latin typeface="Arial" pitchFamily="34" charset="0"/>
                <a:ea typeface="+mn-ea"/>
                <a:cs typeface="Arial" pitchFamily="34" charset="0"/>
              </a:rPr>
            </a:br>
            <a:r>
              <a:rPr lang="en-US" altLang="en-US" sz="3200" b="1" dirty="0">
                <a:solidFill>
                  <a:prstClr val="black"/>
                </a:solidFill>
                <a:latin typeface="Arial Narrow" pitchFamily="34" charset="0"/>
                <a:ea typeface="Times New Roman" pitchFamily="18" charset="0"/>
                <a:cs typeface="Arial" pitchFamily="34" charset="0"/>
              </a:rPr>
              <a:t>10. Does this affect your choice? </a:t>
            </a:r>
            <a:r>
              <a:rPr lang="en-US" altLang="en-US" sz="3200" b="1" dirty="0" smtClean="0">
                <a:solidFill>
                  <a:prstClr val="black"/>
                </a:solidFill>
                <a:latin typeface="Arial Narrow" pitchFamily="34" charset="0"/>
                <a:ea typeface="Times New Roman" pitchFamily="18" charset="0"/>
                <a:cs typeface="Arial" pitchFamily="34" charset="0"/>
              </a:rPr>
              <a:t/>
            </a:r>
            <a:br>
              <a:rPr lang="en-US" altLang="en-US" sz="3200" b="1" dirty="0" smtClean="0">
                <a:solidFill>
                  <a:prstClr val="black"/>
                </a:solidFill>
                <a:latin typeface="Arial Narrow" pitchFamily="34" charset="0"/>
                <a:ea typeface="Times New Roman" pitchFamily="18" charset="0"/>
                <a:cs typeface="Arial" pitchFamily="34" charset="0"/>
              </a:rPr>
            </a:br>
            <a:r>
              <a:rPr lang="en-US" altLang="en-US" sz="3200" b="1" dirty="0" smtClean="0">
                <a:solidFill>
                  <a:prstClr val="black"/>
                </a:solidFill>
                <a:latin typeface="Arial Narrow" pitchFamily="34" charset="0"/>
                <a:ea typeface="Times New Roman" pitchFamily="18" charset="0"/>
                <a:cs typeface="Arial" pitchFamily="34" charset="0"/>
              </a:rPr>
              <a:t>If </a:t>
            </a:r>
            <a:r>
              <a:rPr lang="en-US" altLang="en-US" sz="3200" b="1" dirty="0">
                <a:solidFill>
                  <a:prstClr val="black"/>
                </a:solidFill>
                <a:latin typeface="Arial Narrow" pitchFamily="34" charset="0"/>
                <a:ea typeface="Times New Roman" pitchFamily="18" charset="0"/>
                <a:cs typeface="Arial" pitchFamily="34" charset="0"/>
              </a:rPr>
              <a:t>so make a 3</a:t>
            </a:r>
            <a:r>
              <a:rPr lang="en-US" altLang="en-US" sz="3200" b="1" baseline="30000" dirty="0">
                <a:solidFill>
                  <a:prstClr val="black"/>
                </a:solidFill>
                <a:latin typeface="Arial Narrow" pitchFamily="34" charset="0"/>
                <a:ea typeface="Times New Roman" pitchFamily="18" charset="0"/>
                <a:cs typeface="Arial" pitchFamily="34" charset="0"/>
              </a:rPr>
              <a:t>rd</a:t>
            </a:r>
            <a:r>
              <a:rPr lang="en-US" altLang="en-US" sz="3200" b="1" dirty="0">
                <a:solidFill>
                  <a:prstClr val="black"/>
                </a:solidFill>
                <a:latin typeface="Arial Narrow" pitchFamily="34" charset="0"/>
                <a:ea typeface="Times New Roman" pitchFamily="18" charset="0"/>
                <a:cs typeface="Arial" pitchFamily="34" charset="0"/>
              </a:rPr>
              <a:t> attempt at your subject choice?-</a:t>
            </a:r>
            <a:endParaRPr lang="en-US" dirty="0"/>
          </a:p>
        </p:txBody>
      </p:sp>
      <p:graphicFrame>
        <p:nvGraphicFramePr>
          <p:cNvPr id="4" name="Content Placeholder 3"/>
          <p:cNvGraphicFramePr>
            <a:graphicFrameLocks noGrp="1"/>
          </p:cNvGraphicFramePr>
          <p:nvPr>
            <p:ph idx="1"/>
          </p:nvPr>
        </p:nvGraphicFramePr>
        <p:xfrm>
          <a:off x="611188" y="1268413"/>
          <a:ext cx="7848600" cy="3960812"/>
        </p:xfrm>
        <a:graphic>
          <a:graphicData uri="http://schemas.openxmlformats.org/drawingml/2006/table">
            <a:tbl>
              <a:tblPr firstRow="1" firstCol="1" bandRow="1" bandCol="1">
                <a:tableStyleId>{5C22544A-7EE6-4342-B048-85BDC9FD1C3A}</a:tableStyleId>
              </a:tblPr>
              <a:tblGrid>
                <a:gridCol w="818567">
                  <a:extLst>
                    <a:ext uri="{9D8B030D-6E8A-4147-A177-3AD203B41FA5}">
                      <a16:colId xmlns:a16="http://schemas.microsoft.com/office/drawing/2014/main" val="20000"/>
                    </a:ext>
                  </a:extLst>
                </a:gridCol>
                <a:gridCol w="7030033">
                  <a:extLst>
                    <a:ext uri="{9D8B030D-6E8A-4147-A177-3AD203B41FA5}">
                      <a16:colId xmlns:a16="http://schemas.microsoft.com/office/drawing/2014/main" val="20001"/>
                    </a:ext>
                  </a:extLst>
                </a:gridCol>
              </a:tblGrid>
              <a:tr h="990203">
                <a:tc>
                  <a:txBody>
                    <a:bodyPr/>
                    <a:lstStyle/>
                    <a:p>
                      <a:pPr marL="0" marR="0">
                        <a:lnSpc>
                          <a:spcPct val="115000"/>
                        </a:lnSpc>
                        <a:spcBef>
                          <a:spcPts val="0"/>
                        </a:spcBef>
                        <a:spcAft>
                          <a:spcPts val="0"/>
                        </a:spcAft>
                      </a:pPr>
                      <a:r>
                        <a:rPr lang="en-US" sz="1200" dirty="0">
                          <a:effectLst/>
                        </a:rPr>
                        <a:t>1.</a:t>
                      </a:r>
                      <a:endParaRPr lang="en-US" sz="1100" dirty="0">
                        <a:effectLst/>
                        <a:latin typeface="Calibri"/>
                        <a:ea typeface="Times New Roman"/>
                        <a:cs typeface="Times New Roman"/>
                      </a:endParaRPr>
                    </a:p>
                  </a:txBody>
                  <a:tcPr marL="68578" marR="68578" marT="0" marB="0"/>
                </a:tc>
                <a:tc>
                  <a:txBody>
                    <a:bodyPr/>
                    <a:lstStyle/>
                    <a:p>
                      <a:pPr marL="0" marR="0">
                        <a:lnSpc>
                          <a:spcPct val="115000"/>
                        </a:lnSpc>
                        <a:spcBef>
                          <a:spcPts val="0"/>
                        </a:spcBef>
                        <a:spcAft>
                          <a:spcPts val="0"/>
                        </a:spcAft>
                      </a:pPr>
                      <a:r>
                        <a:rPr lang="en-US" sz="1200" dirty="0">
                          <a:effectLst/>
                        </a:rPr>
                        <a:t> </a:t>
                      </a:r>
                      <a:endParaRPr lang="en-US" sz="1100" dirty="0">
                        <a:effectLst/>
                        <a:latin typeface="Calibri"/>
                        <a:ea typeface="Times New Roman"/>
                        <a:cs typeface="Times New Roman"/>
                      </a:endParaRPr>
                    </a:p>
                  </a:txBody>
                  <a:tcPr marL="68578" marR="68578" marT="0" marB="0"/>
                </a:tc>
                <a:extLst>
                  <a:ext uri="{0D108BD9-81ED-4DB2-BD59-A6C34878D82A}">
                    <a16:rowId xmlns:a16="http://schemas.microsoft.com/office/drawing/2014/main" val="10000"/>
                  </a:ext>
                </a:extLst>
              </a:tr>
              <a:tr h="990203">
                <a:tc>
                  <a:txBody>
                    <a:bodyPr/>
                    <a:lstStyle/>
                    <a:p>
                      <a:pPr marL="0" marR="0">
                        <a:lnSpc>
                          <a:spcPct val="115000"/>
                        </a:lnSpc>
                        <a:spcBef>
                          <a:spcPts val="0"/>
                        </a:spcBef>
                        <a:spcAft>
                          <a:spcPts val="0"/>
                        </a:spcAft>
                      </a:pPr>
                      <a:r>
                        <a:rPr lang="en-US" sz="1200">
                          <a:effectLst/>
                        </a:rPr>
                        <a:t>2.</a:t>
                      </a:r>
                      <a:endParaRPr lang="en-US" sz="1100">
                        <a:effectLst/>
                        <a:latin typeface="Calibri"/>
                        <a:ea typeface="Times New Roman"/>
                        <a:cs typeface="Times New Roman"/>
                      </a:endParaRPr>
                    </a:p>
                  </a:txBody>
                  <a:tcPr marL="68578" marR="68578" marT="0" marB="0"/>
                </a:tc>
                <a:tc>
                  <a:txBody>
                    <a:bodyPr/>
                    <a:lstStyle/>
                    <a:p>
                      <a:pPr marL="0" marR="0">
                        <a:lnSpc>
                          <a:spcPct val="115000"/>
                        </a:lnSpc>
                        <a:spcBef>
                          <a:spcPts val="0"/>
                        </a:spcBef>
                        <a:spcAft>
                          <a:spcPts val="0"/>
                        </a:spcAft>
                      </a:pPr>
                      <a:r>
                        <a:rPr lang="en-US" sz="1200">
                          <a:effectLst/>
                        </a:rPr>
                        <a:t> </a:t>
                      </a:r>
                      <a:endParaRPr lang="en-US" sz="1100">
                        <a:effectLst/>
                        <a:latin typeface="Calibri"/>
                        <a:ea typeface="Times New Roman"/>
                        <a:cs typeface="Times New Roman"/>
                      </a:endParaRPr>
                    </a:p>
                  </a:txBody>
                  <a:tcPr marL="68578" marR="68578" marT="0" marB="0"/>
                </a:tc>
                <a:extLst>
                  <a:ext uri="{0D108BD9-81ED-4DB2-BD59-A6C34878D82A}">
                    <a16:rowId xmlns:a16="http://schemas.microsoft.com/office/drawing/2014/main" val="10001"/>
                  </a:ext>
                </a:extLst>
              </a:tr>
              <a:tr h="990203">
                <a:tc>
                  <a:txBody>
                    <a:bodyPr/>
                    <a:lstStyle/>
                    <a:p>
                      <a:pPr marL="0" marR="0">
                        <a:lnSpc>
                          <a:spcPct val="115000"/>
                        </a:lnSpc>
                        <a:spcBef>
                          <a:spcPts val="0"/>
                        </a:spcBef>
                        <a:spcAft>
                          <a:spcPts val="0"/>
                        </a:spcAft>
                      </a:pPr>
                      <a:r>
                        <a:rPr lang="en-US" sz="1200">
                          <a:effectLst/>
                        </a:rPr>
                        <a:t>3.</a:t>
                      </a:r>
                      <a:endParaRPr lang="en-US" sz="1100">
                        <a:effectLst/>
                        <a:latin typeface="Calibri"/>
                        <a:ea typeface="Times New Roman"/>
                        <a:cs typeface="Times New Roman"/>
                      </a:endParaRPr>
                    </a:p>
                  </a:txBody>
                  <a:tcPr marL="68578" marR="68578" marT="0" marB="0"/>
                </a:tc>
                <a:tc>
                  <a:txBody>
                    <a:bodyPr/>
                    <a:lstStyle/>
                    <a:p>
                      <a:pPr marL="0" marR="0">
                        <a:lnSpc>
                          <a:spcPct val="115000"/>
                        </a:lnSpc>
                        <a:spcBef>
                          <a:spcPts val="0"/>
                        </a:spcBef>
                        <a:spcAft>
                          <a:spcPts val="0"/>
                        </a:spcAft>
                      </a:pPr>
                      <a:r>
                        <a:rPr lang="en-US" sz="1200">
                          <a:effectLst/>
                        </a:rPr>
                        <a:t> </a:t>
                      </a:r>
                      <a:endParaRPr lang="en-US" sz="1100">
                        <a:effectLst/>
                        <a:latin typeface="Calibri"/>
                        <a:ea typeface="Times New Roman"/>
                        <a:cs typeface="Times New Roman"/>
                      </a:endParaRPr>
                    </a:p>
                  </a:txBody>
                  <a:tcPr marL="68578" marR="68578" marT="0" marB="0"/>
                </a:tc>
                <a:extLst>
                  <a:ext uri="{0D108BD9-81ED-4DB2-BD59-A6C34878D82A}">
                    <a16:rowId xmlns:a16="http://schemas.microsoft.com/office/drawing/2014/main" val="10002"/>
                  </a:ext>
                </a:extLst>
              </a:tr>
              <a:tr h="990203">
                <a:tc>
                  <a:txBody>
                    <a:bodyPr/>
                    <a:lstStyle/>
                    <a:p>
                      <a:pPr marL="0" marR="0">
                        <a:lnSpc>
                          <a:spcPct val="115000"/>
                        </a:lnSpc>
                        <a:spcBef>
                          <a:spcPts val="0"/>
                        </a:spcBef>
                        <a:spcAft>
                          <a:spcPts val="0"/>
                        </a:spcAft>
                      </a:pPr>
                      <a:r>
                        <a:rPr lang="en-US" sz="1200">
                          <a:effectLst/>
                        </a:rPr>
                        <a:t>4. </a:t>
                      </a:r>
                      <a:endParaRPr lang="en-US" sz="1100">
                        <a:effectLst/>
                        <a:latin typeface="Calibri"/>
                        <a:ea typeface="Times New Roman"/>
                        <a:cs typeface="Times New Roman"/>
                      </a:endParaRPr>
                    </a:p>
                  </a:txBody>
                  <a:tcPr marL="68578" marR="68578" marT="0" marB="0"/>
                </a:tc>
                <a:tc>
                  <a:txBody>
                    <a:bodyPr/>
                    <a:lstStyle/>
                    <a:p>
                      <a:pPr marL="0" marR="0">
                        <a:lnSpc>
                          <a:spcPct val="115000"/>
                        </a:lnSpc>
                        <a:spcBef>
                          <a:spcPts val="0"/>
                        </a:spcBef>
                        <a:spcAft>
                          <a:spcPts val="0"/>
                        </a:spcAft>
                      </a:pPr>
                      <a:r>
                        <a:rPr lang="en-US" sz="1200" dirty="0">
                          <a:effectLst/>
                        </a:rPr>
                        <a:t> </a:t>
                      </a:r>
                      <a:endParaRPr lang="en-US" sz="1100" dirty="0">
                        <a:effectLst/>
                        <a:latin typeface="Calibri"/>
                        <a:ea typeface="Times New Roman"/>
                        <a:cs typeface="Times New Roman"/>
                      </a:endParaRPr>
                    </a:p>
                  </a:txBody>
                  <a:tcPr marL="68578" marR="68578"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10829297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95288" y="1700213"/>
          <a:ext cx="8137525" cy="3457576"/>
        </p:xfrm>
        <a:graphic>
          <a:graphicData uri="http://schemas.openxmlformats.org/drawingml/2006/table">
            <a:tbl>
              <a:tblPr firstRow="1" firstCol="1" bandRow="1" bandCol="1"/>
              <a:tblGrid>
                <a:gridCol w="848700">
                  <a:extLst>
                    <a:ext uri="{9D8B030D-6E8A-4147-A177-3AD203B41FA5}">
                      <a16:colId xmlns:a16="http://schemas.microsoft.com/office/drawing/2014/main" val="20000"/>
                    </a:ext>
                  </a:extLst>
                </a:gridCol>
                <a:gridCol w="7288825">
                  <a:extLst>
                    <a:ext uri="{9D8B030D-6E8A-4147-A177-3AD203B41FA5}">
                      <a16:colId xmlns:a16="http://schemas.microsoft.com/office/drawing/2014/main" val="20001"/>
                    </a:ext>
                  </a:extLst>
                </a:gridCol>
              </a:tblGrid>
              <a:tr h="864394">
                <a:tc>
                  <a:txBody>
                    <a:bodyPr/>
                    <a:lstStyle/>
                    <a:p>
                      <a:pPr marL="0" marR="0">
                        <a:lnSpc>
                          <a:spcPct val="115000"/>
                        </a:lnSpc>
                        <a:spcBef>
                          <a:spcPts val="0"/>
                        </a:spcBef>
                        <a:spcAft>
                          <a:spcPts val="0"/>
                        </a:spcAft>
                      </a:pPr>
                      <a:r>
                        <a:rPr lang="en-US" sz="1200" dirty="0">
                          <a:effectLst/>
                          <a:latin typeface="Arial Narrow"/>
                          <a:ea typeface="Times New Roman"/>
                          <a:cs typeface="Times New Roman"/>
                        </a:rPr>
                        <a:t>1.</a:t>
                      </a:r>
                      <a:endParaRPr lang="en-US" sz="1100" dirty="0">
                        <a:effectLst/>
                        <a:latin typeface="Calibri"/>
                        <a:ea typeface="Times New Roman"/>
                        <a:cs typeface="Times New Roman"/>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marR="0">
                        <a:lnSpc>
                          <a:spcPct val="115000"/>
                        </a:lnSpc>
                        <a:spcBef>
                          <a:spcPts val="0"/>
                        </a:spcBef>
                        <a:spcAft>
                          <a:spcPts val="0"/>
                        </a:spcAft>
                      </a:pPr>
                      <a:r>
                        <a:rPr lang="en-US" sz="1200" dirty="0">
                          <a:effectLst/>
                          <a:latin typeface="Arial Narrow"/>
                          <a:ea typeface="Times New Roman"/>
                          <a:cs typeface="Times New Roman"/>
                        </a:rPr>
                        <a:t> </a:t>
                      </a:r>
                      <a:endParaRPr lang="en-US" sz="1100" dirty="0">
                        <a:effectLst/>
                        <a:latin typeface="Calibri"/>
                        <a:ea typeface="Times New Roman"/>
                        <a:cs typeface="Times New Roman"/>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864394">
                <a:tc>
                  <a:txBody>
                    <a:bodyPr/>
                    <a:lstStyle/>
                    <a:p>
                      <a:pPr marL="0" marR="0">
                        <a:lnSpc>
                          <a:spcPct val="115000"/>
                        </a:lnSpc>
                        <a:spcBef>
                          <a:spcPts val="0"/>
                        </a:spcBef>
                        <a:spcAft>
                          <a:spcPts val="0"/>
                        </a:spcAft>
                      </a:pPr>
                      <a:r>
                        <a:rPr lang="en-US" sz="1200">
                          <a:effectLst/>
                          <a:latin typeface="Arial Narrow"/>
                          <a:ea typeface="Times New Roman"/>
                          <a:cs typeface="Times New Roman"/>
                        </a:rPr>
                        <a:t>2.</a:t>
                      </a:r>
                      <a:endParaRPr lang="en-US" sz="1100">
                        <a:effectLst/>
                        <a:latin typeface="Calibri"/>
                        <a:ea typeface="Times New Roman"/>
                        <a:cs typeface="Times New Roman"/>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marR="0">
                        <a:lnSpc>
                          <a:spcPct val="115000"/>
                        </a:lnSpc>
                        <a:spcBef>
                          <a:spcPts val="0"/>
                        </a:spcBef>
                        <a:spcAft>
                          <a:spcPts val="0"/>
                        </a:spcAft>
                      </a:pPr>
                      <a:r>
                        <a:rPr lang="en-US" sz="1200" dirty="0">
                          <a:effectLst/>
                          <a:latin typeface="Arial Narrow"/>
                          <a:ea typeface="Times New Roman"/>
                          <a:cs typeface="Times New Roman"/>
                        </a:rPr>
                        <a:t> </a:t>
                      </a:r>
                      <a:endParaRPr lang="en-US" sz="1100" dirty="0">
                        <a:effectLst/>
                        <a:latin typeface="Calibri"/>
                        <a:ea typeface="Times New Roman"/>
                        <a:cs typeface="Times New Roman"/>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1"/>
                  </a:ext>
                </a:extLst>
              </a:tr>
              <a:tr h="864394">
                <a:tc>
                  <a:txBody>
                    <a:bodyPr/>
                    <a:lstStyle/>
                    <a:p>
                      <a:pPr marL="0" marR="0">
                        <a:lnSpc>
                          <a:spcPct val="115000"/>
                        </a:lnSpc>
                        <a:spcBef>
                          <a:spcPts val="0"/>
                        </a:spcBef>
                        <a:spcAft>
                          <a:spcPts val="0"/>
                        </a:spcAft>
                      </a:pPr>
                      <a:r>
                        <a:rPr lang="en-US" sz="1200">
                          <a:effectLst/>
                          <a:latin typeface="Arial Narrow"/>
                          <a:ea typeface="Times New Roman"/>
                          <a:cs typeface="Times New Roman"/>
                        </a:rPr>
                        <a:t>3.</a:t>
                      </a:r>
                      <a:endParaRPr lang="en-US" sz="1100">
                        <a:effectLst/>
                        <a:latin typeface="Calibri"/>
                        <a:ea typeface="Times New Roman"/>
                        <a:cs typeface="Times New Roman"/>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marR="0">
                        <a:lnSpc>
                          <a:spcPct val="115000"/>
                        </a:lnSpc>
                        <a:spcBef>
                          <a:spcPts val="0"/>
                        </a:spcBef>
                        <a:spcAft>
                          <a:spcPts val="0"/>
                        </a:spcAft>
                      </a:pPr>
                      <a:r>
                        <a:rPr lang="en-US" sz="1200" dirty="0">
                          <a:effectLst/>
                          <a:latin typeface="Arial Narrow"/>
                          <a:ea typeface="Times New Roman"/>
                          <a:cs typeface="Times New Roman"/>
                        </a:rPr>
                        <a:t> </a:t>
                      </a:r>
                      <a:endParaRPr lang="en-US" sz="1100" dirty="0">
                        <a:effectLst/>
                        <a:latin typeface="Calibri"/>
                        <a:ea typeface="Times New Roman"/>
                        <a:cs typeface="Times New Roman"/>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2"/>
                  </a:ext>
                </a:extLst>
              </a:tr>
              <a:tr h="864394">
                <a:tc>
                  <a:txBody>
                    <a:bodyPr/>
                    <a:lstStyle/>
                    <a:p>
                      <a:pPr marL="0" marR="0">
                        <a:lnSpc>
                          <a:spcPct val="115000"/>
                        </a:lnSpc>
                        <a:spcBef>
                          <a:spcPts val="0"/>
                        </a:spcBef>
                        <a:spcAft>
                          <a:spcPts val="0"/>
                        </a:spcAft>
                      </a:pPr>
                      <a:r>
                        <a:rPr lang="en-US" sz="1200">
                          <a:effectLst/>
                          <a:latin typeface="Arial Narrow"/>
                          <a:ea typeface="Times New Roman"/>
                          <a:cs typeface="Times New Roman"/>
                        </a:rPr>
                        <a:t>4. </a:t>
                      </a:r>
                      <a:endParaRPr lang="en-US" sz="1100">
                        <a:effectLst/>
                        <a:latin typeface="Calibri"/>
                        <a:ea typeface="Times New Roman"/>
                        <a:cs typeface="Times New Roman"/>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tc>
                  <a:txBody>
                    <a:bodyPr/>
                    <a:lstStyle/>
                    <a:p>
                      <a:pPr marL="0" marR="0">
                        <a:lnSpc>
                          <a:spcPct val="115000"/>
                        </a:lnSpc>
                        <a:spcBef>
                          <a:spcPts val="0"/>
                        </a:spcBef>
                        <a:spcAft>
                          <a:spcPts val="0"/>
                        </a:spcAft>
                      </a:pPr>
                      <a:r>
                        <a:rPr lang="en-US" sz="1200" dirty="0">
                          <a:effectLst/>
                          <a:latin typeface="Arial Narrow"/>
                          <a:ea typeface="Times New Roman"/>
                          <a:cs typeface="Times New Roman"/>
                        </a:rPr>
                        <a:t> </a:t>
                      </a:r>
                      <a:endParaRPr lang="en-US" sz="1100" dirty="0">
                        <a:effectLst/>
                        <a:latin typeface="Calibri"/>
                        <a:ea typeface="Times New Roman"/>
                        <a:cs typeface="Times New Roman"/>
                      </a:endParaRPr>
                    </a:p>
                  </a:txBody>
                  <a:tcPr marL="68585" marR="6858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3"/>
                  </a:ext>
                </a:extLst>
              </a:tr>
            </a:tbl>
          </a:graphicData>
        </a:graphic>
      </p:graphicFrame>
      <p:sp>
        <p:nvSpPr>
          <p:cNvPr id="46099" name="Rectangle 1"/>
          <p:cNvSpPr>
            <a:spLocks noChangeArrowheads="1"/>
          </p:cNvSpPr>
          <p:nvPr/>
        </p:nvSpPr>
        <p:spPr bwMode="auto">
          <a:xfrm>
            <a:off x="1331913" y="333375"/>
            <a:ext cx="7418387" cy="984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z="2000" b="1">
                <a:latin typeface="Arial Narrow" pitchFamily="34" charset="0"/>
                <a:cs typeface="Times New Roman" pitchFamily="18" charset="0"/>
              </a:rPr>
              <a:t>Look at the requirements for LCVP below- Does this affect your choice? </a:t>
            </a:r>
            <a:br>
              <a:rPr lang="en-US" altLang="en-US" sz="2000" b="1">
                <a:latin typeface="Arial Narrow" pitchFamily="34" charset="0"/>
                <a:cs typeface="Times New Roman" pitchFamily="18" charset="0"/>
              </a:rPr>
            </a:br>
            <a:r>
              <a:rPr lang="en-US" altLang="en-US" sz="2000" b="1">
                <a:latin typeface="Arial Narrow" pitchFamily="34" charset="0"/>
                <a:cs typeface="Times New Roman" pitchFamily="18" charset="0"/>
              </a:rPr>
              <a:t>If so make a 5th attempt at your subject choice?-</a:t>
            </a:r>
            <a:endParaRPr lang="en-US" altLang="en-US" sz="1200"/>
          </a:p>
          <a:p>
            <a:endParaRPr lang="en-US" altLang="en-US"/>
          </a:p>
        </p:txBody>
      </p:sp>
    </p:spTree>
    <p:extLst>
      <p:ext uri="{BB962C8B-B14F-4D97-AF65-F5344CB8AC3E}">
        <p14:creationId xmlns:p14="http://schemas.microsoft.com/office/powerpoint/2010/main" val="394523218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5450" y="407988"/>
            <a:ext cx="8261350" cy="860772"/>
          </a:xfrm>
        </p:spPr>
        <p:txBody>
          <a:bodyPr>
            <a:normAutofit/>
          </a:bodyPr>
          <a:lstStyle/>
          <a:p>
            <a:r>
              <a:rPr lang="en-US" dirty="0" smtClean="0"/>
              <a:t>Subject Choice/Options</a:t>
            </a:r>
            <a:endParaRPr lang="en-US" dirty="0"/>
          </a:p>
        </p:txBody>
      </p:sp>
      <p:sp>
        <p:nvSpPr>
          <p:cNvPr id="3" name="Content Placeholder 2"/>
          <p:cNvSpPr>
            <a:spLocks noGrp="1"/>
          </p:cNvSpPr>
          <p:nvPr>
            <p:ph idx="1"/>
          </p:nvPr>
        </p:nvSpPr>
        <p:spPr>
          <a:xfrm>
            <a:off x="228600" y="1143000"/>
            <a:ext cx="8229600" cy="5331822"/>
          </a:xfrm>
        </p:spPr>
        <p:txBody>
          <a:bodyPr>
            <a:normAutofit fontScale="92500" lnSpcReduction="20000"/>
          </a:bodyPr>
          <a:lstStyle/>
          <a:p>
            <a:r>
              <a:rPr lang="en-US" dirty="0" smtClean="0"/>
              <a:t>Subject options/levels should be </a:t>
            </a:r>
            <a:r>
              <a:rPr lang="en-US" b="1" dirty="0" smtClean="0"/>
              <a:t>considered in detail </a:t>
            </a:r>
            <a:r>
              <a:rPr lang="en-US" dirty="0" smtClean="0"/>
              <a:t>e.g. those studying </a:t>
            </a:r>
            <a:r>
              <a:rPr lang="en-US" dirty="0"/>
              <a:t>H</a:t>
            </a:r>
            <a:r>
              <a:rPr lang="en-US" dirty="0" smtClean="0"/>
              <a:t>onours Maths can avail of extra points, if a student receives a H6 in Honours Maths they gain 25 extra points to the 46 points already awarded bringing them up to 71 points </a:t>
            </a:r>
          </a:p>
          <a:p>
            <a:r>
              <a:rPr lang="en-US" b="1" dirty="0" smtClean="0"/>
              <a:t> </a:t>
            </a:r>
            <a:r>
              <a:rPr lang="en-US" dirty="0" smtClean="0"/>
              <a:t>Subject choice can have future implications  -for example a </a:t>
            </a:r>
            <a:r>
              <a:rPr lang="en-US" b="1" dirty="0" smtClean="0"/>
              <a:t>3</a:t>
            </a:r>
            <a:r>
              <a:rPr lang="en-US" b="1" baseline="30000" dirty="0" smtClean="0"/>
              <a:t>rd</a:t>
            </a:r>
            <a:r>
              <a:rPr lang="en-US" b="1" dirty="0" smtClean="0"/>
              <a:t> language </a:t>
            </a:r>
            <a:r>
              <a:rPr lang="en-US" dirty="0" smtClean="0"/>
              <a:t>is required for entry to National University of Ireland Colleges for most (not all) degree </a:t>
            </a:r>
            <a:r>
              <a:rPr lang="en-US" dirty="0" err="1" smtClean="0"/>
              <a:t>programmes</a:t>
            </a:r>
            <a:r>
              <a:rPr lang="en-US" dirty="0" smtClean="0"/>
              <a:t>, cadetships in the Army and Navy </a:t>
            </a:r>
            <a:r>
              <a:rPr lang="en-US" dirty="0" err="1" smtClean="0"/>
              <a:t>etc</a:t>
            </a:r>
            <a:r>
              <a:rPr lang="en-US" dirty="0" smtClean="0"/>
              <a:t>, therefore in order that they don’t rule out any college where a 3</a:t>
            </a:r>
            <a:r>
              <a:rPr lang="en-US" baseline="30000" dirty="0" smtClean="0"/>
              <a:t>rd</a:t>
            </a:r>
            <a:r>
              <a:rPr lang="en-US" dirty="0" smtClean="0"/>
              <a:t> language is a requirement most students chose to study a third language which in our school is French</a:t>
            </a:r>
          </a:p>
        </p:txBody>
      </p:sp>
    </p:spTree>
    <p:extLst>
      <p:ext uri="{BB962C8B-B14F-4D97-AF65-F5344CB8AC3E}">
        <p14:creationId xmlns:p14="http://schemas.microsoft.com/office/powerpoint/2010/main" val="1567186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Complimentary Subjects</a:t>
            </a:r>
            <a:endParaRPr lang="en-IE" dirty="0"/>
          </a:p>
        </p:txBody>
      </p:sp>
      <p:sp>
        <p:nvSpPr>
          <p:cNvPr id="3" name="Content Placeholder 2"/>
          <p:cNvSpPr>
            <a:spLocks noGrp="1"/>
          </p:cNvSpPr>
          <p:nvPr>
            <p:ph idx="1"/>
          </p:nvPr>
        </p:nvSpPr>
        <p:spPr/>
        <p:txBody>
          <a:bodyPr/>
          <a:lstStyle/>
          <a:p>
            <a:r>
              <a:rPr lang="en-IE" dirty="0" smtClean="0"/>
              <a:t>Leaving Cert has a big workload so anywhere the workload can be reduced is </a:t>
            </a:r>
            <a:r>
              <a:rPr lang="en-IE" dirty="0" err="1" smtClean="0"/>
              <a:t>helpful,e.g</a:t>
            </a:r>
            <a:r>
              <a:rPr lang="en-IE" dirty="0" smtClean="0"/>
              <a:t>.</a:t>
            </a:r>
          </a:p>
          <a:p>
            <a:pPr lvl="1"/>
            <a:r>
              <a:rPr lang="en-IE" dirty="0" smtClean="0"/>
              <a:t>Biology and Home Economics overlap in human anatomy sections</a:t>
            </a:r>
          </a:p>
          <a:p>
            <a:pPr lvl="1"/>
            <a:r>
              <a:rPr lang="en-IE" dirty="0" smtClean="0"/>
              <a:t>Agricultural Science has some overlap with Geography and Biology	</a:t>
            </a:r>
          </a:p>
          <a:p>
            <a:pPr lvl="1"/>
            <a:r>
              <a:rPr lang="en-IE" dirty="0" smtClean="0"/>
              <a:t>The Link Modules in LCVP are rooted in Business</a:t>
            </a:r>
          </a:p>
          <a:p>
            <a:pPr marL="457200" lvl="1" indent="0">
              <a:buNone/>
            </a:pPr>
            <a:endParaRPr lang="en-IE" dirty="0"/>
          </a:p>
        </p:txBody>
      </p:sp>
    </p:spTree>
    <p:extLst>
      <p:ext uri="{BB962C8B-B14F-4D97-AF65-F5344CB8AC3E}">
        <p14:creationId xmlns:p14="http://schemas.microsoft.com/office/powerpoint/2010/main" val="3532013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Project Work</a:t>
            </a:r>
            <a:endParaRPr lang="en-IE" dirty="0"/>
          </a:p>
        </p:txBody>
      </p:sp>
      <p:sp>
        <p:nvSpPr>
          <p:cNvPr id="3" name="Content Placeholder 2"/>
          <p:cNvSpPr>
            <a:spLocks noGrp="1"/>
          </p:cNvSpPr>
          <p:nvPr>
            <p:ph idx="1"/>
          </p:nvPr>
        </p:nvSpPr>
        <p:spPr/>
        <p:txBody>
          <a:bodyPr/>
          <a:lstStyle/>
          <a:p>
            <a:r>
              <a:rPr lang="en-IE" dirty="0" smtClean="0"/>
              <a:t>Many subjects have project work that accounts for a substantial percentage of the overall grade which can ease the burden on students in the final exam.  For example:</a:t>
            </a:r>
          </a:p>
          <a:p>
            <a:pPr lvl="1"/>
            <a:r>
              <a:rPr lang="en-IE" dirty="0" smtClean="0"/>
              <a:t>History		Individual project		20%</a:t>
            </a:r>
          </a:p>
          <a:p>
            <a:pPr lvl="1"/>
            <a:r>
              <a:rPr lang="en-IE" dirty="0" smtClean="0"/>
              <a:t>Geography	Group project		20%</a:t>
            </a:r>
          </a:p>
          <a:p>
            <a:pPr marL="457200" lvl="1" indent="0">
              <a:buNone/>
            </a:pPr>
            <a:r>
              <a:rPr lang="en-IE" dirty="0" err="1" smtClean="0"/>
              <a:t>etc</a:t>
            </a:r>
            <a:endParaRPr lang="en-IE" dirty="0"/>
          </a:p>
        </p:txBody>
      </p:sp>
    </p:spTree>
    <p:extLst>
      <p:ext uri="{BB962C8B-B14F-4D97-AF65-F5344CB8AC3E}">
        <p14:creationId xmlns:p14="http://schemas.microsoft.com/office/powerpoint/2010/main" val="2878315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E" dirty="0" smtClean="0"/>
              <a:t>Student Profile</a:t>
            </a:r>
            <a:endParaRPr lang="en-IE" dirty="0"/>
          </a:p>
        </p:txBody>
      </p:sp>
      <p:sp>
        <p:nvSpPr>
          <p:cNvPr id="3" name="Content Placeholder 2"/>
          <p:cNvSpPr>
            <a:spLocks noGrp="1"/>
          </p:cNvSpPr>
          <p:nvPr>
            <p:ph idx="1"/>
          </p:nvPr>
        </p:nvSpPr>
        <p:spPr/>
        <p:txBody>
          <a:bodyPr/>
          <a:lstStyle/>
          <a:p>
            <a:r>
              <a:rPr lang="en-IE" dirty="0" smtClean="0"/>
              <a:t>Career Interests Profiler on </a:t>
            </a:r>
            <a:r>
              <a:rPr lang="en-IE" dirty="0" err="1" smtClean="0"/>
              <a:t>CareersPortal</a:t>
            </a:r>
            <a:r>
              <a:rPr lang="en-IE" dirty="0" smtClean="0"/>
              <a:t> takes only 15 minutes to complete.  This proves students with a free printable report containing a summary of their career interests along with occupations that match their interest profile.  This is very helpful for helping students pick subjects that might feed into these careers</a:t>
            </a:r>
            <a:endParaRPr lang="en-IE" dirty="0"/>
          </a:p>
        </p:txBody>
      </p:sp>
    </p:spTree>
    <p:extLst>
      <p:ext uri="{BB962C8B-B14F-4D97-AF65-F5344CB8AC3E}">
        <p14:creationId xmlns:p14="http://schemas.microsoft.com/office/powerpoint/2010/main" val="42330603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407988"/>
            <a:ext cx="8928992" cy="1039812"/>
          </a:xfrm>
        </p:spPr>
        <p:txBody>
          <a:bodyPr>
            <a:noAutofit/>
          </a:bodyPr>
          <a:lstStyle/>
          <a:p>
            <a:r>
              <a:rPr lang="en-US" dirty="0"/>
              <a:t>Leaving Certificate Vocational </a:t>
            </a:r>
            <a:r>
              <a:rPr lang="en-US" dirty="0" err="1"/>
              <a:t>Programme</a:t>
            </a:r>
            <a:r>
              <a:rPr lang="en-US" dirty="0"/>
              <a:t> (LCVP)</a:t>
            </a:r>
          </a:p>
        </p:txBody>
      </p:sp>
      <p:sp>
        <p:nvSpPr>
          <p:cNvPr id="3" name="Content Placeholder 2"/>
          <p:cNvSpPr>
            <a:spLocks noGrp="1"/>
          </p:cNvSpPr>
          <p:nvPr>
            <p:ph idx="1"/>
          </p:nvPr>
        </p:nvSpPr>
        <p:spPr>
          <a:xfrm>
            <a:off x="457200" y="1600200"/>
            <a:ext cx="8229600" cy="4953000"/>
          </a:xfrm>
        </p:spPr>
        <p:txBody>
          <a:bodyPr>
            <a:normAutofit fontScale="40000" lnSpcReduction="20000"/>
          </a:bodyPr>
          <a:lstStyle/>
          <a:p>
            <a:pPr marL="114300" indent="0">
              <a:buNone/>
            </a:pPr>
            <a:r>
              <a:rPr lang="en-US" sz="4200" b="1" dirty="0" smtClean="0">
                <a:ea typeface="Times New Roman"/>
                <a:cs typeface="Times New Roman"/>
              </a:rPr>
              <a:t>LCVP</a:t>
            </a:r>
            <a:r>
              <a:rPr lang="en-US" sz="4200" dirty="0" smtClean="0">
                <a:ea typeface="Times New Roman"/>
                <a:cs typeface="Times New Roman"/>
              </a:rPr>
              <a:t> is not an option band subject, instead it is an ‘add on’ subject which you will do 3 times a week in the computer room. </a:t>
            </a:r>
            <a:r>
              <a:rPr lang="en-US" sz="4200" dirty="0" smtClean="0"/>
              <a:t/>
            </a:r>
            <a:br>
              <a:rPr lang="en-US" sz="4200" dirty="0" smtClean="0"/>
            </a:br>
            <a:endParaRPr lang="en-US" sz="4200" dirty="0" smtClean="0"/>
          </a:p>
          <a:p>
            <a:r>
              <a:rPr lang="en-US" sz="4200" dirty="0" smtClean="0"/>
              <a:t>LCVP combines regular Leaving Cert subjects with </a:t>
            </a:r>
            <a:r>
              <a:rPr lang="en-US" sz="4200" b="1" dirty="0" smtClean="0">
                <a:solidFill>
                  <a:srgbClr val="0070C0"/>
                </a:solidFill>
              </a:rPr>
              <a:t>three</a:t>
            </a:r>
            <a:r>
              <a:rPr lang="en-US" sz="4200" dirty="0" smtClean="0"/>
              <a:t> additional compulsory </a:t>
            </a:r>
            <a:r>
              <a:rPr lang="en-US" sz="4200" b="1" dirty="0" smtClean="0"/>
              <a:t>link modules, </a:t>
            </a:r>
            <a:r>
              <a:rPr lang="en-US" sz="4200" b="1" dirty="0" smtClean="0">
                <a:solidFill>
                  <a:srgbClr val="0070C0"/>
                </a:solidFill>
              </a:rPr>
              <a:t>Enterprise Education, Preparation for Work and</a:t>
            </a:r>
            <a:r>
              <a:rPr lang="en-US" sz="4200" b="1" dirty="0">
                <a:solidFill>
                  <a:srgbClr val="0070C0"/>
                </a:solidFill>
              </a:rPr>
              <a:t> </a:t>
            </a:r>
            <a:r>
              <a:rPr lang="en-US" sz="4200" b="1" dirty="0" smtClean="0">
                <a:solidFill>
                  <a:srgbClr val="0070C0"/>
                </a:solidFill>
              </a:rPr>
              <a:t>Work </a:t>
            </a:r>
            <a:r>
              <a:rPr lang="en-US" sz="4200" b="1" dirty="0">
                <a:solidFill>
                  <a:srgbClr val="0070C0"/>
                </a:solidFill>
              </a:rPr>
              <a:t>E</a:t>
            </a:r>
            <a:r>
              <a:rPr lang="en-US" sz="4200" b="1" dirty="0" smtClean="0">
                <a:solidFill>
                  <a:srgbClr val="0070C0"/>
                </a:solidFill>
              </a:rPr>
              <a:t>xperience.</a:t>
            </a:r>
          </a:p>
          <a:p>
            <a:r>
              <a:rPr lang="en-US" altLang="en-US" sz="4200" dirty="0"/>
              <a:t>Approximately 80% of students nationally use LCVP for CAO </a:t>
            </a:r>
            <a:r>
              <a:rPr lang="en-US" altLang="en-US" sz="4200" dirty="0" smtClean="0"/>
              <a:t>points, without </a:t>
            </a:r>
            <a:r>
              <a:rPr lang="en-US" altLang="en-US" sz="4200" dirty="0"/>
              <a:t>it they would be down about 20 points and may </a:t>
            </a:r>
            <a:r>
              <a:rPr lang="en-US" altLang="en-US" sz="4200" dirty="0" smtClean="0"/>
              <a:t>lose </a:t>
            </a:r>
            <a:r>
              <a:rPr lang="en-US" altLang="en-US" sz="4200" dirty="0"/>
              <a:t>out on a college place.  </a:t>
            </a:r>
          </a:p>
          <a:p>
            <a:r>
              <a:rPr lang="en-US" altLang="en-US" sz="4200" dirty="0" smtClean="0"/>
              <a:t>Unless </a:t>
            </a:r>
            <a:r>
              <a:rPr lang="en-US" altLang="en-US" sz="4200" dirty="0"/>
              <a:t>you are doing all higher level subjects and you are expecting to get H1’s (A) or H2’s (B)  in them you should do LCVP. </a:t>
            </a:r>
            <a:endParaRPr lang="en-US" sz="4200" dirty="0" smtClean="0">
              <a:solidFill>
                <a:srgbClr val="0070C0"/>
              </a:solidFill>
            </a:endParaRPr>
          </a:p>
          <a:p>
            <a:r>
              <a:rPr lang="en-US" sz="4200" dirty="0"/>
              <a:t>LCVP is taken at common </a:t>
            </a:r>
            <a:r>
              <a:rPr lang="en-US" sz="4200" dirty="0" smtClean="0"/>
              <a:t>level </a:t>
            </a:r>
            <a:r>
              <a:rPr lang="en-US" sz="4200" dirty="0"/>
              <a:t>and grades are awarded for Distinction(66points), Merit (46 points) and Pass (28 points</a:t>
            </a:r>
            <a:r>
              <a:rPr lang="en-US" sz="4200" dirty="0" smtClean="0"/>
              <a:t>)</a:t>
            </a:r>
          </a:p>
          <a:p>
            <a:r>
              <a:rPr lang="en-US" sz="4200" dirty="0" smtClean="0"/>
              <a:t>There are some restrictions in choosing LCVP for example you must do a foreign language like French if you want to do LCVP. If not doing French as a subject choice a </a:t>
            </a:r>
            <a:r>
              <a:rPr lang="en-US" sz="4200" b="1" u="sng" dirty="0" smtClean="0"/>
              <a:t>basic French </a:t>
            </a:r>
            <a:r>
              <a:rPr lang="en-US" sz="4200" dirty="0" smtClean="0"/>
              <a:t>is provided.</a:t>
            </a:r>
          </a:p>
          <a:p>
            <a:r>
              <a:rPr lang="en-US" sz="4200" dirty="0" smtClean="0"/>
              <a:t>When students have chosen their subjects then we can go through the different bands to see if LCVP is compatible with their choice of subjects</a:t>
            </a:r>
            <a:endParaRPr lang="en-US" sz="4200" dirty="0"/>
          </a:p>
          <a:p>
            <a:pPr marL="114300" indent="0">
              <a:buNone/>
            </a:pPr>
            <a:r>
              <a:rPr lang="en-US" dirty="0"/>
              <a:t/>
            </a:r>
            <a:br>
              <a:rPr lang="en-US" dirty="0"/>
            </a:br>
            <a:r>
              <a:rPr lang="en-US" sz="1800" dirty="0" smtClean="0"/>
              <a:t> </a:t>
            </a:r>
            <a:br>
              <a:rPr lang="en-US" sz="1800" dirty="0" smtClean="0"/>
            </a:br>
            <a:endParaRPr lang="en-US" sz="1800" dirty="0"/>
          </a:p>
        </p:txBody>
      </p:sp>
    </p:spTree>
    <p:extLst>
      <p:ext uri="{BB962C8B-B14F-4D97-AF65-F5344CB8AC3E}">
        <p14:creationId xmlns:p14="http://schemas.microsoft.com/office/powerpoint/2010/main" val="3089896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a:xfrm>
            <a:off x="5780361" y="609600"/>
            <a:ext cx="3325812" cy="784225"/>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3452929" y="611292"/>
            <a:ext cx="2289606" cy="784225"/>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Rectangle 2"/>
          <p:cNvSpPr/>
          <p:nvPr/>
        </p:nvSpPr>
        <p:spPr>
          <a:xfrm>
            <a:off x="16727" y="619126"/>
            <a:ext cx="3419475" cy="784225"/>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0" y="155575"/>
            <a:ext cx="9144000" cy="454025"/>
          </a:xfrm>
        </p:spPr>
        <p:txBody>
          <a:bodyPr>
            <a:normAutofit fontScale="90000"/>
          </a:bodyPr>
          <a:lstStyle/>
          <a:p>
            <a:pPr fontAlgn="auto">
              <a:spcAft>
                <a:spcPts val="0"/>
              </a:spcAft>
              <a:defRPr/>
            </a:pPr>
            <a:r>
              <a:rPr lang="en-IE" sz="2400" dirty="0" smtClean="0">
                <a:solidFill>
                  <a:schemeClr val="accent1">
                    <a:satMod val="150000"/>
                  </a:schemeClr>
                </a:solidFill>
              </a:rPr>
              <a:t>CAO courses- </a:t>
            </a:r>
            <a:r>
              <a:rPr lang="en-IE" sz="2000" dirty="0" smtClean="0">
                <a:solidFill>
                  <a:schemeClr val="accent1">
                    <a:satMod val="150000"/>
                  </a:schemeClr>
                </a:solidFill>
              </a:rPr>
              <a:t>how do I know if I have a chance of getting the course?</a:t>
            </a:r>
            <a:endParaRPr lang="en-IE" sz="2400" dirty="0">
              <a:solidFill>
                <a:schemeClr val="accent1">
                  <a:satMod val="150000"/>
                </a:schemeClr>
              </a:solid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295415474"/>
              </p:ext>
            </p:extLst>
          </p:nvPr>
        </p:nvGraphicFramePr>
        <p:xfrm>
          <a:off x="0" y="1403351"/>
          <a:ext cx="9143999" cy="5094469"/>
        </p:xfrm>
        <a:graphic>
          <a:graphicData uri="http://schemas.openxmlformats.org/drawingml/2006/table">
            <a:tbl>
              <a:tblPr firstRow="1" bandRow="1">
                <a:tableStyleId>{5C22544A-7EE6-4342-B048-85BDC9FD1C3A}</a:tableStyleId>
              </a:tblPr>
              <a:tblGrid>
                <a:gridCol w="1140768">
                  <a:extLst>
                    <a:ext uri="{9D8B030D-6E8A-4147-A177-3AD203B41FA5}">
                      <a16:colId xmlns:a16="http://schemas.microsoft.com/office/drawing/2014/main" val="20000"/>
                    </a:ext>
                  </a:extLst>
                </a:gridCol>
                <a:gridCol w="1229872">
                  <a:extLst>
                    <a:ext uri="{9D8B030D-6E8A-4147-A177-3AD203B41FA5}">
                      <a16:colId xmlns:a16="http://schemas.microsoft.com/office/drawing/2014/main" val="20001"/>
                    </a:ext>
                  </a:extLst>
                </a:gridCol>
                <a:gridCol w="1067514">
                  <a:extLst>
                    <a:ext uri="{9D8B030D-6E8A-4147-A177-3AD203B41FA5}">
                      <a16:colId xmlns:a16="http://schemas.microsoft.com/office/drawing/2014/main" val="20002"/>
                    </a:ext>
                  </a:extLst>
                </a:gridCol>
                <a:gridCol w="1170436">
                  <a:extLst>
                    <a:ext uri="{9D8B030D-6E8A-4147-A177-3AD203B41FA5}">
                      <a16:colId xmlns:a16="http://schemas.microsoft.com/office/drawing/2014/main" val="20003"/>
                    </a:ext>
                  </a:extLst>
                </a:gridCol>
                <a:gridCol w="1148728">
                  <a:extLst>
                    <a:ext uri="{9D8B030D-6E8A-4147-A177-3AD203B41FA5}">
                      <a16:colId xmlns:a16="http://schemas.microsoft.com/office/drawing/2014/main" val="20004"/>
                    </a:ext>
                  </a:extLst>
                </a:gridCol>
                <a:gridCol w="1045840">
                  <a:extLst>
                    <a:ext uri="{9D8B030D-6E8A-4147-A177-3AD203B41FA5}">
                      <a16:colId xmlns:a16="http://schemas.microsoft.com/office/drawing/2014/main" val="20005"/>
                    </a:ext>
                  </a:extLst>
                </a:gridCol>
                <a:gridCol w="1243589">
                  <a:extLst>
                    <a:ext uri="{9D8B030D-6E8A-4147-A177-3AD203B41FA5}">
                      <a16:colId xmlns:a16="http://schemas.microsoft.com/office/drawing/2014/main" val="20006"/>
                    </a:ext>
                  </a:extLst>
                </a:gridCol>
                <a:gridCol w="1097252">
                  <a:extLst>
                    <a:ext uri="{9D8B030D-6E8A-4147-A177-3AD203B41FA5}">
                      <a16:colId xmlns:a16="http://schemas.microsoft.com/office/drawing/2014/main" val="20007"/>
                    </a:ext>
                  </a:extLst>
                </a:gridCol>
              </a:tblGrid>
              <a:tr h="428515">
                <a:tc>
                  <a:txBody>
                    <a:bodyPr/>
                    <a:lstStyle/>
                    <a:p>
                      <a:r>
                        <a:rPr lang="en-IE" sz="1800" dirty="0" smtClean="0">
                          <a:solidFill>
                            <a:srgbClr val="FF0000"/>
                          </a:solidFill>
                        </a:rPr>
                        <a:t>&lt;150</a:t>
                      </a:r>
                      <a:r>
                        <a:rPr lang="en-IE" sz="1800" baseline="0" dirty="0" smtClean="0">
                          <a:solidFill>
                            <a:srgbClr val="FF0000"/>
                          </a:solidFill>
                        </a:rPr>
                        <a:t> </a:t>
                      </a:r>
                      <a:r>
                        <a:rPr lang="en-IE" sz="1800" dirty="0" smtClean="0">
                          <a:solidFill>
                            <a:srgbClr val="FF0000"/>
                          </a:solidFill>
                        </a:rPr>
                        <a:t>pts</a:t>
                      </a:r>
                      <a:endParaRPr lang="en-IE" sz="1800" dirty="0">
                        <a:solidFill>
                          <a:srgbClr val="FF0000"/>
                        </a:solidFill>
                      </a:endParaRPr>
                    </a:p>
                  </a:txBody>
                  <a:tcPr marT="45708" marB="45708"/>
                </a:tc>
                <a:tc>
                  <a:txBody>
                    <a:bodyPr/>
                    <a:lstStyle/>
                    <a:p>
                      <a:r>
                        <a:rPr lang="en-IE" sz="1800" dirty="0" smtClean="0">
                          <a:solidFill>
                            <a:srgbClr val="FF0000"/>
                          </a:solidFill>
                        </a:rPr>
                        <a:t>150-250</a:t>
                      </a:r>
                      <a:endParaRPr lang="en-IE" sz="1800" dirty="0">
                        <a:solidFill>
                          <a:srgbClr val="FF0000"/>
                        </a:solidFill>
                      </a:endParaRPr>
                    </a:p>
                  </a:txBody>
                  <a:tcPr marT="45708" marB="45708"/>
                </a:tc>
                <a:tc>
                  <a:txBody>
                    <a:bodyPr/>
                    <a:lstStyle/>
                    <a:p>
                      <a:r>
                        <a:rPr lang="en-IE" sz="1800" dirty="0" smtClean="0">
                          <a:solidFill>
                            <a:srgbClr val="FF0000"/>
                          </a:solidFill>
                        </a:rPr>
                        <a:t>250-350</a:t>
                      </a:r>
                      <a:endParaRPr lang="en-IE" sz="1800" dirty="0">
                        <a:solidFill>
                          <a:srgbClr val="FF0000"/>
                        </a:solidFill>
                      </a:endParaRPr>
                    </a:p>
                  </a:txBody>
                  <a:tcPr marT="45708" marB="45708"/>
                </a:tc>
                <a:tc>
                  <a:txBody>
                    <a:bodyPr/>
                    <a:lstStyle/>
                    <a:p>
                      <a:r>
                        <a:rPr lang="en-IE" sz="1800" dirty="0" smtClean="0">
                          <a:solidFill>
                            <a:schemeClr val="bg2">
                              <a:lumMod val="25000"/>
                            </a:schemeClr>
                          </a:solidFill>
                        </a:rPr>
                        <a:t>350-400</a:t>
                      </a:r>
                      <a:r>
                        <a:rPr lang="en-IE" sz="1800" baseline="0" dirty="0" smtClean="0">
                          <a:solidFill>
                            <a:schemeClr val="bg2">
                              <a:lumMod val="25000"/>
                            </a:schemeClr>
                          </a:solidFill>
                        </a:rPr>
                        <a:t> </a:t>
                      </a:r>
                      <a:endParaRPr lang="en-IE" sz="1800" dirty="0">
                        <a:solidFill>
                          <a:schemeClr val="bg2">
                            <a:lumMod val="25000"/>
                          </a:schemeClr>
                        </a:solidFill>
                      </a:endParaRPr>
                    </a:p>
                  </a:txBody>
                  <a:tcPr marT="45708" marB="45708"/>
                </a:tc>
                <a:tc>
                  <a:txBody>
                    <a:bodyPr/>
                    <a:lstStyle/>
                    <a:p>
                      <a:r>
                        <a:rPr lang="en-IE" sz="1800" dirty="0" smtClean="0">
                          <a:solidFill>
                            <a:schemeClr val="bg2">
                              <a:lumMod val="25000"/>
                            </a:schemeClr>
                          </a:solidFill>
                        </a:rPr>
                        <a:t>400-450</a:t>
                      </a:r>
                      <a:endParaRPr lang="en-IE" sz="1800" dirty="0">
                        <a:solidFill>
                          <a:schemeClr val="bg2">
                            <a:lumMod val="25000"/>
                          </a:schemeClr>
                        </a:solidFill>
                      </a:endParaRPr>
                    </a:p>
                  </a:txBody>
                  <a:tcPr marT="45708" marB="45708"/>
                </a:tc>
                <a:tc>
                  <a:txBody>
                    <a:bodyPr/>
                    <a:lstStyle/>
                    <a:p>
                      <a:r>
                        <a:rPr lang="en-IE" sz="1800" dirty="0" smtClean="0">
                          <a:solidFill>
                            <a:schemeClr val="bg1"/>
                          </a:solidFill>
                        </a:rPr>
                        <a:t>450-500</a:t>
                      </a:r>
                      <a:endParaRPr lang="en-IE" sz="1800" dirty="0">
                        <a:solidFill>
                          <a:schemeClr val="bg1"/>
                        </a:solidFill>
                      </a:endParaRPr>
                    </a:p>
                  </a:txBody>
                  <a:tcPr marT="45708" marB="45708"/>
                </a:tc>
                <a:tc>
                  <a:txBody>
                    <a:bodyPr/>
                    <a:lstStyle/>
                    <a:p>
                      <a:r>
                        <a:rPr lang="en-IE" sz="1800" dirty="0" smtClean="0">
                          <a:solidFill>
                            <a:schemeClr val="bg1"/>
                          </a:solidFill>
                        </a:rPr>
                        <a:t>500-550</a:t>
                      </a:r>
                      <a:endParaRPr lang="en-IE" sz="1800" dirty="0">
                        <a:solidFill>
                          <a:schemeClr val="bg1"/>
                        </a:solidFill>
                      </a:endParaRPr>
                    </a:p>
                  </a:txBody>
                  <a:tcPr marT="45708" marB="45708"/>
                </a:tc>
                <a:tc>
                  <a:txBody>
                    <a:bodyPr/>
                    <a:lstStyle/>
                    <a:p>
                      <a:r>
                        <a:rPr lang="en-IE" sz="1800" dirty="0" smtClean="0">
                          <a:solidFill>
                            <a:schemeClr val="bg1"/>
                          </a:solidFill>
                        </a:rPr>
                        <a:t>550-600</a:t>
                      </a:r>
                      <a:endParaRPr lang="en-IE" sz="1800" dirty="0">
                        <a:solidFill>
                          <a:schemeClr val="bg1"/>
                        </a:solidFill>
                      </a:endParaRPr>
                    </a:p>
                  </a:txBody>
                  <a:tcPr marT="45708" marB="45708"/>
                </a:tc>
                <a:extLst>
                  <a:ext uri="{0D108BD9-81ED-4DB2-BD59-A6C34878D82A}">
                    <a16:rowId xmlns:a16="http://schemas.microsoft.com/office/drawing/2014/main" val="10000"/>
                  </a:ext>
                </a:extLst>
              </a:tr>
              <a:tr h="640026">
                <a:tc>
                  <a:txBody>
                    <a:bodyPr/>
                    <a:lstStyle/>
                    <a:p>
                      <a:r>
                        <a:rPr lang="en-IE" sz="1200" dirty="0" smtClean="0">
                          <a:solidFill>
                            <a:schemeClr val="tx1"/>
                          </a:solidFill>
                        </a:rPr>
                        <a:t>Spa Mgmt</a:t>
                      </a:r>
                      <a:r>
                        <a:rPr lang="en-IE" sz="1200" baseline="0" dirty="0" smtClean="0">
                          <a:solidFill>
                            <a:schemeClr val="tx1"/>
                          </a:solidFill>
                        </a:rPr>
                        <a:t> AIT</a:t>
                      </a:r>
                      <a:endParaRPr lang="en-IE" sz="1200" dirty="0">
                        <a:solidFill>
                          <a:schemeClr val="tx1"/>
                        </a:solidFill>
                      </a:endParaRPr>
                    </a:p>
                  </a:txBody>
                  <a:tcPr marT="45708" marB="45708">
                    <a:solidFill>
                      <a:schemeClr val="accent3">
                        <a:lumMod val="60000"/>
                        <a:lumOff val="40000"/>
                      </a:schemeClr>
                    </a:solidFill>
                  </a:tcPr>
                </a:tc>
                <a:tc>
                  <a:txBody>
                    <a:bodyPr/>
                    <a:lstStyle/>
                    <a:p>
                      <a:r>
                        <a:rPr lang="en-IE" sz="1200" dirty="0" smtClean="0">
                          <a:solidFill>
                            <a:schemeClr val="tx1"/>
                          </a:solidFill>
                        </a:rPr>
                        <a:t>Building</a:t>
                      </a:r>
                      <a:r>
                        <a:rPr lang="en-IE" sz="1200" baseline="0" dirty="0" smtClean="0">
                          <a:solidFill>
                            <a:schemeClr val="tx1"/>
                          </a:solidFill>
                        </a:rPr>
                        <a:t> mgmt &amp; engineering</a:t>
                      </a:r>
                      <a:endParaRPr lang="en-IE" sz="1200" dirty="0">
                        <a:solidFill>
                          <a:schemeClr val="tx1"/>
                        </a:solidFill>
                      </a:endParaRPr>
                    </a:p>
                  </a:txBody>
                  <a:tcPr marT="45708" marB="45708">
                    <a:solidFill>
                      <a:schemeClr val="accent3">
                        <a:lumMod val="60000"/>
                        <a:lumOff val="40000"/>
                      </a:schemeClr>
                    </a:solidFill>
                  </a:tcPr>
                </a:tc>
                <a:tc>
                  <a:txBody>
                    <a:bodyPr/>
                    <a:lstStyle/>
                    <a:p>
                      <a:r>
                        <a:rPr lang="en-IE" sz="1200" dirty="0" smtClean="0"/>
                        <a:t>Wildlife biology</a:t>
                      </a:r>
                      <a:endParaRPr lang="en-IE" sz="1200" dirty="0"/>
                    </a:p>
                  </a:txBody>
                  <a:tcPr marT="45708" marB="45708"/>
                </a:tc>
                <a:tc>
                  <a:txBody>
                    <a:bodyPr/>
                    <a:lstStyle/>
                    <a:p>
                      <a:r>
                        <a:rPr lang="en-IE" sz="1200" dirty="0" smtClean="0"/>
                        <a:t>Health &amp; physical activity</a:t>
                      </a:r>
                      <a:r>
                        <a:rPr lang="en-IE" sz="1200" baseline="0" dirty="0" smtClean="0"/>
                        <a:t> DKIT</a:t>
                      </a:r>
                      <a:endParaRPr lang="en-IE" sz="1200" dirty="0"/>
                    </a:p>
                  </a:txBody>
                  <a:tcPr marT="45708" marB="45708">
                    <a:solidFill>
                      <a:schemeClr val="accent1">
                        <a:lumMod val="60000"/>
                        <a:lumOff val="40000"/>
                      </a:schemeClr>
                    </a:solidFill>
                  </a:tcPr>
                </a:tc>
                <a:tc>
                  <a:txBody>
                    <a:bodyPr/>
                    <a:lstStyle/>
                    <a:p>
                      <a:r>
                        <a:rPr lang="en-IE" sz="1200" dirty="0" smtClean="0"/>
                        <a:t>General nursing</a:t>
                      </a:r>
                      <a:endParaRPr lang="en-IE" sz="1200" dirty="0"/>
                    </a:p>
                  </a:txBody>
                  <a:tcPr marT="45708" marB="45708">
                    <a:solidFill>
                      <a:schemeClr val="accent1">
                        <a:lumMod val="60000"/>
                        <a:lumOff val="40000"/>
                      </a:schemeClr>
                    </a:solidFill>
                  </a:tcPr>
                </a:tc>
                <a:tc>
                  <a:txBody>
                    <a:bodyPr/>
                    <a:lstStyle/>
                    <a:p>
                      <a:r>
                        <a:rPr lang="en-IE" sz="1200" dirty="0" smtClean="0"/>
                        <a:t>Children’s nursing</a:t>
                      </a:r>
                      <a:endParaRPr lang="en-IE" sz="1200" dirty="0"/>
                    </a:p>
                  </a:txBody>
                  <a:tcPr marT="45708" marB="45708">
                    <a:solidFill>
                      <a:schemeClr val="accent2">
                        <a:lumMod val="40000"/>
                        <a:lumOff val="60000"/>
                      </a:schemeClr>
                    </a:solidFill>
                  </a:tcPr>
                </a:tc>
                <a:tc>
                  <a:txBody>
                    <a:bodyPr/>
                    <a:lstStyle/>
                    <a:p>
                      <a:r>
                        <a:rPr lang="en-IE" sz="1200" dirty="0" smtClean="0"/>
                        <a:t>PE in</a:t>
                      </a:r>
                      <a:r>
                        <a:rPr lang="en-IE" sz="1200" baseline="0" dirty="0" smtClean="0"/>
                        <a:t> UL, UCC</a:t>
                      </a:r>
                      <a:endParaRPr lang="en-IE" sz="1200" dirty="0"/>
                    </a:p>
                  </a:txBody>
                  <a:tcPr marT="45708" marB="45708">
                    <a:solidFill>
                      <a:schemeClr val="accent2">
                        <a:lumMod val="40000"/>
                        <a:lumOff val="60000"/>
                      </a:schemeClr>
                    </a:solidFill>
                  </a:tcPr>
                </a:tc>
                <a:tc>
                  <a:txBody>
                    <a:bodyPr/>
                    <a:lstStyle/>
                    <a:p>
                      <a:r>
                        <a:rPr lang="en-IE" sz="1400" b="1" dirty="0" smtClean="0"/>
                        <a:t>Medicine</a:t>
                      </a:r>
                      <a:endParaRPr lang="en-IE" sz="1400" b="1" dirty="0"/>
                    </a:p>
                  </a:txBody>
                  <a:tcPr marT="45708" marB="45708">
                    <a:solidFill>
                      <a:schemeClr val="accent2">
                        <a:lumMod val="40000"/>
                        <a:lumOff val="60000"/>
                      </a:schemeClr>
                    </a:solidFill>
                  </a:tcPr>
                </a:tc>
                <a:extLst>
                  <a:ext uri="{0D108BD9-81ED-4DB2-BD59-A6C34878D82A}">
                    <a16:rowId xmlns:a16="http://schemas.microsoft.com/office/drawing/2014/main" val="10001"/>
                  </a:ext>
                </a:extLst>
              </a:tr>
              <a:tr h="640026">
                <a:tc>
                  <a:txBody>
                    <a:bodyPr/>
                    <a:lstStyle/>
                    <a:p>
                      <a:r>
                        <a:rPr lang="en-IE" sz="1200" dirty="0" smtClean="0">
                          <a:solidFill>
                            <a:schemeClr val="tx1"/>
                          </a:solidFill>
                        </a:rPr>
                        <a:t>Equine</a:t>
                      </a:r>
                      <a:r>
                        <a:rPr lang="en-IE" sz="1200" baseline="0" dirty="0" smtClean="0">
                          <a:solidFill>
                            <a:schemeClr val="tx1"/>
                          </a:solidFill>
                        </a:rPr>
                        <a:t> Studies (Business)</a:t>
                      </a:r>
                      <a:endParaRPr lang="en-IE" sz="1200" dirty="0">
                        <a:solidFill>
                          <a:schemeClr val="tx1"/>
                        </a:solidFill>
                      </a:endParaRPr>
                    </a:p>
                  </a:txBody>
                  <a:tcPr marT="45708" marB="45708">
                    <a:solidFill>
                      <a:schemeClr val="accent3">
                        <a:lumMod val="60000"/>
                        <a:lumOff val="40000"/>
                      </a:schemeClr>
                    </a:solidFill>
                  </a:tcPr>
                </a:tc>
                <a:tc>
                  <a:txBody>
                    <a:bodyPr/>
                    <a:lstStyle/>
                    <a:p>
                      <a:r>
                        <a:rPr lang="en-IE" sz="1200" dirty="0" smtClean="0">
                          <a:solidFill>
                            <a:schemeClr val="tx1"/>
                          </a:solidFill>
                        </a:rPr>
                        <a:t>Business sport and recreation</a:t>
                      </a:r>
                      <a:endParaRPr lang="en-IE" sz="1200" dirty="0">
                        <a:solidFill>
                          <a:schemeClr val="tx1"/>
                        </a:solidFill>
                      </a:endParaRPr>
                    </a:p>
                  </a:txBody>
                  <a:tcPr marT="45708" marB="45708">
                    <a:solidFill>
                      <a:schemeClr val="accent3">
                        <a:lumMod val="60000"/>
                        <a:lumOff val="40000"/>
                      </a:schemeClr>
                    </a:solidFill>
                  </a:tcPr>
                </a:tc>
                <a:tc>
                  <a:txBody>
                    <a:bodyPr/>
                    <a:lstStyle/>
                    <a:p>
                      <a:r>
                        <a:rPr lang="en-IE" sz="1200" dirty="0" smtClean="0"/>
                        <a:t>T</a:t>
                      </a:r>
                      <a:r>
                        <a:rPr lang="en-IE" sz="1200" baseline="0" dirty="0" smtClean="0"/>
                        <a:t>V&amp; broadcasting</a:t>
                      </a:r>
                      <a:endParaRPr lang="en-IE" sz="1200" dirty="0" smtClean="0"/>
                    </a:p>
                    <a:p>
                      <a:endParaRPr lang="en-IE" sz="1200" dirty="0"/>
                    </a:p>
                  </a:txBody>
                  <a:tcPr marT="45708" marB="45708"/>
                </a:tc>
                <a:tc>
                  <a:txBody>
                    <a:bodyPr/>
                    <a:lstStyle/>
                    <a:p>
                      <a:r>
                        <a:rPr lang="en-IE" sz="1200" dirty="0" smtClean="0"/>
                        <a:t>Business NUIG</a:t>
                      </a:r>
                    </a:p>
                    <a:p>
                      <a:r>
                        <a:rPr lang="en-IE" sz="1200" dirty="0" smtClean="0"/>
                        <a:t>Psychiatric</a:t>
                      </a:r>
                      <a:r>
                        <a:rPr lang="en-IE" sz="1200" baseline="0" dirty="0" smtClean="0"/>
                        <a:t> Nursing</a:t>
                      </a:r>
                      <a:endParaRPr lang="en-IE" sz="1200" dirty="0"/>
                    </a:p>
                  </a:txBody>
                  <a:tcPr marT="45708" marB="45708">
                    <a:solidFill>
                      <a:schemeClr val="accent1">
                        <a:lumMod val="60000"/>
                        <a:lumOff val="40000"/>
                      </a:schemeClr>
                    </a:solidFill>
                  </a:tcPr>
                </a:tc>
                <a:tc>
                  <a:txBody>
                    <a:bodyPr/>
                    <a:lstStyle/>
                    <a:p>
                      <a:r>
                        <a:rPr lang="en-IE" sz="1200" dirty="0" smtClean="0"/>
                        <a:t>Education-primary </a:t>
                      </a:r>
                    </a:p>
                    <a:p>
                      <a:r>
                        <a:rPr lang="en-IE" sz="1200" dirty="0" smtClean="0"/>
                        <a:t>level 7</a:t>
                      </a:r>
                      <a:endParaRPr lang="en-IE" sz="1200" dirty="0"/>
                    </a:p>
                  </a:txBody>
                  <a:tcPr marT="45708" marB="45708">
                    <a:solidFill>
                      <a:schemeClr val="accent1">
                        <a:lumMod val="60000"/>
                        <a:lumOff val="4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IE"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IE" sz="1200" dirty="0" smtClean="0"/>
                        <a:t>Actuary</a:t>
                      </a:r>
                    </a:p>
                  </a:txBody>
                  <a:tcPr marT="45708" marB="45708">
                    <a:solidFill>
                      <a:schemeClr val="accent2">
                        <a:lumMod val="40000"/>
                        <a:lumOff val="60000"/>
                      </a:schemeClr>
                    </a:solidFill>
                  </a:tcPr>
                </a:tc>
                <a:tc>
                  <a:txBody>
                    <a:bodyPr/>
                    <a:lstStyle/>
                    <a:p>
                      <a:r>
                        <a:rPr lang="en-IE" sz="1200" dirty="0" smtClean="0"/>
                        <a:t>Psychology,</a:t>
                      </a:r>
                    </a:p>
                    <a:p>
                      <a:endParaRPr lang="en-IE" sz="1200" dirty="0"/>
                    </a:p>
                  </a:txBody>
                  <a:tcPr marT="45708" marB="45708">
                    <a:solidFill>
                      <a:schemeClr val="accent2">
                        <a:lumMod val="40000"/>
                        <a:lumOff val="60000"/>
                      </a:schemeClr>
                    </a:solidFill>
                  </a:tcPr>
                </a:tc>
                <a:tc>
                  <a:txBody>
                    <a:bodyPr/>
                    <a:lstStyle/>
                    <a:p>
                      <a:r>
                        <a:rPr lang="en-IE" sz="1400" b="1" dirty="0" smtClean="0"/>
                        <a:t>Veterinary</a:t>
                      </a:r>
                      <a:endParaRPr lang="en-IE" sz="1400" b="1" dirty="0"/>
                    </a:p>
                  </a:txBody>
                  <a:tcPr marT="45708" marB="45708">
                    <a:solidFill>
                      <a:schemeClr val="accent2">
                        <a:lumMod val="40000"/>
                        <a:lumOff val="60000"/>
                      </a:schemeClr>
                    </a:solidFill>
                  </a:tcPr>
                </a:tc>
                <a:extLst>
                  <a:ext uri="{0D108BD9-81ED-4DB2-BD59-A6C34878D82A}">
                    <a16:rowId xmlns:a16="http://schemas.microsoft.com/office/drawing/2014/main" val="10002"/>
                  </a:ext>
                </a:extLst>
              </a:tr>
              <a:tr h="822896">
                <a:tc>
                  <a:txBody>
                    <a:bodyPr/>
                    <a:lstStyle/>
                    <a:p>
                      <a:r>
                        <a:rPr lang="en-IE" sz="1200" dirty="0" smtClean="0">
                          <a:solidFill>
                            <a:schemeClr val="tx1"/>
                          </a:solidFill>
                        </a:rPr>
                        <a:t>Bar supervision</a:t>
                      </a:r>
                      <a:endParaRPr lang="en-IE" sz="1200" dirty="0">
                        <a:solidFill>
                          <a:schemeClr val="tx1"/>
                        </a:solidFill>
                      </a:endParaRPr>
                    </a:p>
                  </a:txBody>
                  <a:tcPr marT="45708" marB="45708">
                    <a:solidFill>
                      <a:schemeClr val="accent3">
                        <a:lumMod val="60000"/>
                        <a:lumOff val="40000"/>
                      </a:schemeClr>
                    </a:solidFill>
                  </a:tcPr>
                </a:tc>
                <a:tc>
                  <a:txBody>
                    <a:bodyPr/>
                    <a:lstStyle/>
                    <a:p>
                      <a:r>
                        <a:rPr lang="en-IE" sz="1200" dirty="0" smtClean="0">
                          <a:solidFill>
                            <a:schemeClr val="tx1"/>
                          </a:solidFill>
                        </a:rPr>
                        <a:t>Counselling &amp; psychotherapy</a:t>
                      </a:r>
                      <a:endParaRPr lang="en-IE" sz="1200" dirty="0">
                        <a:solidFill>
                          <a:schemeClr val="tx1"/>
                        </a:solidFill>
                      </a:endParaRPr>
                    </a:p>
                  </a:txBody>
                  <a:tcPr marT="45708" marB="45708">
                    <a:solidFill>
                      <a:schemeClr val="accent3">
                        <a:lumMod val="60000"/>
                        <a:lumOff val="40000"/>
                      </a:schemeClr>
                    </a:solidFill>
                  </a:tcPr>
                </a:tc>
                <a:tc>
                  <a:txBody>
                    <a:bodyPr/>
                    <a:lstStyle/>
                    <a:p>
                      <a:r>
                        <a:rPr lang="en-IE" sz="1200" dirty="0" err="1" smtClean="0"/>
                        <a:t>Excercise</a:t>
                      </a:r>
                      <a:r>
                        <a:rPr lang="en-IE" sz="1200" dirty="0" smtClean="0"/>
                        <a:t> &amp; health</a:t>
                      </a:r>
                      <a:endParaRPr lang="en-IE" sz="1200" dirty="0"/>
                    </a:p>
                  </a:txBody>
                  <a:tcPr marT="45708" marB="45708"/>
                </a:tc>
                <a:tc>
                  <a:txBody>
                    <a:bodyPr/>
                    <a:lstStyle/>
                    <a:p>
                      <a:r>
                        <a:rPr lang="en-IE" sz="1200" dirty="0" smtClean="0"/>
                        <a:t>Arts with creative writing</a:t>
                      </a:r>
                      <a:endParaRPr lang="en-IE" sz="1200" dirty="0"/>
                    </a:p>
                  </a:txBody>
                  <a:tcPr marT="45708" marB="45708">
                    <a:solidFill>
                      <a:schemeClr val="accent1">
                        <a:lumMod val="60000"/>
                        <a:lumOff val="40000"/>
                      </a:schemeClr>
                    </a:solidFill>
                  </a:tcPr>
                </a:tc>
                <a:tc>
                  <a:txBody>
                    <a:bodyPr/>
                    <a:lstStyle/>
                    <a:p>
                      <a:r>
                        <a:rPr lang="en-IE" sz="1200" dirty="0" smtClean="0"/>
                        <a:t>Science</a:t>
                      </a:r>
                      <a:r>
                        <a:rPr lang="en-IE" sz="1200" baseline="0" dirty="0" smtClean="0"/>
                        <a:t> at </a:t>
                      </a:r>
                      <a:r>
                        <a:rPr lang="en-IE" sz="1200" baseline="0" dirty="0" err="1" smtClean="0"/>
                        <a:t>Uni</a:t>
                      </a:r>
                      <a:r>
                        <a:rPr lang="en-IE" sz="1200" baseline="0" dirty="0" smtClean="0"/>
                        <a:t> including zoology, marine science</a:t>
                      </a:r>
                      <a:endParaRPr lang="en-IE" sz="1200" dirty="0"/>
                    </a:p>
                  </a:txBody>
                  <a:tcPr marT="45708" marB="45708">
                    <a:solidFill>
                      <a:schemeClr val="accent1">
                        <a:lumMod val="60000"/>
                        <a:lumOff val="40000"/>
                      </a:schemeClr>
                    </a:solidFill>
                  </a:tcPr>
                </a:tc>
                <a:tc>
                  <a:txBody>
                    <a:bodyPr/>
                    <a:lstStyle/>
                    <a:p>
                      <a:r>
                        <a:rPr lang="en-IE" sz="1200" dirty="0" smtClean="0"/>
                        <a:t>Podiatry,</a:t>
                      </a:r>
                    </a:p>
                    <a:p>
                      <a:endParaRPr lang="en-IE" sz="1200" dirty="0" smtClean="0"/>
                    </a:p>
                    <a:p>
                      <a:r>
                        <a:rPr lang="en-IE" sz="1200" dirty="0" smtClean="0"/>
                        <a:t>Speech Therapy,</a:t>
                      </a:r>
                    </a:p>
                  </a:txBody>
                  <a:tcPr marT="45708" marB="45708">
                    <a:solidFill>
                      <a:schemeClr val="accent2">
                        <a:lumMod val="40000"/>
                        <a:lumOff val="60000"/>
                      </a:schemeClr>
                    </a:solidFill>
                  </a:tcPr>
                </a:tc>
                <a:tc>
                  <a:txBody>
                    <a:bodyPr/>
                    <a:lstStyle/>
                    <a:p>
                      <a:r>
                        <a:rPr lang="en-IE" sz="1200" dirty="0" smtClean="0"/>
                        <a:t>Pharmacy,</a:t>
                      </a:r>
                    </a:p>
                    <a:p>
                      <a:endParaRPr lang="en-IE" sz="1200" dirty="0" smtClean="0"/>
                    </a:p>
                    <a:p>
                      <a:r>
                        <a:rPr lang="en-IE" sz="1200" dirty="0" smtClean="0"/>
                        <a:t>Ophthalmology,</a:t>
                      </a:r>
                    </a:p>
                    <a:p>
                      <a:endParaRPr lang="en-IE" sz="1200" dirty="0"/>
                    </a:p>
                  </a:txBody>
                  <a:tcPr marT="45708" marB="45708">
                    <a:solidFill>
                      <a:schemeClr val="accent2">
                        <a:lumMod val="40000"/>
                        <a:lumOff val="60000"/>
                      </a:schemeClr>
                    </a:solidFill>
                  </a:tcPr>
                </a:tc>
                <a:tc>
                  <a:txBody>
                    <a:bodyPr/>
                    <a:lstStyle/>
                    <a:p>
                      <a:endParaRPr lang="en-IE" sz="1100" dirty="0"/>
                    </a:p>
                  </a:txBody>
                  <a:tcPr marT="45708" marB="45708">
                    <a:solidFill>
                      <a:schemeClr val="accent2">
                        <a:lumMod val="40000"/>
                        <a:lumOff val="60000"/>
                      </a:schemeClr>
                    </a:solidFill>
                  </a:tcPr>
                </a:tc>
                <a:extLst>
                  <a:ext uri="{0D108BD9-81ED-4DB2-BD59-A6C34878D82A}">
                    <a16:rowId xmlns:a16="http://schemas.microsoft.com/office/drawing/2014/main" val="10003"/>
                  </a:ext>
                </a:extLst>
              </a:tr>
              <a:tr h="825618">
                <a:tc>
                  <a:txBody>
                    <a:bodyPr/>
                    <a:lstStyle/>
                    <a:p>
                      <a:r>
                        <a:rPr lang="en-IE" sz="1200" dirty="0" smtClean="0">
                          <a:solidFill>
                            <a:schemeClr val="tx1"/>
                          </a:solidFill>
                        </a:rPr>
                        <a:t>Business 6/7</a:t>
                      </a:r>
                      <a:endParaRPr lang="en-IE" sz="1200" dirty="0">
                        <a:solidFill>
                          <a:schemeClr val="tx1"/>
                        </a:solidFill>
                      </a:endParaRPr>
                    </a:p>
                  </a:txBody>
                  <a:tcPr marT="45708" marB="45708">
                    <a:solidFill>
                      <a:schemeClr val="accent3">
                        <a:lumMod val="60000"/>
                        <a:lumOff val="40000"/>
                      </a:schemeClr>
                    </a:solidFill>
                  </a:tcPr>
                </a:tc>
                <a:tc>
                  <a:txBody>
                    <a:bodyPr/>
                    <a:lstStyle/>
                    <a:p>
                      <a:r>
                        <a:rPr lang="en-IE" sz="1200" dirty="0" smtClean="0">
                          <a:solidFill>
                            <a:schemeClr val="tx1"/>
                          </a:solidFill>
                        </a:rPr>
                        <a:t>Marketing,</a:t>
                      </a:r>
                    </a:p>
                    <a:p>
                      <a:endParaRPr lang="en-IE" sz="1200" dirty="0" smtClean="0">
                        <a:solidFill>
                          <a:schemeClr val="tx1"/>
                        </a:solidFill>
                      </a:endParaRPr>
                    </a:p>
                    <a:p>
                      <a:r>
                        <a:rPr lang="en-IE" sz="1200" dirty="0" smtClean="0">
                          <a:solidFill>
                            <a:schemeClr val="tx1"/>
                          </a:solidFill>
                        </a:rPr>
                        <a:t>Front Office Management</a:t>
                      </a:r>
                      <a:endParaRPr lang="en-IE" sz="1200" dirty="0">
                        <a:solidFill>
                          <a:schemeClr val="tx1"/>
                        </a:solidFill>
                      </a:endParaRPr>
                    </a:p>
                  </a:txBody>
                  <a:tcPr marT="45708" marB="45708">
                    <a:solidFill>
                      <a:schemeClr val="accent3">
                        <a:lumMod val="60000"/>
                        <a:lumOff val="40000"/>
                      </a:schemeClr>
                    </a:solidFill>
                  </a:tcPr>
                </a:tc>
                <a:tc>
                  <a:txBody>
                    <a:bodyPr/>
                    <a:lstStyle/>
                    <a:p>
                      <a:r>
                        <a:rPr lang="en-IE" sz="1200" dirty="0" smtClean="0"/>
                        <a:t>Social care</a:t>
                      </a:r>
                    </a:p>
                  </a:txBody>
                  <a:tcPr marT="45708" marB="45708"/>
                </a:tc>
                <a:tc>
                  <a:txBody>
                    <a:bodyPr/>
                    <a:lstStyle/>
                    <a:p>
                      <a:r>
                        <a:rPr lang="en-IE" sz="1200" dirty="0" smtClean="0"/>
                        <a:t>Intellectual disability nursing</a:t>
                      </a:r>
                      <a:endParaRPr lang="en-IE" sz="1200" dirty="0"/>
                    </a:p>
                  </a:txBody>
                  <a:tcPr marT="45708" marB="45708">
                    <a:solidFill>
                      <a:schemeClr val="accent1">
                        <a:lumMod val="60000"/>
                        <a:lumOff val="40000"/>
                      </a:schemeClr>
                    </a:solidFill>
                  </a:tcPr>
                </a:tc>
                <a:tc>
                  <a:txBody>
                    <a:bodyPr/>
                    <a:lstStyle/>
                    <a:p>
                      <a:r>
                        <a:rPr lang="en-IE" sz="1200" dirty="0" smtClean="0"/>
                        <a:t>Midwifery</a:t>
                      </a:r>
                    </a:p>
                    <a:p>
                      <a:endParaRPr lang="en-IE"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IE" sz="1200" dirty="0" smtClean="0"/>
                        <a:t>Dental Hygienist</a:t>
                      </a:r>
                    </a:p>
                  </a:txBody>
                  <a:tcPr marT="45708" marB="45708">
                    <a:solidFill>
                      <a:schemeClr val="accent1">
                        <a:lumMod val="60000"/>
                        <a:lumOff val="40000"/>
                      </a:schemeClr>
                    </a:solidFill>
                  </a:tcPr>
                </a:tc>
                <a:tc>
                  <a:txBody>
                    <a:bodyPr/>
                    <a:lstStyle/>
                    <a:p>
                      <a:r>
                        <a:rPr lang="en-IE" sz="1200" dirty="0" smtClean="0"/>
                        <a:t>Occupational Therapy,</a:t>
                      </a:r>
                    </a:p>
                    <a:p>
                      <a:endParaRPr lang="en-IE" sz="1200" dirty="0" smtClean="0"/>
                    </a:p>
                    <a:p>
                      <a:endParaRPr lang="en-IE" sz="1200" dirty="0" smtClean="0"/>
                    </a:p>
                  </a:txBody>
                  <a:tcPr marT="45708" marB="45708">
                    <a:solidFill>
                      <a:schemeClr val="accent2">
                        <a:lumMod val="40000"/>
                        <a:lumOff val="60000"/>
                      </a:schemeClr>
                    </a:solidFill>
                  </a:tcPr>
                </a:tc>
                <a:tc>
                  <a:txBody>
                    <a:bodyPr/>
                    <a:lstStyle/>
                    <a:p>
                      <a:r>
                        <a:rPr lang="en-IE" sz="1200" dirty="0" smtClean="0"/>
                        <a:t>Physiotherapy</a:t>
                      </a:r>
                    </a:p>
                    <a:p>
                      <a:endParaRPr lang="en-IE" sz="1200" dirty="0" smtClean="0"/>
                    </a:p>
                    <a:p>
                      <a:r>
                        <a:rPr lang="en-IE" sz="1200" dirty="0" smtClean="0"/>
                        <a:t>Dietician</a:t>
                      </a:r>
                      <a:endParaRPr lang="en-IE" sz="1200" dirty="0"/>
                    </a:p>
                  </a:txBody>
                  <a:tcPr marT="45708" marB="45708">
                    <a:solidFill>
                      <a:schemeClr val="accent2">
                        <a:lumMod val="40000"/>
                        <a:lumOff val="60000"/>
                      </a:schemeClr>
                    </a:solidFill>
                  </a:tcPr>
                </a:tc>
                <a:tc>
                  <a:txBody>
                    <a:bodyPr/>
                    <a:lstStyle/>
                    <a:p>
                      <a:endParaRPr lang="en-IE" sz="1100" dirty="0"/>
                    </a:p>
                  </a:txBody>
                  <a:tcPr marT="45708" marB="45708">
                    <a:solidFill>
                      <a:schemeClr val="accent2">
                        <a:lumMod val="40000"/>
                        <a:lumOff val="60000"/>
                      </a:schemeClr>
                    </a:solidFill>
                  </a:tcPr>
                </a:tc>
                <a:extLst>
                  <a:ext uri="{0D108BD9-81ED-4DB2-BD59-A6C34878D82A}">
                    <a16:rowId xmlns:a16="http://schemas.microsoft.com/office/drawing/2014/main" val="10004"/>
                  </a:ext>
                </a:extLst>
              </a:tr>
              <a:tr h="640026">
                <a:tc>
                  <a:txBody>
                    <a:bodyPr/>
                    <a:lstStyle/>
                    <a:p>
                      <a:r>
                        <a:rPr lang="en-IE" sz="1200" dirty="0" smtClean="0">
                          <a:solidFill>
                            <a:schemeClr val="tx1"/>
                          </a:solidFill>
                        </a:rPr>
                        <a:t>Computer games development</a:t>
                      </a:r>
                      <a:endParaRPr lang="en-IE" sz="1200" dirty="0">
                        <a:solidFill>
                          <a:schemeClr val="tx1"/>
                        </a:solidFill>
                      </a:endParaRPr>
                    </a:p>
                  </a:txBody>
                  <a:tcPr marT="45708" marB="45708">
                    <a:solidFill>
                      <a:schemeClr val="accent3">
                        <a:lumMod val="60000"/>
                        <a:lumOff val="40000"/>
                      </a:schemeClr>
                    </a:solidFill>
                  </a:tcPr>
                </a:tc>
                <a:tc>
                  <a:txBody>
                    <a:bodyPr/>
                    <a:lstStyle/>
                    <a:p>
                      <a:r>
                        <a:rPr lang="en-IE" sz="1200" dirty="0" smtClean="0">
                          <a:solidFill>
                            <a:schemeClr val="tx1"/>
                          </a:solidFill>
                        </a:rPr>
                        <a:t>Advertising &amp; media</a:t>
                      </a:r>
                      <a:endParaRPr lang="en-IE" sz="1200" dirty="0">
                        <a:solidFill>
                          <a:schemeClr val="tx1"/>
                        </a:solidFill>
                      </a:endParaRPr>
                    </a:p>
                  </a:txBody>
                  <a:tcPr marT="45708" marB="45708">
                    <a:solidFill>
                      <a:schemeClr val="accent3">
                        <a:lumMod val="60000"/>
                        <a:lumOff val="40000"/>
                      </a:schemeClr>
                    </a:solidFill>
                  </a:tcPr>
                </a:tc>
                <a:tc>
                  <a:txBody>
                    <a:bodyPr/>
                    <a:lstStyle/>
                    <a:p>
                      <a:r>
                        <a:rPr lang="en-IE" sz="1200" dirty="0" smtClean="0"/>
                        <a:t>Early childhood</a:t>
                      </a:r>
                      <a:r>
                        <a:rPr lang="en-IE" sz="1200" baseline="0" dirty="0" smtClean="0"/>
                        <a:t> education</a:t>
                      </a:r>
                      <a:endParaRPr lang="en-IE" sz="1200" dirty="0"/>
                    </a:p>
                  </a:txBody>
                  <a:tcPr marT="45708" marB="45708"/>
                </a:tc>
                <a:tc>
                  <a:txBody>
                    <a:bodyPr/>
                    <a:lstStyle/>
                    <a:p>
                      <a:r>
                        <a:rPr lang="en-IE" sz="1200" dirty="0" smtClean="0"/>
                        <a:t>Psych nursing, LAW</a:t>
                      </a:r>
                      <a:endParaRPr lang="en-IE" sz="1200" dirty="0"/>
                    </a:p>
                  </a:txBody>
                  <a:tcPr marT="45708" marB="45708">
                    <a:solidFill>
                      <a:schemeClr val="accent1">
                        <a:lumMod val="60000"/>
                        <a:lumOff val="40000"/>
                      </a:schemeClr>
                    </a:solidFill>
                  </a:tcPr>
                </a:tc>
                <a:tc>
                  <a:txBody>
                    <a:bodyPr/>
                    <a:lstStyle/>
                    <a:p>
                      <a:r>
                        <a:rPr lang="en-IE" sz="1200" dirty="0" smtClean="0"/>
                        <a:t>Sport science &amp; health DCU</a:t>
                      </a:r>
                      <a:endParaRPr lang="en-IE" sz="1200" dirty="0"/>
                    </a:p>
                  </a:txBody>
                  <a:tcPr marT="45708" marB="45708">
                    <a:solidFill>
                      <a:schemeClr val="accent1">
                        <a:lumMod val="60000"/>
                        <a:lumOff val="40000"/>
                      </a:schemeClr>
                    </a:solidFill>
                  </a:tcPr>
                </a:tc>
                <a:tc>
                  <a:txBody>
                    <a:bodyPr/>
                    <a:lstStyle/>
                    <a:p>
                      <a:r>
                        <a:rPr lang="en-IE" sz="1200" dirty="0" smtClean="0"/>
                        <a:t>Primary  Ed.</a:t>
                      </a:r>
                    </a:p>
                    <a:p>
                      <a:r>
                        <a:rPr lang="en-IE" sz="1200" dirty="0" smtClean="0"/>
                        <a:t>level 8</a:t>
                      </a:r>
                      <a:endParaRPr lang="en-IE" sz="1200" dirty="0"/>
                    </a:p>
                  </a:txBody>
                  <a:tcPr marT="45708" marB="45708">
                    <a:solidFill>
                      <a:schemeClr val="accent2">
                        <a:lumMod val="40000"/>
                        <a:lumOff val="60000"/>
                      </a:schemeClr>
                    </a:solidFill>
                  </a:tcPr>
                </a:tc>
                <a:tc>
                  <a:txBody>
                    <a:bodyPr/>
                    <a:lstStyle/>
                    <a:p>
                      <a:r>
                        <a:rPr lang="en-IE" sz="1200" dirty="0" smtClean="0"/>
                        <a:t>Dentistry</a:t>
                      </a:r>
                    </a:p>
                    <a:p>
                      <a:endParaRPr lang="en-IE" sz="120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IE" sz="1200" dirty="0" smtClean="0"/>
                        <a:t>Radiography,</a:t>
                      </a:r>
                    </a:p>
                  </a:txBody>
                  <a:tcPr marT="45708" marB="45708">
                    <a:solidFill>
                      <a:schemeClr val="accent2">
                        <a:lumMod val="40000"/>
                        <a:lumOff val="60000"/>
                      </a:schemeClr>
                    </a:solidFill>
                  </a:tcPr>
                </a:tc>
                <a:tc>
                  <a:txBody>
                    <a:bodyPr/>
                    <a:lstStyle/>
                    <a:p>
                      <a:endParaRPr lang="en-IE" sz="1100" dirty="0"/>
                    </a:p>
                  </a:txBody>
                  <a:tcPr marT="45708" marB="45708">
                    <a:solidFill>
                      <a:schemeClr val="accent2">
                        <a:lumMod val="40000"/>
                        <a:lumOff val="60000"/>
                      </a:schemeClr>
                    </a:solidFill>
                  </a:tcPr>
                </a:tc>
                <a:extLst>
                  <a:ext uri="{0D108BD9-81ED-4DB2-BD59-A6C34878D82A}">
                    <a16:rowId xmlns:a16="http://schemas.microsoft.com/office/drawing/2014/main" val="10005"/>
                  </a:ext>
                </a:extLst>
              </a:tr>
              <a:tr h="640026">
                <a:tc>
                  <a:txBody>
                    <a:bodyPr/>
                    <a:lstStyle/>
                    <a:p>
                      <a:r>
                        <a:rPr lang="en-IE" sz="1200" dirty="0" smtClean="0">
                          <a:solidFill>
                            <a:schemeClr val="tx1"/>
                          </a:solidFill>
                        </a:rPr>
                        <a:t>Construction</a:t>
                      </a:r>
                      <a:endParaRPr lang="en-IE" sz="1200" dirty="0">
                        <a:solidFill>
                          <a:schemeClr val="tx1"/>
                        </a:solidFill>
                      </a:endParaRPr>
                    </a:p>
                  </a:txBody>
                  <a:tcPr marT="45708" marB="45708">
                    <a:solidFill>
                      <a:schemeClr val="accent3">
                        <a:lumMod val="60000"/>
                        <a:lumOff val="40000"/>
                      </a:schemeClr>
                    </a:solidFill>
                  </a:tcPr>
                </a:tc>
                <a:tc>
                  <a:txBody>
                    <a:bodyPr/>
                    <a:lstStyle/>
                    <a:p>
                      <a:r>
                        <a:rPr lang="en-IE" sz="1200" dirty="0" smtClean="0">
                          <a:solidFill>
                            <a:schemeClr val="tx1"/>
                          </a:solidFill>
                        </a:rPr>
                        <a:t>Social &amp; community</a:t>
                      </a:r>
                    </a:p>
                    <a:p>
                      <a:r>
                        <a:rPr lang="en-IE" sz="1200" baseline="0" dirty="0" smtClean="0">
                          <a:solidFill>
                            <a:schemeClr val="tx1"/>
                          </a:solidFill>
                        </a:rPr>
                        <a:t>studies</a:t>
                      </a:r>
                      <a:endParaRPr lang="en-IE" sz="1200" dirty="0">
                        <a:solidFill>
                          <a:schemeClr val="tx1"/>
                        </a:solidFill>
                      </a:endParaRPr>
                    </a:p>
                  </a:txBody>
                  <a:tcPr marT="45708" marB="45708">
                    <a:solidFill>
                      <a:schemeClr val="accent3">
                        <a:lumMod val="60000"/>
                        <a:lumOff val="40000"/>
                      </a:schemeClr>
                    </a:solidFill>
                  </a:tcPr>
                </a:tc>
                <a:tc>
                  <a:txBody>
                    <a:bodyPr/>
                    <a:lstStyle/>
                    <a:p>
                      <a:r>
                        <a:rPr lang="en-IE" sz="1200" dirty="0" smtClean="0"/>
                        <a:t>Business DIT</a:t>
                      </a:r>
                      <a:r>
                        <a:rPr lang="en-IE" sz="1200" baseline="0" dirty="0" smtClean="0"/>
                        <a:t> ETC..</a:t>
                      </a:r>
                      <a:endParaRPr lang="en-IE" sz="1200" dirty="0"/>
                    </a:p>
                  </a:txBody>
                  <a:tcPr marT="45708" marB="45708"/>
                </a:tc>
                <a:tc>
                  <a:txBody>
                    <a:bodyPr/>
                    <a:lstStyle/>
                    <a:p>
                      <a:r>
                        <a:rPr lang="en-IE" sz="1200" dirty="0" smtClean="0"/>
                        <a:t>Software engineering</a:t>
                      </a:r>
                      <a:endParaRPr lang="en-IE" sz="1200" dirty="0"/>
                    </a:p>
                  </a:txBody>
                  <a:tcPr marT="45708" marB="45708">
                    <a:solidFill>
                      <a:schemeClr val="accent1">
                        <a:lumMod val="60000"/>
                        <a:lumOff val="40000"/>
                      </a:schemeClr>
                    </a:solidFill>
                  </a:tcPr>
                </a:tc>
                <a:tc>
                  <a:txBody>
                    <a:bodyPr/>
                    <a:lstStyle/>
                    <a:p>
                      <a:r>
                        <a:rPr lang="en-IE" sz="1200" dirty="0" smtClean="0"/>
                        <a:t>Communications</a:t>
                      </a:r>
                      <a:r>
                        <a:rPr lang="en-IE" sz="1200" baseline="0" dirty="0" smtClean="0"/>
                        <a:t> DCU</a:t>
                      </a:r>
                      <a:endParaRPr lang="en-IE" sz="1200" dirty="0"/>
                    </a:p>
                  </a:txBody>
                  <a:tcPr marT="45708" marB="45708">
                    <a:solidFill>
                      <a:schemeClr val="accent1">
                        <a:lumMod val="60000"/>
                        <a:lumOff val="40000"/>
                      </a:schemeClr>
                    </a:solidFill>
                  </a:tcPr>
                </a:tc>
                <a:tc>
                  <a:txBody>
                    <a:bodyPr/>
                    <a:lstStyle/>
                    <a:p>
                      <a:r>
                        <a:rPr lang="en-IE" sz="1200" dirty="0" smtClean="0"/>
                        <a:t>Home Ec. teacher</a:t>
                      </a:r>
                      <a:endParaRPr lang="en-IE" sz="1200" dirty="0"/>
                    </a:p>
                  </a:txBody>
                  <a:tcPr marT="45708" marB="45708">
                    <a:solidFill>
                      <a:schemeClr val="accent2">
                        <a:lumMod val="40000"/>
                        <a:lumOff val="60000"/>
                      </a:schemeClr>
                    </a:solidFill>
                  </a:tcPr>
                </a:tc>
                <a:tc>
                  <a:txBody>
                    <a:bodyPr/>
                    <a:lstStyle/>
                    <a:p>
                      <a:r>
                        <a:rPr lang="en-IE" sz="1200" dirty="0" smtClean="0"/>
                        <a:t>Social Studies TCD</a:t>
                      </a:r>
                      <a:endParaRPr lang="en-IE" sz="1200" dirty="0"/>
                    </a:p>
                  </a:txBody>
                  <a:tcPr marT="45708" marB="45708">
                    <a:solidFill>
                      <a:schemeClr val="accent2">
                        <a:lumMod val="40000"/>
                        <a:lumOff val="60000"/>
                      </a:schemeClr>
                    </a:solidFill>
                  </a:tcPr>
                </a:tc>
                <a:tc>
                  <a:txBody>
                    <a:bodyPr/>
                    <a:lstStyle/>
                    <a:p>
                      <a:endParaRPr lang="en-IE" sz="1800" dirty="0"/>
                    </a:p>
                  </a:txBody>
                  <a:tcPr marT="45708" marB="45708">
                    <a:solidFill>
                      <a:schemeClr val="accent2">
                        <a:lumMod val="40000"/>
                        <a:lumOff val="60000"/>
                      </a:schemeClr>
                    </a:solidFill>
                  </a:tcPr>
                </a:tc>
                <a:extLst>
                  <a:ext uri="{0D108BD9-81ED-4DB2-BD59-A6C34878D82A}">
                    <a16:rowId xmlns:a16="http://schemas.microsoft.com/office/drawing/2014/main" val="10006"/>
                  </a:ext>
                </a:extLst>
              </a:tr>
              <a:tr h="457156">
                <a:tc>
                  <a:txBody>
                    <a:bodyPr/>
                    <a:lstStyle/>
                    <a:p>
                      <a:r>
                        <a:rPr lang="en-IE" sz="1200" dirty="0" smtClean="0">
                          <a:solidFill>
                            <a:schemeClr val="tx1"/>
                          </a:solidFill>
                        </a:rPr>
                        <a:t>Culinary Arts</a:t>
                      </a:r>
                      <a:endParaRPr lang="en-IE" sz="1200" dirty="0">
                        <a:solidFill>
                          <a:schemeClr val="tx1"/>
                        </a:solidFill>
                      </a:endParaRPr>
                    </a:p>
                  </a:txBody>
                  <a:tcPr marT="45708" marB="45708">
                    <a:solidFill>
                      <a:schemeClr val="accent3">
                        <a:lumMod val="60000"/>
                        <a:lumOff val="40000"/>
                      </a:schemeClr>
                    </a:solidFill>
                  </a:tcPr>
                </a:tc>
                <a:tc>
                  <a:txBody>
                    <a:bodyPr/>
                    <a:lstStyle/>
                    <a:p>
                      <a:r>
                        <a:rPr lang="en-IE" sz="1200" dirty="0" smtClean="0">
                          <a:solidFill>
                            <a:schemeClr val="tx1"/>
                          </a:solidFill>
                        </a:rPr>
                        <a:t>Accounting &amp; finance 6/7</a:t>
                      </a:r>
                      <a:endParaRPr lang="en-IE" sz="1200" dirty="0">
                        <a:solidFill>
                          <a:schemeClr val="tx1"/>
                        </a:solidFill>
                      </a:endParaRPr>
                    </a:p>
                  </a:txBody>
                  <a:tcPr marT="45708" marB="45708">
                    <a:solidFill>
                      <a:schemeClr val="accent3">
                        <a:lumMod val="60000"/>
                        <a:lumOff val="40000"/>
                      </a:schemeClr>
                    </a:solidFill>
                  </a:tcPr>
                </a:tc>
                <a:tc>
                  <a:txBody>
                    <a:bodyPr/>
                    <a:lstStyle/>
                    <a:p>
                      <a:r>
                        <a:rPr lang="en-IE" sz="1200" dirty="0" smtClean="0"/>
                        <a:t>Arts,</a:t>
                      </a:r>
                      <a:r>
                        <a:rPr lang="en-IE" sz="1200" baseline="0" dirty="0" smtClean="0"/>
                        <a:t> Humanities</a:t>
                      </a:r>
                      <a:endParaRPr lang="en-IE" sz="1200" dirty="0"/>
                    </a:p>
                  </a:txBody>
                  <a:tcPr marT="45708" marB="45708"/>
                </a:tc>
                <a:tc>
                  <a:txBody>
                    <a:bodyPr/>
                    <a:lstStyle/>
                    <a:p>
                      <a:r>
                        <a:rPr lang="en-IE" sz="1200" dirty="0" smtClean="0"/>
                        <a:t>Computer science</a:t>
                      </a:r>
                      <a:endParaRPr lang="en-IE" sz="1200" dirty="0"/>
                    </a:p>
                  </a:txBody>
                  <a:tcPr marT="45708" marB="45708">
                    <a:solidFill>
                      <a:schemeClr val="accent1">
                        <a:lumMod val="60000"/>
                        <a:lumOff val="40000"/>
                      </a:schemeClr>
                    </a:solidFill>
                  </a:tcPr>
                </a:tc>
                <a:tc>
                  <a:txBody>
                    <a:bodyPr/>
                    <a:lstStyle/>
                    <a:p>
                      <a:r>
                        <a:rPr lang="en-IE" sz="1200" dirty="0" smtClean="0"/>
                        <a:t>Journalism</a:t>
                      </a:r>
                      <a:endParaRPr lang="en-IE" sz="1200" dirty="0"/>
                    </a:p>
                  </a:txBody>
                  <a:tcPr marT="45708" marB="45708">
                    <a:solidFill>
                      <a:schemeClr val="accent1">
                        <a:lumMod val="60000"/>
                        <a:lumOff val="40000"/>
                      </a:schemeClr>
                    </a:solidFill>
                  </a:tcPr>
                </a:tc>
                <a:tc>
                  <a:txBody>
                    <a:bodyPr/>
                    <a:lstStyle/>
                    <a:p>
                      <a:r>
                        <a:rPr lang="en-IE" sz="1200" dirty="0" smtClean="0"/>
                        <a:t>PE &amp; Biology</a:t>
                      </a:r>
                      <a:endParaRPr lang="en-IE" sz="1200" dirty="0"/>
                    </a:p>
                  </a:txBody>
                  <a:tcPr marT="45708" marB="45708">
                    <a:solidFill>
                      <a:schemeClr val="accent2">
                        <a:lumMod val="40000"/>
                        <a:lumOff val="60000"/>
                      </a:schemeClr>
                    </a:solidFill>
                  </a:tcPr>
                </a:tc>
                <a:tc>
                  <a:txBody>
                    <a:bodyPr/>
                    <a:lstStyle/>
                    <a:p>
                      <a:r>
                        <a:rPr lang="en-IE" sz="1200" dirty="0" smtClean="0"/>
                        <a:t>Radiography</a:t>
                      </a:r>
                      <a:endParaRPr lang="en-IE" sz="1200" dirty="0"/>
                    </a:p>
                  </a:txBody>
                  <a:tcPr marT="45708" marB="45708">
                    <a:solidFill>
                      <a:schemeClr val="accent2">
                        <a:lumMod val="40000"/>
                        <a:lumOff val="60000"/>
                      </a:schemeClr>
                    </a:solidFill>
                  </a:tcPr>
                </a:tc>
                <a:tc>
                  <a:txBody>
                    <a:bodyPr/>
                    <a:lstStyle/>
                    <a:p>
                      <a:endParaRPr lang="en-IE" sz="1100" dirty="0"/>
                    </a:p>
                  </a:txBody>
                  <a:tcPr marT="45708" marB="45708">
                    <a:solidFill>
                      <a:schemeClr val="accent2">
                        <a:lumMod val="40000"/>
                        <a:lumOff val="60000"/>
                      </a:schemeClr>
                    </a:solidFill>
                  </a:tcPr>
                </a:tc>
                <a:extLst>
                  <a:ext uri="{0D108BD9-81ED-4DB2-BD59-A6C34878D82A}">
                    <a16:rowId xmlns:a16="http://schemas.microsoft.com/office/drawing/2014/main" val="10007"/>
                  </a:ext>
                </a:extLst>
              </a:tr>
            </a:tbl>
          </a:graphicData>
        </a:graphic>
      </p:graphicFrame>
      <p:sp>
        <p:nvSpPr>
          <p:cNvPr id="5" name="TextBox 4"/>
          <p:cNvSpPr txBox="1"/>
          <p:nvPr/>
        </p:nvSpPr>
        <p:spPr>
          <a:xfrm>
            <a:off x="962298" y="6505654"/>
            <a:ext cx="8143875" cy="307975"/>
          </a:xfrm>
          <a:prstGeom prst="rect">
            <a:avLst/>
          </a:prstGeom>
          <a:noFill/>
        </p:spPr>
        <p:txBody>
          <a:bodyPr>
            <a:spAutoFit/>
          </a:bodyPr>
          <a:lstStyle/>
          <a:p>
            <a:pPr algn="r" eaLnBrk="1" fontAlgn="auto" hangingPunct="1">
              <a:spcBef>
                <a:spcPts val="0"/>
              </a:spcBef>
              <a:spcAft>
                <a:spcPts val="0"/>
              </a:spcAft>
              <a:defRPr/>
            </a:pPr>
            <a:r>
              <a:rPr lang="en-IE" sz="1400" dirty="0">
                <a:solidFill>
                  <a:prstClr val="black"/>
                </a:solidFill>
                <a:latin typeface="Corbel"/>
                <a:cs typeface="+mn-cs"/>
              </a:rPr>
              <a:t>*make sure that you check the pts for ‘standard’ rather than ‘mature’</a:t>
            </a:r>
          </a:p>
        </p:txBody>
      </p:sp>
      <p:sp>
        <p:nvSpPr>
          <p:cNvPr id="6" name="TextBox 5"/>
          <p:cNvSpPr txBox="1"/>
          <p:nvPr/>
        </p:nvSpPr>
        <p:spPr>
          <a:xfrm>
            <a:off x="221515" y="676276"/>
            <a:ext cx="3214687" cy="522287"/>
          </a:xfrm>
          <a:prstGeom prst="rect">
            <a:avLst/>
          </a:prstGeom>
          <a:noFill/>
        </p:spPr>
        <p:txBody>
          <a:bodyPr>
            <a:spAutoFit/>
          </a:bodyPr>
          <a:lstStyle/>
          <a:p>
            <a:pPr eaLnBrk="1" fontAlgn="auto" hangingPunct="1">
              <a:spcBef>
                <a:spcPts val="0"/>
              </a:spcBef>
              <a:spcAft>
                <a:spcPts val="0"/>
              </a:spcAft>
              <a:defRPr/>
            </a:pPr>
            <a:r>
              <a:rPr lang="en-IE" sz="1400" b="1" dirty="0">
                <a:solidFill>
                  <a:srgbClr val="FF0000"/>
                </a:solidFill>
                <a:latin typeface="Corbel"/>
                <a:cs typeface="+mn-cs"/>
              </a:rPr>
              <a:t>At least 3 Higher  subjects for these points</a:t>
            </a:r>
          </a:p>
        </p:txBody>
      </p:sp>
      <p:sp>
        <p:nvSpPr>
          <p:cNvPr id="7" name="TextBox 6"/>
          <p:cNvSpPr txBox="1"/>
          <p:nvPr/>
        </p:nvSpPr>
        <p:spPr>
          <a:xfrm>
            <a:off x="3802915" y="676276"/>
            <a:ext cx="1651000" cy="738187"/>
          </a:xfrm>
          <a:prstGeom prst="rect">
            <a:avLst/>
          </a:prstGeom>
          <a:noFill/>
        </p:spPr>
        <p:txBody>
          <a:bodyPr>
            <a:spAutoFit/>
          </a:bodyPr>
          <a:lstStyle/>
          <a:p>
            <a:pPr eaLnBrk="1" fontAlgn="auto" hangingPunct="1">
              <a:spcBef>
                <a:spcPts val="0"/>
              </a:spcBef>
              <a:spcAft>
                <a:spcPts val="0"/>
              </a:spcAft>
              <a:defRPr/>
            </a:pPr>
            <a:r>
              <a:rPr lang="en-IE" sz="1400" b="1" dirty="0">
                <a:solidFill>
                  <a:srgbClr val="3333FF"/>
                </a:solidFill>
                <a:latin typeface="Corbel"/>
                <a:cs typeface="+mn-cs"/>
              </a:rPr>
              <a:t>At least 4 higher subjects for these points</a:t>
            </a:r>
          </a:p>
        </p:txBody>
      </p:sp>
      <p:sp>
        <p:nvSpPr>
          <p:cNvPr id="8" name="TextBox 7"/>
          <p:cNvSpPr txBox="1"/>
          <p:nvPr/>
        </p:nvSpPr>
        <p:spPr>
          <a:xfrm>
            <a:off x="6244490" y="752476"/>
            <a:ext cx="2736850" cy="585787"/>
          </a:xfrm>
          <a:prstGeom prst="rect">
            <a:avLst/>
          </a:prstGeom>
          <a:noFill/>
        </p:spPr>
        <p:txBody>
          <a:bodyPr>
            <a:spAutoFit/>
          </a:bodyPr>
          <a:lstStyle/>
          <a:p>
            <a:pPr eaLnBrk="1" fontAlgn="auto" hangingPunct="1">
              <a:spcBef>
                <a:spcPts val="0"/>
              </a:spcBef>
              <a:spcAft>
                <a:spcPts val="0"/>
              </a:spcAft>
              <a:defRPr/>
            </a:pPr>
            <a:r>
              <a:rPr lang="en-IE" sz="1600" b="1" dirty="0">
                <a:solidFill>
                  <a:prstClr val="white"/>
                </a:solidFill>
                <a:latin typeface="Corbel"/>
                <a:cs typeface="+mn-cs"/>
              </a:rPr>
              <a:t>At least 6 higher  subjects for these points</a:t>
            </a:r>
          </a:p>
        </p:txBody>
      </p:sp>
    </p:spTree>
    <p:extLst>
      <p:ext uri="{BB962C8B-B14F-4D97-AF65-F5344CB8AC3E}">
        <p14:creationId xmlns:p14="http://schemas.microsoft.com/office/powerpoint/2010/main" val="26656394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168400"/>
            <a:ext cx="8229600"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3" name="Table 2"/>
          <p:cNvGraphicFramePr>
            <a:graphicFrameLocks noGrp="1"/>
          </p:cNvGraphicFramePr>
          <p:nvPr>
            <p:extLst>
              <p:ext uri="{D42A27DB-BD31-4B8C-83A1-F6EECF244321}">
                <p14:modId xmlns:p14="http://schemas.microsoft.com/office/powerpoint/2010/main" val="1800137024"/>
              </p:ext>
            </p:extLst>
          </p:nvPr>
        </p:nvGraphicFramePr>
        <p:xfrm>
          <a:off x="533400" y="1397000"/>
          <a:ext cx="8305800" cy="4775200"/>
        </p:xfrm>
        <a:graphic>
          <a:graphicData uri="http://schemas.openxmlformats.org/drawingml/2006/table">
            <a:tbl>
              <a:tblPr firstRow="1" bandRow="1">
                <a:tableStyleId>{5C22544A-7EE6-4342-B048-85BDC9FD1C3A}</a:tableStyleId>
              </a:tblPr>
              <a:tblGrid>
                <a:gridCol w="1661160">
                  <a:extLst>
                    <a:ext uri="{9D8B030D-6E8A-4147-A177-3AD203B41FA5}">
                      <a16:colId xmlns:a16="http://schemas.microsoft.com/office/drawing/2014/main" val="2828533485"/>
                    </a:ext>
                  </a:extLst>
                </a:gridCol>
                <a:gridCol w="1661160">
                  <a:extLst>
                    <a:ext uri="{9D8B030D-6E8A-4147-A177-3AD203B41FA5}">
                      <a16:colId xmlns:a16="http://schemas.microsoft.com/office/drawing/2014/main" val="1366107280"/>
                    </a:ext>
                  </a:extLst>
                </a:gridCol>
                <a:gridCol w="1661160">
                  <a:extLst>
                    <a:ext uri="{9D8B030D-6E8A-4147-A177-3AD203B41FA5}">
                      <a16:colId xmlns:a16="http://schemas.microsoft.com/office/drawing/2014/main" val="1744948336"/>
                    </a:ext>
                  </a:extLst>
                </a:gridCol>
                <a:gridCol w="1661160">
                  <a:extLst>
                    <a:ext uri="{9D8B030D-6E8A-4147-A177-3AD203B41FA5}">
                      <a16:colId xmlns:a16="http://schemas.microsoft.com/office/drawing/2014/main" val="2030579419"/>
                    </a:ext>
                  </a:extLst>
                </a:gridCol>
                <a:gridCol w="1661160">
                  <a:extLst>
                    <a:ext uri="{9D8B030D-6E8A-4147-A177-3AD203B41FA5}">
                      <a16:colId xmlns:a16="http://schemas.microsoft.com/office/drawing/2014/main" val="3710104500"/>
                    </a:ext>
                  </a:extLst>
                </a:gridCol>
              </a:tblGrid>
              <a:tr h="854652">
                <a:tc>
                  <a:txBody>
                    <a:bodyPr/>
                    <a:lstStyle/>
                    <a:p>
                      <a:r>
                        <a:rPr lang="en-IE" dirty="0" smtClean="0"/>
                        <a:t>Business</a:t>
                      </a:r>
                      <a:endParaRPr lang="en-IE" dirty="0"/>
                    </a:p>
                  </a:txBody>
                  <a:tcPr/>
                </a:tc>
                <a:tc>
                  <a:txBody>
                    <a:bodyPr/>
                    <a:lstStyle/>
                    <a:p>
                      <a:r>
                        <a:rPr lang="en-IE" dirty="0" smtClean="0"/>
                        <a:t>Science</a:t>
                      </a:r>
                      <a:endParaRPr lang="en-IE" dirty="0"/>
                    </a:p>
                  </a:txBody>
                  <a:tcPr/>
                </a:tc>
                <a:tc>
                  <a:txBody>
                    <a:bodyPr/>
                    <a:lstStyle/>
                    <a:p>
                      <a:r>
                        <a:rPr lang="en-IE" dirty="0" smtClean="0"/>
                        <a:t>Languages</a:t>
                      </a:r>
                      <a:endParaRPr lang="en-IE" dirty="0"/>
                    </a:p>
                  </a:txBody>
                  <a:tcPr/>
                </a:tc>
                <a:tc>
                  <a:txBody>
                    <a:bodyPr/>
                    <a:lstStyle/>
                    <a:p>
                      <a:r>
                        <a:rPr lang="en-IE" dirty="0" smtClean="0"/>
                        <a:t>Applied Sciences</a:t>
                      </a:r>
                      <a:endParaRPr lang="en-IE" dirty="0"/>
                    </a:p>
                  </a:txBody>
                  <a:tcPr/>
                </a:tc>
                <a:tc>
                  <a:txBody>
                    <a:bodyPr/>
                    <a:lstStyle/>
                    <a:p>
                      <a:r>
                        <a:rPr lang="en-IE" dirty="0" smtClean="0"/>
                        <a:t>Social Studies</a:t>
                      </a:r>
                      <a:endParaRPr lang="en-IE" dirty="0"/>
                    </a:p>
                  </a:txBody>
                  <a:tcPr/>
                </a:tc>
                <a:extLst>
                  <a:ext uri="{0D108BD9-81ED-4DB2-BD59-A6C34878D82A}">
                    <a16:rowId xmlns:a16="http://schemas.microsoft.com/office/drawing/2014/main" val="3602488023"/>
                  </a:ext>
                </a:extLst>
              </a:tr>
              <a:tr h="854652">
                <a:tc>
                  <a:txBody>
                    <a:bodyPr/>
                    <a:lstStyle/>
                    <a:p>
                      <a:r>
                        <a:rPr lang="en-IE" dirty="0" smtClean="0"/>
                        <a:t>Business</a:t>
                      </a:r>
                      <a:endParaRPr lang="en-IE" dirty="0"/>
                    </a:p>
                  </a:txBody>
                  <a:tcPr/>
                </a:tc>
                <a:tc>
                  <a:txBody>
                    <a:bodyPr/>
                    <a:lstStyle/>
                    <a:p>
                      <a:r>
                        <a:rPr lang="en-IE" dirty="0" smtClean="0"/>
                        <a:t>Biology</a:t>
                      </a:r>
                      <a:endParaRPr lang="en-IE" dirty="0"/>
                    </a:p>
                  </a:txBody>
                  <a:tcPr/>
                </a:tc>
                <a:tc>
                  <a:txBody>
                    <a:bodyPr/>
                    <a:lstStyle/>
                    <a:p>
                      <a:r>
                        <a:rPr lang="en-IE" dirty="0" smtClean="0"/>
                        <a:t>French</a:t>
                      </a:r>
                      <a:endParaRPr lang="en-IE" dirty="0"/>
                    </a:p>
                  </a:txBody>
                  <a:tcPr/>
                </a:tc>
                <a:tc>
                  <a:txBody>
                    <a:bodyPr/>
                    <a:lstStyle/>
                    <a:p>
                      <a:r>
                        <a:rPr lang="en-IE" dirty="0" smtClean="0"/>
                        <a:t>Home Economics</a:t>
                      </a:r>
                      <a:endParaRPr lang="en-IE" dirty="0"/>
                    </a:p>
                  </a:txBody>
                  <a:tcPr/>
                </a:tc>
                <a:tc>
                  <a:txBody>
                    <a:bodyPr/>
                    <a:lstStyle/>
                    <a:p>
                      <a:r>
                        <a:rPr lang="en-IE" dirty="0" smtClean="0"/>
                        <a:t>History</a:t>
                      </a:r>
                      <a:endParaRPr lang="en-IE" dirty="0"/>
                    </a:p>
                  </a:txBody>
                  <a:tcPr/>
                </a:tc>
                <a:extLst>
                  <a:ext uri="{0D108BD9-81ED-4DB2-BD59-A6C34878D82A}">
                    <a16:rowId xmlns:a16="http://schemas.microsoft.com/office/drawing/2014/main" val="2842678431"/>
                  </a:ext>
                </a:extLst>
              </a:tr>
              <a:tr h="854652">
                <a:tc>
                  <a:txBody>
                    <a:bodyPr/>
                    <a:lstStyle/>
                    <a:p>
                      <a:r>
                        <a:rPr lang="en-IE" dirty="0" smtClean="0"/>
                        <a:t>Accountancy</a:t>
                      </a:r>
                      <a:endParaRPr lang="en-IE" dirty="0"/>
                    </a:p>
                  </a:txBody>
                  <a:tcPr/>
                </a:tc>
                <a:tc>
                  <a:txBody>
                    <a:bodyPr/>
                    <a:lstStyle/>
                    <a:p>
                      <a:r>
                        <a:rPr lang="en-IE" dirty="0" smtClean="0"/>
                        <a:t>Chemistry</a:t>
                      </a:r>
                      <a:endParaRPr lang="en-IE" dirty="0"/>
                    </a:p>
                  </a:txBody>
                  <a:tcPr/>
                </a:tc>
                <a:tc>
                  <a:txBody>
                    <a:bodyPr/>
                    <a:lstStyle/>
                    <a:p>
                      <a:endParaRPr lang="en-IE"/>
                    </a:p>
                  </a:txBody>
                  <a:tcPr/>
                </a:tc>
                <a:tc>
                  <a:txBody>
                    <a:bodyPr/>
                    <a:lstStyle/>
                    <a:p>
                      <a:r>
                        <a:rPr lang="en-IE" dirty="0" smtClean="0"/>
                        <a:t>Construction Studies</a:t>
                      </a:r>
                      <a:endParaRPr lang="en-IE" dirty="0"/>
                    </a:p>
                  </a:txBody>
                  <a:tcPr/>
                </a:tc>
                <a:tc>
                  <a:txBody>
                    <a:bodyPr/>
                    <a:lstStyle/>
                    <a:p>
                      <a:r>
                        <a:rPr lang="en-IE" dirty="0" smtClean="0"/>
                        <a:t>Geography</a:t>
                      </a:r>
                      <a:endParaRPr lang="en-IE" dirty="0"/>
                    </a:p>
                  </a:txBody>
                  <a:tcPr/>
                </a:tc>
                <a:extLst>
                  <a:ext uri="{0D108BD9-81ED-4DB2-BD59-A6C34878D82A}">
                    <a16:rowId xmlns:a16="http://schemas.microsoft.com/office/drawing/2014/main" val="1214656334"/>
                  </a:ext>
                </a:extLst>
              </a:tr>
              <a:tr h="495156">
                <a:tc>
                  <a:txBody>
                    <a:bodyPr/>
                    <a:lstStyle/>
                    <a:p>
                      <a:endParaRPr lang="en-IE" dirty="0"/>
                    </a:p>
                  </a:txBody>
                  <a:tcPr/>
                </a:tc>
                <a:tc>
                  <a:txBody>
                    <a:bodyPr/>
                    <a:lstStyle/>
                    <a:p>
                      <a:r>
                        <a:rPr lang="en-IE" dirty="0" smtClean="0"/>
                        <a:t>Physics</a:t>
                      </a:r>
                      <a:endParaRPr lang="en-IE" dirty="0"/>
                    </a:p>
                  </a:txBody>
                  <a:tcPr/>
                </a:tc>
                <a:tc>
                  <a:txBody>
                    <a:bodyPr/>
                    <a:lstStyle/>
                    <a:p>
                      <a:endParaRPr lang="en-IE"/>
                    </a:p>
                  </a:txBody>
                  <a:tcPr/>
                </a:tc>
                <a:tc>
                  <a:txBody>
                    <a:bodyPr/>
                    <a:lstStyle/>
                    <a:p>
                      <a:r>
                        <a:rPr lang="en-IE" dirty="0" smtClean="0"/>
                        <a:t>Engineering</a:t>
                      </a:r>
                      <a:endParaRPr lang="en-IE" dirty="0"/>
                    </a:p>
                  </a:txBody>
                  <a:tcPr/>
                </a:tc>
                <a:tc>
                  <a:txBody>
                    <a:bodyPr/>
                    <a:lstStyle/>
                    <a:p>
                      <a:r>
                        <a:rPr lang="en-IE" dirty="0" smtClean="0"/>
                        <a:t>Music</a:t>
                      </a:r>
                      <a:endParaRPr lang="en-IE" dirty="0"/>
                    </a:p>
                  </a:txBody>
                  <a:tcPr/>
                </a:tc>
                <a:extLst>
                  <a:ext uri="{0D108BD9-81ED-4DB2-BD59-A6C34878D82A}">
                    <a16:rowId xmlns:a16="http://schemas.microsoft.com/office/drawing/2014/main" val="60480469"/>
                  </a:ext>
                </a:extLst>
              </a:tr>
              <a:tr h="1220932">
                <a:tc>
                  <a:txBody>
                    <a:bodyPr/>
                    <a:lstStyle/>
                    <a:p>
                      <a:endParaRPr lang="en-IE"/>
                    </a:p>
                  </a:txBody>
                  <a:tcPr/>
                </a:tc>
                <a:tc>
                  <a:txBody>
                    <a:bodyPr/>
                    <a:lstStyle/>
                    <a:p>
                      <a:r>
                        <a:rPr lang="en-IE" dirty="0" smtClean="0"/>
                        <a:t>Agricultural Science</a:t>
                      </a:r>
                      <a:endParaRPr lang="en-IE" dirty="0"/>
                    </a:p>
                  </a:txBody>
                  <a:tcPr/>
                </a:tc>
                <a:tc>
                  <a:txBody>
                    <a:bodyPr/>
                    <a:lstStyle/>
                    <a:p>
                      <a:endParaRPr lang="en-IE"/>
                    </a:p>
                  </a:txBody>
                  <a:tcPr/>
                </a:tc>
                <a:tc>
                  <a:txBody>
                    <a:bodyPr/>
                    <a:lstStyle/>
                    <a:p>
                      <a:r>
                        <a:rPr lang="en-IE" dirty="0" smtClean="0"/>
                        <a:t>Design and Communication Graphics</a:t>
                      </a:r>
                      <a:endParaRPr lang="en-IE" dirty="0"/>
                    </a:p>
                  </a:txBody>
                  <a:tcPr/>
                </a:tc>
                <a:tc>
                  <a:txBody>
                    <a:bodyPr/>
                    <a:lstStyle/>
                    <a:p>
                      <a:r>
                        <a:rPr lang="en-IE" dirty="0" smtClean="0"/>
                        <a:t>Art</a:t>
                      </a:r>
                      <a:endParaRPr lang="en-IE" dirty="0"/>
                    </a:p>
                  </a:txBody>
                  <a:tcPr/>
                </a:tc>
                <a:extLst>
                  <a:ext uri="{0D108BD9-81ED-4DB2-BD59-A6C34878D82A}">
                    <a16:rowId xmlns:a16="http://schemas.microsoft.com/office/drawing/2014/main" val="476923473"/>
                  </a:ext>
                </a:extLst>
              </a:tr>
              <a:tr h="495156">
                <a:tc>
                  <a:txBody>
                    <a:bodyPr/>
                    <a:lstStyle/>
                    <a:p>
                      <a:endParaRPr lang="en-IE"/>
                    </a:p>
                  </a:txBody>
                  <a:tcPr/>
                </a:tc>
                <a:tc>
                  <a:txBody>
                    <a:bodyPr/>
                    <a:lstStyle/>
                    <a:p>
                      <a:endParaRPr lang="en-IE" dirty="0"/>
                    </a:p>
                  </a:txBody>
                  <a:tcPr/>
                </a:tc>
                <a:tc>
                  <a:txBody>
                    <a:bodyPr/>
                    <a:lstStyle/>
                    <a:p>
                      <a:endParaRPr lang="en-IE"/>
                    </a:p>
                  </a:txBody>
                  <a:tcPr/>
                </a:tc>
                <a:tc>
                  <a:txBody>
                    <a:bodyPr/>
                    <a:lstStyle/>
                    <a:p>
                      <a:endParaRPr lang="en-IE" dirty="0"/>
                    </a:p>
                  </a:txBody>
                  <a:tcPr/>
                </a:tc>
                <a:tc>
                  <a:txBody>
                    <a:bodyPr/>
                    <a:lstStyle/>
                    <a:p>
                      <a:endParaRPr lang="en-IE" dirty="0"/>
                    </a:p>
                  </a:txBody>
                  <a:tcPr/>
                </a:tc>
                <a:extLst>
                  <a:ext uri="{0D108BD9-81ED-4DB2-BD59-A6C34878D82A}">
                    <a16:rowId xmlns:a16="http://schemas.microsoft.com/office/drawing/2014/main" val="1370148252"/>
                  </a:ext>
                </a:extLst>
              </a:tr>
            </a:tbl>
          </a:graphicData>
        </a:graphic>
      </p:graphicFrame>
      <p:sp>
        <p:nvSpPr>
          <p:cNvPr id="4" name="Rectangle 3"/>
          <p:cNvSpPr/>
          <p:nvPr/>
        </p:nvSpPr>
        <p:spPr>
          <a:xfrm>
            <a:off x="533400" y="304800"/>
            <a:ext cx="83058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E" b="1" dirty="0" smtClean="0"/>
              <a:t>Subject Groupings</a:t>
            </a:r>
            <a:endParaRPr lang="en-IE" b="1" dirty="0"/>
          </a:p>
        </p:txBody>
      </p:sp>
    </p:spTree>
    <p:extLst>
      <p:ext uri="{BB962C8B-B14F-4D97-AF65-F5344CB8AC3E}">
        <p14:creationId xmlns:p14="http://schemas.microsoft.com/office/powerpoint/2010/main" val="41544476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465</TotalTime>
  <Words>1589</Words>
  <Application>Microsoft Office PowerPoint</Application>
  <PresentationFormat>On-screen Show (4:3)</PresentationFormat>
  <Paragraphs>438</Paragraphs>
  <Slides>25</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Arial Narrow</vt:lpstr>
      <vt:lpstr>Calibri</vt:lpstr>
      <vt:lpstr>Corbel</vt:lpstr>
      <vt:lpstr>Symbol</vt:lpstr>
      <vt:lpstr>Tahoma</vt:lpstr>
      <vt:lpstr>Times New Roman</vt:lpstr>
      <vt:lpstr>Office Theme</vt:lpstr>
      <vt:lpstr>Information night on subject choice for parents and students</vt:lpstr>
      <vt:lpstr>Leaving Certificate Established (LCE)</vt:lpstr>
      <vt:lpstr>Subject Choice/Options</vt:lpstr>
      <vt:lpstr>Complimentary Subjects</vt:lpstr>
      <vt:lpstr>Project Work</vt:lpstr>
      <vt:lpstr>Student Profile</vt:lpstr>
      <vt:lpstr>Leaving Certificate Vocational Programme (LCVP)</vt:lpstr>
      <vt:lpstr>CAO courses- how do I know if I have a chance of getting the course?</vt:lpstr>
      <vt:lpstr>PowerPoint Presentation</vt:lpstr>
      <vt:lpstr>Important points to consider when choosing your subjects</vt:lpstr>
      <vt:lpstr>What do I need to know to make a choice?</vt:lpstr>
      <vt:lpstr>Advice from present 6th years on Subject Choice?</vt:lpstr>
      <vt:lpstr>If still unsure</vt:lpstr>
      <vt:lpstr>Useful resources to help make a choice</vt:lpstr>
      <vt:lpstr>Useful Resources</vt:lpstr>
      <vt:lpstr>www.qualifax.ie</vt:lpstr>
      <vt:lpstr>What are/were  your favorite junior certificate subjects-</vt:lpstr>
      <vt:lpstr>2. What subjects are you good at/best at?  Remember your junior cert results/term report, which subjects did you always get high grades in? </vt:lpstr>
      <vt:lpstr>PowerPoint Presentation</vt:lpstr>
      <vt:lpstr>PowerPoint Presentation</vt:lpstr>
      <vt:lpstr>PowerPoint Presentation</vt:lpstr>
      <vt:lpstr>7. By leaving out this subject are you eliminating any career options</vt:lpstr>
      <vt:lpstr>Do many students get good exam grades in this subject? See on handout 3 – page 13/14</vt:lpstr>
      <vt:lpstr> 10. Does this affect your choice?  If so make a 3rd attempt at your subject choice?-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noreen</dc:creator>
  <cp:lastModifiedBy>Ruaidhri Devitt</cp:lastModifiedBy>
  <cp:revision>17</cp:revision>
  <cp:lastPrinted>2020-01-16T12:41:24Z</cp:lastPrinted>
  <dcterms:created xsi:type="dcterms:W3CDTF">2018-01-15T12:25:12Z</dcterms:created>
  <dcterms:modified xsi:type="dcterms:W3CDTF">2020-01-16T13:12:54Z</dcterms:modified>
</cp:coreProperties>
</file>