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6"/>
  </p:notesMasterIdLst>
  <p:sldIdLst>
    <p:sldId id="256" r:id="rId2"/>
    <p:sldId id="295" r:id="rId3"/>
    <p:sldId id="257" r:id="rId4"/>
    <p:sldId id="296" r:id="rId5"/>
    <p:sldId id="258" r:id="rId6"/>
    <p:sldId id="297" r:id="rId7"/>
    <p:sldId id="299" r:id="rId8"/>
    <p:sldId id="300" r:id="rId9"/>
    <p:sldId id="259" r:id="rId10"/>
    <p:sldId id="298" r:id="rId11"/>
    <p:sldId id="273" r:id="rId12"/>
    <p:sldId id="274" r:id="rId13"/>
    <p:sldId id="276" r:id="rId14"/>
    <p:sldId id="277" r:id="rId15"/>
    <p:sldId id="278" r:id="rId16"/>
    <p:sldId id="279" r:id="rId17"/>
    <p:sldId id="280" r:id="rId18"/>
    <p:sldId id="281" r:id="rId19"/>
    <p:sldId id="283" r:id="rId20"/>
    <p:sldId id="284" r:id="rId21"/>
    <p:sldId id="285" r:id="rId22"/>
    <p:sldId id="290" r:id="rId23"/>
    <p:sldId id="301" r:id="rId24"/>
    <p:sldId id="303" r:id="rId2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812" autoAdjust="0"/>
  </p:normalViewPr>
  <p:slideViewPr>
    <p:cSldViewPr snapToGrid="0">
      <p:cViewPr varScale="1">
        <p:scale>
          <a:sx n="116" d="100"/>
          <a:sy n="116" d="100"/>
        </p:scale>
        <p:origin x="75" y="31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487acd478_0_116:notes"/>
          <p:cNvSpPr txBox="1">
            <a:spLocks noGrp="1"/>
          </p:cNvSpPr>
          <p:nvPr>
            <p:ph type="body" idx="1"/>
          </p:nvPr>
        </p:nvSpPr>
        <p:spPr>
          <a:xfrm>
            <a:off x="685480" y="4343150"/>
            <a:ext cx="5487000" cy="411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g7487acd478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7fff705ca4_1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7fff705ca4_1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7fff705ca4_1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7fff705ca4_1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7fff705ca4_1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7fff705ca4_1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7fff705ca4_1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7fff705ca4_1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There might be other things that you would like to add into the success criteria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7fff705ca4_1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7fff705ca4_1_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844d92b865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844d92b865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7ffa660ca1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7ffa660ca1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7ffa660ca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7ffa660ca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7ffa660ca1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7ffa660ca1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7487acd478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7487acd478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8967201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654606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7ffa660ca1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7ffa660ca1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2690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7487acd478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7487acd478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3439119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7487acd478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7487acd478_0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1343506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7ffa660ca1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7ffa660ca1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7487acd478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7487acd478_0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There might be other things that you would like to add into the success criteria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7fff705ca4_1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7fff705ca4_1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32TPd6gKp2A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6954449" y="2319963"/>
            <a:ext cx="2189549" cy="40487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>
                <a:ln w="25400" cap="flat" cmpd="sng">
                  <a:solidFill>
                    <a:srgbClr val="00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Arial Black"/>
              </a:rPr>
              <a:t>TASKS </a:t>
            </a:r>
          </a:p>
        </p:txBody>
      </p:sp>
      <p:sp>
        <p:nvSpPr>
          <p:cNvPr id="55" name="Google Shape;55;p13"/>
          <p:cNvSpPr txBox="1"/>
          <p:nvPr/>
        </p:nvSpPr>
        <p:spPr>
          <a:xfrm>
            <a:off x="6366000" y="2747402"/>
            <a:ext cx="2778000" cy="2396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1) Read </a:t>
            </a:r>
            <a:r>
              <a:rPr lang="en" sz="16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slides for </a:t>
            </a:r>
            <a:r>
              <a:rPr lang="en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instructions on work to complete.</a:t>
            </a:r>
            <a:endParaRPr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2)Decide on genre of writing/ reporting.</a:t>
            </a:r>
            <a:endParaRPr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3)Gather images, key points, stories, the good and bad.</a:t>
            </a:r>
            <a:endParaRPr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4) Create T.Y. 19/20  blog/ diary/ Google slides etc...</a:t>
            </a:r>
            <a:endParaRPr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0" y="26503"/>
            <a:ext cx="2369400" cy="1903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Portfolio Module -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T.Y. End of Year Reflection/ Look Back.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" sz="18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18th </a:t>
            </a:r>
            <a:r>
              <a:rPr lang="en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May 2020 - 22nd of May.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6000" y="25"/>
            <a:ext cx="2778000" cy="1903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69400" y="25"/>
            <a:ext cx="3996600" cy="369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8800" y="3295650"/>
            <a:ext cx="2466975" cy="18478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utoShape 2" descr="St Ailbe's School – Scoil Ailbhe Naof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41" y="1956181"/>
            <a:ext cx="1419209" cy="13857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Image may contain: 5 people, people smiling, people standi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0196" y="1"/>
            <a:ext cx="2459199" cy="245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may contain: 3 people, people smiling, people sitti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6616" y="86653"/>
            <a:ext cx="3765894" cy="3765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3575" y="86653"/>
            <a:ext cx="2492318" cy="2485395"/>
          </a:xfrm>
          <a:prstGeom prst="rect">
            <a:avLst/>
          </a:prstGeom>
        </p:spPr>
      </p:pic>
      <p:pic>
        <p:nvPicPr>
          <p:cNvPr id="5" name="Picture 2" descr="Image may contain: 4 people, people smiling, indoor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459201"/>
            <a:ext cx="3029991" cy="2525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193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0"/>
          <p:cNvSpPr txBox="1">
            <a:spLocks noGrp="1"/>
          </p:cNvSpPr>
          <p:nvPr>
            <p:ph type="title"/>
          </p:nvPr>
        </p:nvSpPr>
        <p:spPr>
          <a:xfrm>
            <a:off x="140250" y="592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omic Sans MS"/>
                <a:ea typeface="Comic Sans MS"/>
                <a:cs typeface="Comic Sans MS"/>
                <a:sym typeface="Comic Sans MS"/>
              </a:rPr>
              <a:t>T.Y. End of Year Reflection/ Personal Lookback.</a:t>
            </a:r>
            <a:endParaRPr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10" name="Google Shape;210;p30"/>
          <p:cNvSpPr txBox="1">
            <a:spLocks noGrp="1"/>
          </p:cNvSpPr>
          <p:nvPr>
            <p:ph type="body" idx="1"/>
          </p:nvPr>
        </p:nvSpPr>
        <p:spPr>
          <a:xfrm>
            <a:off x="183125" y="1097675"/>
            <a:ext cx="8710800" cy="13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Purpose of the task is = to </a:t>
            </a:r>
            <a:r>
              <a:rPr lang="en" dirty="0">
                <a:solidFill>
                  <a:srgbClr val="000000"/>
                </a:solidFill>
                <a:highlight>
                  <a:srgbClr val="FFFF00"/>
                </a:highlight>
                <a:latin typeface="Comic Sans MS"/>
                <a:ea typeface="Comic Sans MS"/>
                <a:cs typeface="Comic Sans MS"/>
                <a:sym typeface="Comic Sans MS"/>
              </a:rPr>
              <a:t>replace the assessment of your portfolio and interview</a:t>
            </a:r>
            <a:r>
              <a:rPr lang="en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that was meant to occur in school.</a:t>
            </a:r>
            <a:endParaRPr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000000"/>
                </a:solidFill>
                <a:highlight>
                  <a:srgbClr val="FFFF00"/>
                </a:highlight>
                <a:latin typeface="Comic Sans MS"/>
                <a:ea typeface="Comic Sans MS"/>
                <a:cs typeface="Comic Sans MS"/>
                <a:sym typeface="Comic Sans MS"/>
              </a:rPr>
              <a:t>Date </a:t>
            </a:r>
            <a:r>
              <a:rPr lang="en" dirty="0">
                <a:solidFill>
                  <a:srgbClr val="000000"/>
                </a:solidFill>
                <a:highlight>
                  <a:srgbClr val="FFFF00"/>
                </a:highlight>
                <a:latin typeface="Comic Sans MS"/>
                <a:ea typeface="Comic Sans MS"/>
                <a:cs typeface="Comic Sans MS"/>
                <a:sym typeface="Comic Sans MS"/>
              </a:rPr>
              <a:t>of submission </a:t>
            </a:r>
            <a:r>
              <a:rPr lang="en" sz="1400" dirty="0">
                <a:solidFill>
                  <a:srgbClr val="000000"/>
                </a:solidFill>
                <a:highlight>
                  <a:srgbClr val="FFFF00"/>
                </a:highlight>
                <a:latin typeface="Comic Sans MS"/>
                <a:ea typeface="Comic Sans MS"/>
                <a:cs typeface="Comic Sans MS"/>
                <a:sym typeface="Comic Sans MS"/>
              </a:rPr>
              <a:t>= Friday 22nd of May.</a:t>
            </a:r>
            <a:endParaRPr sz="1400" dirty="0">
              <a:solidFill>
                <a:srgbClr val="000000"/>
              </a:solidFill>
              <a:highlight>
                <a:srgbClr val="FFFF00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Where to submit </a:t>
            </a:r>
            <a:r>
              <a:rPr lang="en" sz="1400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= an assignment tab will be created for you to turn this in on </a:t>
            </a:r>
            <a:r>
              <a:rPr lang="en" sz="1400" dirty="0" smtClean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Microsoft teams.</a:t>
            </a:r>
            <a:endParaRPr sz="1400"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400"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400" i="1"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11" name="Google Shape;211;p30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1849" y="0"/>
            <a:ext cx="1482149" cy="109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125" y="2829070"/>
            <a:ext cx="1681236" cy="21183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0429" y="2935933"/>
            <a:ext cx="1682642" cy="2121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18" name="Google Shape;218;p31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31"/>
          <p:cNvSpPr/>
          <p:nvPr/>
        </p:nvSpPr>
        <p:spPr>
          <a:xfrm>
            <a:off x="6238775" y="-82325"/>
            <a:ext cx="2716800" cy="123480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Comic Sans MS"/>
                <a:ea typeface="Comic Sans MS"/>
                <a:cs typeface="Comic Sans MS"/>
                <a:sym typeface="Comic Sans MS"/>
              </a:rPr>
              <a:t>What is a reflection?</a:t>
            </a:r>
            <a:endParaRPr sz="1800"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" name="Google Shape;228;p32"/>
          <p:cNvSpPr/>
          <p:nvPr/>
        </p:nvSpPr>
        <p:spPr>
          <a:xfrm>
            <a:off x="916866" y="1872075"/>
            <a:ext cx="5304300" cy="257670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latin typeface="Comic Sans MS"/>
                <a:ea typeface="Comic Sans MS"/>
                <a:cs typeface="Comic Sans MS"/>
                <a:sym typeface="Comic Sans MS"/>
              </a:rPr>
              <a:t>It is all you, your experience and your perspective.</a:t>
            </a:r>
            <a:endParaRPr sz="1800" b="1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Comic Sans MS"/>
                <a:ea typeface="Comic Sans MS"/>
                <a:cs typeface="Comic Sans MS"/>
                <a:sym typeface="Comic Sans MS"/>
              </a:rPr>
              <a:t>I, me, my, myself, in my opinion, I feel, I think, I enjoyed, I loved,my favourite, my best, etc...</a:t>
            </a:r>
            <a:r>
              <a:rPr lang="en" sz="1800" b="1"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1800" b="1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3"/>
          <p:cNvSpPr txBox="1">
            <a:spLocks noGrp="1"/>
          </p:cNvSpPr>
          <p:nvPr>
            <p:ph type="body" idx="1"/>
          </p:nvPr>
        </p:nvSpPr>
        <p:spPr>
          <a:xfrm>
            <a:off x="118350" y="176600"/>
            <a:ext cx="8520600" cy="13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Writing/ reporting styles:</a:t>
            </a:r>
            <a:endParaRPr sz="2400" b="1" u="sng"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omic Sans MS"/>
              <a:buChar char="●"/>
            </a:pPr>
            <a:r>
              <a:rPr lang="en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Powerpoint/ Google Slides.</a:t>
            </a:r>
            <a:endParaRPr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omic Sans MS"/>
              <a:buChar char="●"/>
            </a:pPr>
            <a:r>
              <a:rPr lang="en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Blog.</a:t>
            </a:r>
            <a:endParaRPr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omic Sans MS"/>
              <a:buChar char="●"/>
            </a:pPr>
            <a:r>
              <a:rPr lang="en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Google </a:t>
            </a:r>
            <a:r>
              <a:rPr lang="en" dirty="0" smtClean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Docs/microsoft teams.</a:t>
            </a:r>
            <a:endParaRPr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omic Sans MS"/>
              <a:buChar char="●"/>
            </a:pPr>
            <a:r>
              <a:rPr lang="en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Vlog/ video.</a:t>
            </a:r>
            <a:endParaRPr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omic Sans MS"/>
              <a:buChar char="●"/>
            </a:pPr>
            <a:r>
              <a:rPr lang="en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Audio.</a:t>
            </a:r>
            <a:endParaRPr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omic Sans MS"/>
              <a:buChar char="●"/>
            </a:pPr>
            <a:r>
              <a:rPr lang="en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A3 poster (or bigger)/ collage.</a:t>
            </a:r>
            <a:endParaRPr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omic Sans MS"/>
              <a:buChar char="●"/>
            </a:pPr>
            <a:r>
              <a:rPr lang="en" dirty="0" smtClean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Scrapbook.</a:t>
            </a:r>
            <a:endParaRPr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omic Sans MS"/>
              <a:buChar char="●"/>
            </a:pPr>
            <a:r>
              <a:rPr lang="en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Tik Tok.</a:t>
            </a:r>
            <a:endParaRPr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0000"/>
                </a:solidFill>
                <a:highlight>
                  <a:srgbClr val="FFFF00"/>
                </a:highlight>
                <a:latin typeface="Comic Sans MS"/>
                <a:ea typeface="Comic Sans MS"/>
                <a:cs typeface="Comic Sans MS"/>
                <a:sym typeface="Comic Sans MS"/>
              </a:rPr>
              <a:t>Pick ONE.</a:t>
            </a:r>
            <a:endParaRPr dirty="0">
              <a:solidFill>
                <a:srgbClr val="000000"/>
              </a:solidFill>
              <a:highlight>
                <a:srgbClr val="FFFF00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omic Sans MS"/>
              <a:buChar char="●"/>
            </a:pPr>
            <a:r>
              <a:rPr lang="en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If there is another style, one we have not mentioned please email us to check that your preferred style is suitable.</a:t>
            </a:r>
            <a:endParaRPr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400" i="1"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34" name="Google Shape;234;p33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8125" y="0"/>
            <a:ext cx="1285876" cy="109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3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395975"/>
            <a:ext cx="4476550" cy="258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4"/>
          <p:cNvSpPr txBox="1">
            <a:spLocks noGrp="1"/>
          </p:cNvSpPr>
          <p:nvPr>
            <p:ph type="body" idx="1"/>
          </p:nvPr>
        </p:nvSpPr>
        <p:spPr>
          <a:xfrm>
            <a:off x="118350" y="176600"/>
            <a:ext cx="7607700" cy="13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How is my work to be submitted?</a:t>
            </a:r>
            <a:endParaRPr sz="2400" b="1" u="sng"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omic Sans MS"/>
              <a:buChar char="●"/>
            </a:pPr>
            <a:r>
              <a:rPr lang="en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Work must be submitted to your tutor via </a:t>
            </a:r>
            <a:r>
              <a:rPr lang="en" dirty="0" smtClean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microsoft teams by </a:t>
            </a:r>
            <a:r>
              <a:rPr lang="en" dirty="0">
                <a:solidFill>
                  <a:srgbClr val="000000"/>
                </a:solidFill>
                <a:highlight>
                  <a:srgbClr val="FFFF00"/>
                </a:highlight>
                <a:latin typeface="Comic Sans MS"/>
                <a:ea typeface="Comic Sans MS"/>
                <a:cs typeface="Comic Sans MS"/>
                <a:sym typeface="Comic Sans MS"/>
              </a:rPr>
              <a:t>May 22nd.</a:t>
            </a:r>
            <a:r>
              <a:rPr lang="en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omic Sans MS"/>
              <a:buChar char="●"/>
            </a:pPr>
            <a:r>
              <a:rPr lang="en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If it is a poster/ collage then you may take a picture of your assignment and submit pictures of it (please keep the original until September).</a:t>
            </a:r>
            <a:endParaRPr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400" i="1"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41" name="Google Shape;241;p3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3125" y="53575"/>
            <a:ext cx="1285876" cy="109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4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0525" y="2422575"/>
            <a:ext cx="4504849" cy="272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5"/>
          <p:cNvSpPr txBox="1">
            <a:spLocks noGrp="1"/>
          </p:cNvSpPr>
          <p:nvPr>
            <p:ph type="body" idx="1"/>
          </p:nvPr>
        </p:nvSpPr>
        <p:spPr>
          <a:xfrm>
            <a:off x="118350" y="176600"/>
            <a:ext cx="7607700" cy="13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How long should my reflection/ piece be?</a:t>
            </a:r>
            <a:endParaRPr sz="2400" b="1" u="sng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Char char="●"/>
            </a:pPr>
            <a:r>
              <a:rPr lang="en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most important thing is to make sure you have items 1 -10 from the success criteria checklist.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Char char="●"/>
            </a:pPr>
            <a:r>
              <a:rPr lang="en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If using Google slides you might have size 14 font, and between 10 - 15 slides.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Char char="●"/>
            </a:pPr>
            <a:r>
              <a:rPr lang="en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If using Google docs you might have size 12/ 14 font and 8 pages.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Char char="●"/>
            </a:pPr>
            <a:r>
              <a:rPr lang="en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If using an audio style you might have a clip that is 5 - 10 minutes.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400" i="1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48" name="Google Shape;248;p35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6525" y="3036100"/>
            <a:ext cx="2257475" cy="210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5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36100"/>
            <a:ext cx="3071826" cy="2107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6"/>
          <p:cNvSpPr txBox="1">
            <a:spLocks noGrp="1"/>
          </p:cNvSpPr>
          <p:nvPr>
            <p:ph type="title"/>
          </p:nvPr>
        </p:nvSpPr>
        <p:spPr>
          <a:xfrm>
            <a:off x="258125" y="592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omic Sans MS"/>
                <a:ea typeface="Comic Sans MS"/>
                <a:cs typeface="Comic Sans MS"/>
                <a:sym typeface="Comic Sans MS"/>
              </a:rPr>
              <a:t>Success Criteria Checklist.</a:t>
            </a:r>
            <a:endParaRPr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55" name="Google Shape;255;p36"/>
          <p:cNvSpPr txBox="1">
            <a:spLocks noGrp="1"/>
          </p:cNvSpPr>
          <p:nvPr>
            <p:ph type="body" idx="1"/>
          </p:nvPr>
        </p:nvSpPr>
        <p:spPr>
          <a:xfrm>
            <a:off x="0" y="567675"/>
            <a:ext cx="6469200" cy="13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omic Sans MS"/>
              <a:buAutoNum type="arabicPeriod"/>
            </a:pPr>
            <a:r>
              <a:rPr lang="en">
                <a:solidFill>
                  <a:srgbClr val="000000"/>
                </a:solidFill>
                <a:highlight>
                  <a:srgbClr val="FFFF00"/>
                </a:highlight>
                <a:latin typeface="Comic Sans MS"/>
                <a:ea typeface="Comic Sans MS"/>
                <a:cs typeface="Comic Sans MS"/>
                <a:sym typeface="Comic Sans MS"/>
              </a:rPr>
              <a:t>Decide</a:t>
            </a:r>
            <a:r>
              <a:rPr lang="en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how you are going to reflect and report.</a:t>
            </a:r>
            <a:endParaRPr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omic Sans MS"/>
              <a:buAutoNum type="arabicPeriod"/>
            </a:pPr>
            <a:r>
              <a:rPr lang="en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Pick </a:t>
            </a:r>
            <a:r>
              <a:rPr lang="en">
                <a:solidFill>
                  <a:srgbClr val="000000"/>
                </a:solidFill>
                <a:highlight>
                  <a:srgbClr val="FFFF00"/>
                </a:highlight>
                <a:latin typeface="Comic Sans MS"/>
                <a:ea typeface="Comic Sans MS"/>
                <a:cs typeface="Comic Sans MS"/>
                <a:sym typeface="Comic Sans MS"/>
              </a:rPr>
              <a:t>1 style</a:t>
            </a:r>
            <a:r>
              <a:rPr lang="en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to write/ record your work in.</a:t>
            </a:r>
            <a:endParaRPr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omic Sans MS"/>
              <a:buAutoNum type="arabicPeriod"/>
            </a:pPr>
            <a:r>
              <a:rPr lang="en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Show your own </a:t>
            </a:r>
            <a:r>
              <a:rPr lang="en">
                <a:solidFill>
                  <a:srgbClr val="000000"/>
                </a:solidFill>
                <a:highlight>
                  <a:srgbClr val="FFFF00"/>
                </a:highlight>
                <a:latin typeface="Comic Sans MS"/>
                <a:ea typeface="Comic Sans MS"/>
                <a:cs typeface="Comic Sans MS"/>
                <a:sym typeface="Comic Sans MS"/>
              </a:rPr>
              <a:t>personality.</a:t>
            </a:r>
            <a:endParaRPr>
              <a:solidFill>
                <a:srgbClr val="000000"/>
              </a:solidFill>
              <a:highlight>
                <a:srgbClr val="FFFF00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omic Sans MS"/>
              <a:buAutoNum type="arabicPeriod"/>
            </a:pPr>
            <a:r>
              <a:rPr lang="en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Be </a:t>
            </a:r>
            <a:r>
              <a:rPr lang="en">
                <a:solidFill>
                  <a:srgbClr val="000000"/>
                </a:solidFill>
                <a:highlight>
                  <a:srgbClr val="FFFF00"/>
                </a:highlight>
                <a:latin typeface="Comic Sans MS"/>
                <a:ea typeface="Comic Sans MS"/>
                <a:cs typeface="Comic Sans MS"/>
                <a:sym typeface="Comic Sans MS"/>
              </a:rPr>
              <a:t>creative.</a:t>
            </a:r>
            <a:endParaRPr>
              <a:solidFill>
                <a:srgbClr val="000000"/>
              </a:solidFill>
              <a:highlight>
                <a:srgbClr val="FFFF00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omic Sans MS"/>
              <a:buAutoNum type="arabicPeriod"/>
            </a:pPr>
            <a:r>
              <a:rPr lang="en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Select </a:t>
            </a:r>
            <a:r>
              <a:rPr lang="en">
                <a:solidFill>
                  <a:srgbClr val="000000"/>
                </a:solidFill>
                <a:highlight>
                  <a:srgbClr val="FFFF00"/>
                </a:highlight>
                <a:latin typeface="Comic Sans MS"/>
                <a:ea typeface="Comic Sans MS"/>
                <a:cs typeface="Comic Sans MS"/>
                <a:sym typeface="Comic Sans MS"/>
              </a:rPr>
              <a:t>5 activities </a:t>
            </a:r>
            <a:r>
              <a:rPr lang="en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and </a:t>
            </a:r>
            <a:r>
              <a:rPr lang="en">
                <a:solidFill>
                  <a:srgbClr val="000000"/>
                </a:solidFill>
                <a:highlight>
                  <a:srgbClr val="FFFF00"/>
                </a:highlight>
                <a:latin typeface="Comic Sans MS"/>
                <a:ea typeface="Comic Sans MS"/>
                <a:cs typeface="Comic Sans MS"/>
                <a:sym typeface="Comic Sans MS"/>
              </a:rPr>
              <a:t>evaluate</a:t>
            </a:r>
            <a:r>
              <a:rPr lang="en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them.</a:t>
            </a:r>
            <a:endParaRPr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omic Sans MS"/>
              <a:buAutoNum type="arabicPeriod"/>
            </a:pPr>
            <a:r>
              <a:rPr lang="en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Reflect on the </a:t>
            </a:r>
            <a:r>
              <a:rPr lang="en">
                <a:solidFill>
                  <a:srgbClr val="000000"/>
                </a:solidFill>
                <a:highlight>
                  <a:srgbClr val="FFFF00"/>
                </a:highlight>
                <a:latin typeface="Comic Sans MS"/>
                <a:ea typeface="Comic Sans MS"/>
                <a:cs typeface="Comic Sans MS"/>
                <a:sym typeface="Comic Sans MS"/>
              </a:rPr>
              <a:t>development </a:t>
            </a:r>
            <a:r>
              <a:rPr lang="en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of your</a:t>
            </a:r>
            <a:r>
              <a:rPr lang="en">
                <a:solidFill>
                  <a:srgbClr val="000000"/>
                </a:solidFill>
                <a:highlight>
                  <a:srgbClr val="FFFF00"/>
                </a:highlight>
                <a:latin typeface="Comic Sans MS"/>
                <a:ea typeface="Comic Sans MS"/>
                <a:cs typeface="Comic Sans MS"/>
                <a:sym typeface="Comic Sans MS"/>
              </a:rPr>
              <a:t> skills </a:t>
            </a:r>
            <a:r>
              <a:rPr lang="en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throughout the year.</a:t>
            </a:r>
            <a:endParaRPr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omic Sans MS"/>
              <a:buAutoNum type="arabicPeriod"/>
            </a:pPr>
            <a:r>
              <a:rPr lang="en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Discuss and reflect on your </a:t>
            </a:r>
            <a:r>
              <a:rPr lang="en">
                <a:solidFill>
                  <a:srgbClr val="000000"/>
                </a:solidFill>
                <a:highlight>
                  <a:srgbClr val="FFFF00"/>
                </a:highlight>
                <a:latin typeface="Comic Sans MS"/>
                <a:ea typeface="Comic Sans MS"/>
                <a:cs typeface="Comic Sans MS"/>
                <a:sym typeface="Comic Sans MS"/>
              </a:rPr>
              <a:t>work experiences.</a:t>
            </a:r>
            <a:endParaRPr>
              <a:solidFill>
                <a:srgbClr val="000000"/>
              </a:solidFill>
              <a:highlight>
                <a:srgbClr val="FFFF00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omic Sans MS"/>
              <a:buAutoNum type="arabicPeriod"/>
            </a:pPr>
            <a:r>
              <a:rPr lang="en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Show how you </a:t>
            </a:r>
            <a:r>
              <a:rPr lang="en">
                <a:solidFill>
                  <a:srgbClr val="000000"/>
                </a:solidFill>
                <a:highlight>
                  <a:srgbClr val="FFFF00"/>
                </a:highlight>
                <a:latin typeface="Comic Sans MS"/>
                <a:ea typeface="Comic Sans MS"/>
                <a:cs typeface="Comic Sans MS"/>
                <a:sym typeface="Comic Sans MS"/>
              </a:rPr>
              <a:t>engaged and participated</a:t>
            </a:r>
            <a:r>
              <a:rPr lang="en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in T.Y.</a:t>
            </a:r>
            <a:endParaRPr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omic Sans MS"/>
              <a:buAutoNum type="arabicPeriod"/>
            </a:pPr>
            <a:r>
              <a:rPr lang="en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Reflect on at least</a:t>
            </a:r>
            <a:r>
              <a:rPr lang="en">
                <a:solidFill>
                  <a:srgbClr val="000000"/>
                </a:solidFill>
                <a:highlight>
                  <a:srgbClr val="FFFF00"/>
                </a:highlight>
                <a:latin typeface="Comic Sans MS"/>
                <a:ea typeface="Comic Sans MS"/>
                <a:cs typeface="Comic Sans MS"/>
                <a:sym typeface="Comic Sans MS"/>
              </a:rPr>
              <a:t> 5 different subject areas/modules. </a:t>
            </a:r>
            <a:endParaRPr>
              <a:solidFill>
                <a:srgbClr val="000000"/>
              </a:solidFill>
              <a:highlight>
                <a:srgbClr val="FFFF00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omic Sans MS"/>
              <a:buAutoNum type="arabicPeriod"/>
            </a:pPr>
            <a:r>
              <a:rPr lang="en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Give </a:t>
            </a:r>
            <a:r>
              <a:rPr lang="en">
                <a:solidFill>
                  <a:srgbClr val="000000"/>
                </a:solidFill>
                <a:highlight>
                  <a:srgbClr val="FFFF00"/>
                </a:highlight>
                <a:latin typeface="Comic Sans MS"/>
                <a:ea typeface="Comic Sans MS"/>
                <a:cs typeface="Comic Sans MS"/>
                <a:sym typeface="Comic Sans MS"/>
              </a:rPr>
              <a:t>recommendations</a:t>
            </a:r>
            <a:r>
              <a:rPr lang="en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on T.Y. for next year</a:t>
            </a:r>
            <a:endParaRPr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omic Sans MS"/>
              <a:buAutoNum type="arabicPeriod"/>
            </a:pPr>
            <a:r>
              <a:rPr lang="en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Detail, detail, detail</a:t>
            </a:r>
            <a:endParaRPr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400" i="1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56" name="Google Shape;256;p36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0875" y="2269950"/>
            <a:ext cx="2363118" cy="2873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7"/>
          <p:cNvSpPr txBox="1">
            <a:spLocks noGrp="1"/>
          </p:cNvSpPr>
          <p:nvPr>
            <p:ph type="body" idx="1"/>
          </p:nvPr>
        </p:nvSpPr>
        <p:spPr>
          <a:xfrm>
            <a:off x="68825" y="92025"/>
            <a:ext cx="8520600" cy="13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What should I try to include?   Prompts...</a:t>
            </a:r>
            <a:endParaRPr sz="2400" b="1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omic Sans MS"/>
              <a:buChar char="●"/>
            </a:pPr>
            <a:r>
              <a:rPr lang="en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Introduction about you and a few thoughts on your T.Y. year.  </a:t>
            </a:r>
            <a:endParaRPr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omic Sans MS"/>
              <a:buChar char="●"/>
            </a:pPr>
            <a:r>
              <a:rPr lang="en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Your favourite 5 activities from TY (include why you liked them and what you learned from them).</a:t>
            </a:r>
            <a:endParaRPr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omic Sans MS"/>
              <a:buChar char="●"/>
            </a:pPr>
            <a:r>
              <a:rPr lang="en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Evaluate 5 skills that you developed this year (explain how these skills will help you in future life/ Leaving Certificate).</a:t>
            </a:r>
            <a:endParaRPr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omic Sans MS"/>
              <a:buChar char="●"/>
            </a:pPr>
            <a:r>
              <a:rPr lang="en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Reflect on your work experiences (What did you like/ dislike about them? Did they impact your plans for the future?).</a:t>
            </a:r>
            <a:endParaRPr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omic Sans MS"/>
              <a:buChar char="●"/>
            </a:pPr>
            <a:r>
              <a:rPr lang="en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Reflect on the work that you did in different subject areas (Ideally you would include one thing from every subject/ module).</a:t>
            </a:r>
            <a:endParaRPr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omic Sans MS"/>
              <a:buChar char="●"/>
            </a:pPr>
            <a:r>
              <a:rPr lang="en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How do you feel you engaged with TY? (Did you give it your all? Did you get involved with everything? Any advice for somebody next year?).</a:t>
            </a:r>
            <a:endParaRPr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omic Sans MS"/>
              <a:buChar char="●"/>
            </a:pPr>
            <a:r>
              <a:rPr lang="en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What recommendations do you have to further improve TY next year?</a:t>
            </a:r>
            <a:endParaRPr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400" i="1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62" name="Google Shape;262;p37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8125" y="0"/>
            <a:ext cx="1285876" cy="109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8"/>
          <p:cNvSpPr txBox="1">
            <a:spLocks noGrp="1"/>
          </p:cNvSpPr>
          <p:nvPr>
            <p:ph type="title"/>
          </p:nvPr>
        </p:nvSpPr>
        <p:spPr>
          <a:xfrm>
            <a:off x="192350" y="1108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Comic Sans MS"/>
                <a:ea typeface="Comic Sans MS"/>
                <a:cs typeface="Comic Sans MS"/>
                <a:sym typeface="Comic Sans MS"/>
              </a:rPr>
              <a:t>Possible activities to consider...</a:t>
            </a:r>
            <a:endParaRPr sz="2400"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68" name="Google Shape;268;p38"/>
          <p:cNvSpPr txBox="1">
            <a:spLocks noGrp="1"/>
          </p:cNvSpPr>
          <p:nvPr>
            <p:ph type="body" idx="1"/>
          </p:nvPr>
        </p:nvSpPr>
        <p:spPr>
          <a:xfrm>
            <a:off x="275900" y="78252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 smtClean="0">
                <a:solidFill>
                  <a:srgbClr val="000000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-Foroige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" dirty="0" smtClean="0">
              <a:solidFill>
                <a:srgbClr val="000000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 smtClean="0">
                <a:solidFill>
                  <a:srgbClr val="000000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-TY Sign Language choir experience</a:t>
            </a:r>
            <a:endParaRPr dirty="0">
              <a:solidFill>
                <a:srgbClr val="000000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 smtClean="0">
                <a:solidFill>
                  <a:srgbClr val="000000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-Enterprise</a:t>
            </a:r>
            <a:endParaRPr dirty="0">
              <a:solidFill>
                <a:srgbClr val="000000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 smtClean="0">
                <a:solidFill>
                  <a:srgbClr val="000000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-Gaisce experience</a:t>
            </a:r>
            <a:endParaRPr dirty="0">
              <a:solidFill>
                <a:srgbClr val="000000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 smtClean="0">
                <a:solidFill>
                  <a:srgbClr val="000000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-Future Leaders</a:t>
            </a:r>
            <a:endParaRPr dirty="0">
              <a:solidFill>
                <a:srgbClr val="000000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 smtClean="0">
                <a:solidFill>
                  <a:srgbClr val="000000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-Special Olympics guestspeaker</a:t>
            </a:r>
            <a:endParaRPr dirty="0">
              <a:solidFill>
                <a:srgbClr val="000000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 smtClean="0">
                <a:solidFill>
                  <a:srgbClr val="000000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-School Musical</a:t>
            </a:r>
            <a:endParaRPr dirty="0">
              <a:solidFill>
                <a:srgbClr val="000000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 smtClean="0">
                <a:solidFill>
                  <a:srgbClr val="000000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-TY First Aid and CPR/Defib training</a:t>
            </a:r>
            <a:endParaRPr dirty="0">
              <a:solidFill>
                <a:srgbClr val="000000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 smtClean="0">
                <a:solidFill>
                  <a:srgbClr val="000000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-YSI experience</a:t>
            </a:r>
            <a:endParaRPr dirty="0">
              <a:solidFill>
                <a:srgbClr val="000000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269" name="Google Shape;269;p38"/>
          <p:cNvSpPr txBox="1">
            <a:spLocks noGrp="1"/>
          </p:cNvSpPr>
          <p:nvPr>
            <p:ph type="body" idx="2"/>
          </p:nvPr>
        </p:nvSpPr>
        <p:spPr>
          <a:xfrm>
            <a:off x="4713050" y="6835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 smtClean="0">
                <a:solidFill>
                  <a:srgbClr val="000000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-IWA guesspeaker Paul and Josephine</a:t>
            </a:r>
            <a:endParaRPr dirty="0">
              <a:solidFill>
                <a:srgbClr val="000000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 smtClean="0">
                <a:solidFill>
                  <a:srgbClr val="000000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-TY wellbeing talk</a:t>
            </a: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 smtClean="0">
                <a:solidFill>
                  <a:srgbClr val="000000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-Age Action experience</a:t>
            </a: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 smtClean="0">
                <a:solidFill>
                  <a:srgbClr val="000000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-TY Visit to Prison</a:t>
            </a: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 smtClean="0">
                <a:solidFill>
                  <a:srgbClr val="000000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-Work experience two blocks</a:t>
            </a: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 smtClean="0">
                <a:solidFill>
                  <a:srgbClr val="000000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-Junk Kouture</a:t>
            </a: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 smtClean="0">
                <a:solidFill>
                  <a:srgbClr val="000000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-Driving Lessons</a:t>
            </a: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 smtClean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-</a:t>
            </a:r>
            <a:r>
              <a:rPr lang="en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Ballyhass </a:t>
            </a:r>
            <a:r>
              <a:rPr lang="en" dirty="0" smtClean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Lakes</a:t>
            </a: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 smtClean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-Fundraisers for charity</a:t>
            </a:r>
            <a:endParaRPr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4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83" name="Google Shape;283;p40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84" name="Google Shape;28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"/>
            <a:ext cx="48768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40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8075" y="2476300"/>
            <a:ext cx="4569925" cy="266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40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0875" y="-92832"/>
            <a:ext cx="4973124" cy="247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may contain: one or more people and people standi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82" y="124484"/>
            <a:ext cx="4827289" cy="4827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may contain: 13 people, people standing and outdoor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4717" y="403822"/>
            <a:ext cx="3765033" cy="4386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Image may contain: 4 people, people smiling, people sitting, beard and outdoor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4717" y="95980"/>
            <a:ext cx="1879664" cy="250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386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1"/>
          <p:cNvSpPr txBox="1">
            <a:spLocks noGrp="1"/>
          </p:cNvSpPr>
          <p:nvPr>
            <p:ph type="title"/>
          </p:nvPr>
        </p:nvSpPr>
        <p:spPr>
          <a:xfrm>
            <a:off x="236550" y="477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Comic Sans MS"/>
                <a:ea typeface="Comic Sans MS"/>
                <a:cs typeface="Comic Sans MS"/>
                <a:sym typeface="Comic Sans MS"/>
              </a:rPr>
              <a:t>Examples of skills...</a:t>
            </a:r>
            <a:endParaRPr sz="2400"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92" name="Google Shape;292;p41"/>
          <p:cNvSpPr txBox="1">
            <a:spLocks noGrp="1"/>
          </p:cNvSpPr>
          <p:nvPr>
            <p:ph type="body" idx="1"/>
          </p:nvPr>
        </p:nvSpPr>
        <p:spPr>
          <a:xfrm>
            <a:off x="311700" y="669250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Critical thinking.</a:t>
            </a:r>
            <a:endParaRPr sz="18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Creativity.</a:t>
            </a:r>
            <a:endParaRPr sz="18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Independent thinking/ taking initiative.</a:t>
            </a:r>
            <a:endParaRPr sz="18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Team work.</a:t>
            </a:r>
            <a:endParaRPr sz="18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Communication.</a:t>
            </a:r>
            <a:endParaRPr sz="18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Public speaking.</a:t>
            </a:r>
            <a:endParaRPr sz="18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People skills.</a:t>
            </a:r>
            <a:endParaRPr sz="18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Intrapersonal.</a:t>
            </a:r>
            <a:endParaRPr sz="18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93" name="Google Shape;293;p41"/>
          <p:cNvSpPr txBox="1">
            <a:spLocks noGrp="1"/>
          </p:cNvSpPr>
          <p:nvPr>
            <p:ph type="body" idx="1"/>
          </p:nvPr>
        </p:nvSpPr>
        <p:spPr>
          <a:xfrm>
            <a:off x="4651925" y="79912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Interpersonal.</a:t>
            </a:r>
            <a:endParaRPr sz="18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Research.</a:t>
            </a:r>
            <a:endParaRPr sz="18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Analysis.</a:t>
            </a:r>
            <a:endParaRPr sz="18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Life skills.</a:t>
            </a:r>
            <a:endParaRPr sz="18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Leadership skills.</a:t>
            </a:r>
            <a:endParaRPr sz="18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Improvisation.</a:t>
            </a:r>
            <a:endParaRPr sz="18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Organization.</a:t>
            </a:r>
            <a:endParaRPr sz="18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Literacy, and numeracy skills.</a:t>
            </a:r>
            <a:endParaRPr sz="18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300" name="Google Shape;300;p42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01" name="Google Shape;301;p42" descr="All rights reserved to the tv show/movie clips shown in this video" title="Gardner's Multiple Intelligences Theory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42"/>
          <p:cNvSpPr/>
          <p:nvPr/>
        </p:nvSpPr>
        <p:spPr>
          <a:xfrm>
            <a:off x="5272350" y="-123625"/>
            <a:ext cx="3929700" cy="165090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omic Sans MS"/>
                <a:ea typeface="Comic Sans MS"/>
                <a:cs typeface="Comic Sans MS"/>
                <a:sym typeface="Comic Sans MS"/>
              </a:rPr>
              <a:t>Worthwhile clip to consider - Howard Gardner’s Multiple Intelligence Theory.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4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42" name="Google Shape;342;p47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" y="0"/>
            <a:ext cx="2892684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07125" y="0"/>
            <a:ext cx="6236875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47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7125" y="2410650"/>
            <a:ext cx="6236876" cy="273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17" y="94513"/>
            <a:ext cx="4494983" cy="2607392"/>
          </a:xfrm>
          <a:prstGeom prst="rect">
            <a:avLst/>
          </a:prstGeom>
        </p:spPr>
      </p:pic>
      <p:pic>
        <p:nvPicPr>
          <p:cNvPr id="8194" name="Picture 2" descr="Image may contain: 4 people, people smiling, people standing and indoor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94514"/>
            <a:ext cx="4494983" cy="260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381"/>
          <a:stretch/>
        </p:blipFill>
        <p:spPr>
          <a:xfrm>
            <a:off x="4135687" y="2747842"/>
            <a:ext cx="3810461" cy="2541639"/>
          </a:xfrm>
          <a:prstGeom prst="rect">
            <a:avLst/>
          </a:prstGeom>
        </p:spPr>
      </p:pic>
      <p:pic>
        <p:nvPicPr>
          <p:cNvPr id="8" name="Picture 4" descr="Image may contain: 5 people, people smiling, people standing, tree, shoes and outdoor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641" y="2701905"/>
            <a:ext cx="3517327" cy="244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42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4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309" name="Google Shape;309;p4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10" name="Google Shape;31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8725" y="0"/>
            <a:ext cx="4667250" cy="506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1975" y="-31225"/>
            <a:ext cx="466725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326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6624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2400" y="1466900"/>
            <a:ext cx="4481599" cy="36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9950" y="0"/>
            <a:ext cx="1924050" cy="174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11275" y="0"/>
            <a:ext cx="2908675" cy="174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0896" y="2278599"/>
            <a:ext cx="3807195" cy="28587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0823" y="76104"/>
            <a:ext cx="2557136" cy="2462865"/>
          </a:xfrm>
          <a:prstGeom prst="rect">
            <a:avLst/>
          </a:prstGeom>
        </p:spPr>
      </p:pic>
      <p:pic>
        <p:nvPicPr>
          <p:cNvPr id="4098" name="Picture 2" descr="Image may contain: 3 people, people sitti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91" y="3031564"/>
            <a:ext cx="3046564" cy="2105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may contain: one or more people, ocean, outdoor, water and nature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7315" y="0"/>
            <a:ext cx="3788211" cy="2847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959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76" name="Google Shape;76;p15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" y="0"/>
            <a:ext cx="444697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6975" y="0"/>
            <a:ext cx="46970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6001" y="1328143"/>
            <a:ext cx="8520600" cy="3416400"/>
          </a:xfrm>
        </p:spPr>
        <p:txBody>
          <a:bodyPr/>
          <a:lstStyle/>
          <a:p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16" y="134607"/>
            <a:ext cx="3444085" cy="34440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3258" y="0"/>
            <a:ext cx="2542898" cy="30026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2595" y="2416761"/>
            <a:ext cx="2913593" cy="2634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0086" y="0"/>
            <a:ext cx="2709032" cy="227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41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3846" y="2966682"/>
            <a:ext cx="859599" cy="304419"/>
          </a:xfrm>
        </p:spPr>
        <p:txBody>
          <a:bodyPr/>
          <a:lstStyle/>
          <a:p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3958" y="0"/>
            <a:ext cx="3280041" cy="24600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850" y="2966682"/>
            <a:ext cx="2674375" cy="200578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6146" name="Picture 2" descr="Image may contain: 5 people, people smiling, people standi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1100" y="2460031"/>
            <a:ext cx="3807050" cy="285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may contain: 5 people, people smiling, people standing and outdoor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97" y="76763"/>
            <a:ext cx="4860504" cy="273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32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7785" y="333128"/>
            <a:ext cx="5553260" cy="41649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700" y="212008"/>
            <a:ext cx="2479043" cy="440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24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6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27600"/>
            <a:ext cx="3415900" cy="34159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6"/>
          <p:cNvSpPr/>
          <p:nvPr/>
        </p:nvSpPr>
        <p:spPr>
          <a:xfrm>
            <a:off x="2235375" y="-219150"/>
            <a:ext cx="5304300" cy="257670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Comic Sans MS"/>
                <a:ea typeface="Comic Sans MS"/>
                <a:cs typeface="Comic Sans MS"/>
                <a:sym typeface="Comic Sans MS"/>
              </a:rPr>
              <a:t>What were your top 5 moments from T.Y?</a:t>
            </a:r>
            <a:endParaRPr sz="2400"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4" name="Google Shape;84;p16"/>
          <p:cNvSpPr/>
          <p:nvPr/>
        </p:nvSpPr>
        <p:spPr>
          <a:xfrm rot="914176">
            <a:off x="2260739" y="2468040"/>
            <a:ext cx="3359588" cy="175602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dirty="0" smtClean="0">
                <a:latin typeface="Comic Sans MS"/>
                <a:ea typeface="Comic Sans MS"/>
                <a:cs typeface="Comic Sans MS"/>
                <a:sym typeface="Comic Sans MS"/>
              </a:rPr>
              <a:t>You can submit an Audio </a:t>
            </a:r>
            <a:r>
              <a:rPr lang="en" sz="1500" b="1" dirty="0">
                <a:latin typeface="Comic Sans MS"/>
                <a:ea typeface="Comic Sans MS"/>
                <a:cs typeface="Comic Sans MS"/>
                <a:sym typeface="Comic Sans MS"/>
              </a:rPr>
              <a:t>clip with some brief </a:t>
            </a:r>
            <a:r>
              <a:rPr lang="en" sz="1500" b="1" dirty="0" smtClean="0">
                <a:latin typeface="Comic Sans MS"/>
                <a:ea typeface="Comic Sans MS"/>
                <a:cs typeface="Comic Sans MS"/>
                <a:sym typeface="Comic Sans MS"/>
              </a:rPr>
              <a:t>points on what you enjoyed and share on microsoft teams.</a:t>
            </a:r>
            <a:endParaRPr sz="1500" b="1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808</Words>
  <Application>Microsoft Office PowerPoint</Application>
  <PresentationFormat>On-screen Show (16:9)</PresentationFormat>
  <Paragraphs>96</Paragraphs>
  <Slides>24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Arial Black</vt:lpstr>
      <vt:lpstr>Calibri</vt:lpstr>
      <vt:lpstr>Comic Sans MS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T.Y. End of Year Reflection/ Personal Lookback.</vt:lpstr>
      <vt:lpstr>PowerPoint Presentation</vt:lpstr>
      <vt:lpstr>PowerPoint Presentation</vt:lpstr>
      <vt:lpstr>PowerPoint Presentation</vt:lpstr>
      <vt:lpstr>PowerPoint Presentation</vt:lpstr>
      <vt:lpstr>Success Criteria Checklist.</vt:lpstr>
      <vt:lpstr>PowerPoint Presentation</vt:lpstr>
      <vt:lpstr>Possible activities to consider...</vt:lpstr>
      <vt:lpstr>PowerPoint Presentation</vt:lpstr>
      <vt:lpstr>Examples of skills...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scasey</dc:creator>
  <cp:lastModifiedBy>Ruaidhri Devitt</cp:lastModifiedBy>
  <cp:revision>15</cp:revision>
  <dcterms:modified xsi:type="dcterms:W3CDTF">2020-05-18T13:49:20Z</dcterms:modified>
</cp:coreProperties>
</file>