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307" r:id="rId4"/>
    <p:sldId id="258" r:id="rId5"/>
    <p:sldId id="260" r:id="rId6"/>
    <p:sldId id="261" r:id="rId7"/>
    <p:sldId id="308"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306" r:id="rId41"/>
    <p:sldId id="298" r:id="rId42"/>
    <p:sldId id="299" r:id="rId43"/>
    <p:sldId id="300" r:id="rId44"/>
    <p:sldId id="301" r:id="rId45"/>
    <p:sldId id="302" r:id="rId46"/>
    <p:sldId id="303" r:id="rId47"/>
    <p:sldId id="304" r:id="rId48"/>
    <p:sldId id="305" r:id="rId49"/>
  </p:sldIdLst>
  <p:sldSz cx="12192000" cy="6858000"/>
  <p:notesSz cx="6797675" cy="9926638"/>
  <p:embeddedFontLst>
    <p:embeddedFont>
      <p:font typeface="Roboto"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gfM1Fi1fzcV8k67X/1C+fyrM41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1" d="100"/>
          <a:sy n="41" d="100"/>
        </p:scale>
        <p:origin x="9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7cfa2d30f_0_9: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7cfa2d30f_0_9: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7d9fd5874_0_2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7d9fd5874_0_26: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7d9fd5874_0_4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7d9fd5874_0_46: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7d9fd5874_0_5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7d9fd5874_0_5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7d9fd5874_0_5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7d9fd5874_0_54: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7cfa2d30f_0_1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7cfa2d30f_0_15: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7d9fd5874_0_7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7d9fd5874_0_78: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7d9fd5874_0_8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7d9fd5874_0_83: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7d9fd5874_0_8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7d9fd5874_0_88: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7d9fd5874_0_9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7d9fd5874_0_98: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7d9fd5874_0_1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7d9fd5874_0_15: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7d9fd5874_0_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77d9fd5874_0_7: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7d9fd5874_0_3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7d9fd5874_0_33: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7cfa2d30f_0_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7cfa2d30f_0_3: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1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7d9fd5874_0_6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7d9fd5874_0_61: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7d9fd5874_0_6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7d9fd5874_0_68: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7d9fd5874_0_39: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77d9fd5874_0_39: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9: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52ecd7283_0_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852ecd7283_0_4: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2A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7ebbbe646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7ebbbe646_0_22: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7cfa2d30f_0_2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7cfa2d30f_0_23: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77ebbbe646_0_2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77ebbbe646_0_27: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7ebbbe646_0_3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77ebbbe646_0_3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7ebbbe646_0_3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77ebbbe646_0_33: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7ebbbe646_0_3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7ebbbe646_0_36: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52ecd7283_0_9: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52ecd7283_0_9: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77ebbbe646_0_1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77ebbbe646_0_11: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7d9fd5874_0_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7d9fd5874_0_1: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7d9fd5874_0_7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7d9fd5874_0_74: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52ecd7283_0_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52ecd7283_0_0: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sp>
        <p:nvSpPr>
          <p:cNvPr id="13" name="Google Shape;13;p23"/>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3"/>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3"/>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3"/>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17" name="Google Shape;17;p2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18" name="Google Shape;18;p2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0" name="Google Shape;20;p23"/>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2"/>
          <p:cNvSpPr txBox="1">
            <a:spLocks noGrp="1"/>
          </p:cNvSpPr>
          <p:nvPr>
            <p:ph type="body" idx="1"/>
          </p:nvPr>
        </p:nvSpPr>
        <p:spPr>
          <a:xfrm rot="5400000">
            <a:off x="3872484"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9" name="Google Shape;79;p3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80" name="Google Shape;80;p3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3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86" name="Google Shape;86;p3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88" name="Google Shape;88;p33"/>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24"/>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5" name="Google Shape;25;p2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26" name="Google Shape;26;p2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8"/>
        <p:cNvGrpSpPr/>
        <p:nvPr/>
      </p:nvGrpSpPr>
      <p:grpSpPr>
        <a:xfrm>
          <a:off x="0" y="0"/>
          <a:ext cx="0" cy="0"/>
          <a:chOff x="0" y="0"/>
          <a:chExt cx="0" cy="0"/>
        </a:xfrm>
      </p:grpSpPr>
      <p:sp>
        <p:nvSpPr>
          <p:cNvPr id="29" name="Google Shape;29;p2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30" name="Google Shape;30;p2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36" name="Google Shape;36;p2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8"/>
        <p:cNvGrpSpPr/>
        <p:nvPr/>
      </p:nvGrpSpPr>
      <p:grpSpPr>
        <a:xfrm>
          <a:off x="0" y="0"/>
          <a:ext cx="0" cy="0"/>
          <a:chOff x="0" y="0"/>
          <a:chExt cx="0" cy="0"/>
        </a:xfrm>
      </p:grpSpPr>
      <p:sp>
        <p:nvSpPr>
          <p:cNvPr id="39" name="Google Shape;39;p27"/>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7"/>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7"/>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3" name="Google Shape;43;p2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44" name="Google Shape;44;p2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6" name="Google Shape;46;p27"/>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28"/>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8"/>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28"/>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2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54" name="Google Shape;54;p2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59" name="Google Shape;59;p2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4" name="Google Shape;64;p30"/>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5" name="Google Shape;65;p3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66" name="Google Shape;66;p3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a:spLocks noGrp="1"/>
          </p:cNvSpPr>
          <p:nvPr>
            <p:ph type="pic" idx="2"/>
          </p:nvPr>
        </p:nvSpPr>
        <p:spPr>
          <a:xfrm>
            <a:off x="0" y="-1"/>
            <a:ext cx="12188952" cy="4572000"/>
          </a:xfrm>
          <a:prstGeom prst="rect">
            <a:avLst/>
          </a:prstGeom>
          <a:solidFill>
            <a:srgbClr val="76CEEF"/>
          </a:solidFill>
          <a:ln>
            <a:noFill/>
          </a:ln>
        </p:spPr>
        <p:txBody>
          <a:bodyPr spcFirstLastPara="1" wrap="square" lIns="457200" tIns="365750" rIns="45700" bIns="45700" anchor="t" anchorCtr="0">
            <a:normAutofit/>
          </a:bodyPr>
          <a:lstStyle>
            <a:lvl1pPr marR="0" lvl="0" algn="l" rtl="0">
              <a:lnSpc>
                <a:spcPct val="90000"/>
              </a:lnSpc>
              <a:spcBef>
                <a:spcPts val="1200"/>
              </a:spcBef>
              <a:spcAft>
                <a:spcPts val="0"/>
              </a:spcAft>
              <a:buClr>
                <a:schemeClr val="accent1"/>
              </a:buClr>
              <a:buSzPts val="3200"/>
              <a:buFont typeface="Twentieth Century"/>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1" name="Google Shape;71;p31"/>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2" name="Google Shape;72;p3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Tipperary Town &amp; District School Completion Programme</a:t>
            </a:r>
            <a:endParaRPr/>
          </a:p>
        </p:txBody>
      </p:sp>
      <p:sp>
        <p:nvSpPr>
          <p:cNvPr id="73" name="Google Shape;73;p3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5" name="Google Shape;75;p31"/>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2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r>
              <a:rPr lang="en-US" smtClean="0"/>
              <a:t>Tipperary Town &amp; District School Completion Programme</a:t>
            </a:r>
            <a:endParaRPr/>
          </a:p>
        </p:txBody>
      </p:sp>
      <p:sp>
        <p:nvSpPr>
          <p:cNvPr id="9" name="Google Shape;9;p2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2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1" name="Google Shape;11;p22"/>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mailto:helen.kennedy@scp.ie"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mailto:alanna.odonovan@scp.i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C0C0C"/>
              </a:buClr>
              <a:buSzPts val="5000"/>
              <a:buFont typeface="Twentieth Century"/>
              <a:buNone/>
            </a:pPr>
            <a:r>
              <a:rPr lang="en-US" dirty="0" smtClean="0"/>
              <a:t>Transition from Primary to Secondary School</a:t>
            </a:r>
            <a:endParaRPr dirty="0"/>
          </a:p>
        </p:txBody>
      </p:sp>
      <p:sp>
        <p:nvSpPr>
          <p:cNvPr id="94" name="Google Shape;94;p1"/>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2800"/>
              <a:t>School Completion Programme Manual</a:t>
            </a:r>
            <a:endParaRPr sz="2800"/>
          </a:p>
        </p:txBody>
      </p:sp>
      <p:pic>
        <p:nvPicPr>
          <p:cNvPr id="95" name="Google Shape;95;p1"/>
          <p:cNvPicPr preferRelativeResize="0"/>
          <p:nvPr/>
        </p:nvPicPr>
        <p:blipFill>
          <a:blip r:embed="rId3">
            <a:alphaModFix/>
          </a:blip>
          <a:stretch>
            <a:fillRect/>
          </a:stretch>
        </p:blipFill>
        <p:spPr>
          <a:xfrm>
            <a:off x="298254" y="5691657"/>
            <a:ext cx="1070750" cy="969818"/>
          </a:xfrm>
          <a:prstGeom prst="rect">
            <a:avLst/>
          </a:prstGeom>
          <a:noFill/>
          <a:ln>
            <a:noFill/>
          </a:ln>
        </p:spPr>
      </p:pic>
      <p:pic>
        <p:nvPicPr>
          <p:cNvPr id="2" name="Picture 1"/>
          <p:cNvPicPr>
            <a:picLocks noChangeAspect="1"/>
          </p:cNvPicPr>
          <p:nvPr/>
        </p:nvPicPr>
        <p:blipFill>
          <a:blip r:embed="rId4"/>
          <a:stretch>
            <a:fillRect/>
          </a:stretch>
        </p:blipFill>
        <p:spPr>
          <a:xfrm>
            <a:off x="3782291" y="363681"/>
            <a:ext cx="4218709" cy="3691370"/>
          </a:xfrm>
          <a:prstGeom prst="rect">
            <a:avLst/>
          </a:prstGeom>
        </p:spPr>
      </p:pic>
      <p:sp>
        <p:nvSpPr>
          <p:cNvPr id="3" name="Date Placeholder 2"/>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852ecd7283_0_0"/>
          <p:cNvPicPr preferRelativeResize="0"/>
          <p:nvPr/>
        </p:nvPicPr>
        <p:blipFill>
          <a:blip r:embed="rId3">
            <a:alphaModFix/>
          </a:blip>
          <a:stretch>
            <a:fillRect/>
          </a:stretch>
        </p:blipFill>
        <p:spPr>
          <a:xfrm rot="-5400000">
            <a:off x="2660072" y="-2369130"/>
            <a:ext cx="6858001" cy="1159625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5"/>
          <p:cNvPicPr preferRelativeResize="0"/>
          <p:nvPr/>
        </p:nvPicPr>
        <p:blipFill rotWithShape="1">
          <a:blip r:embed="rId3">
            <a:alphaModFix/>
          </a:blip>
          <a:srcRect/>
          <a:stretch/>
        </p:blipFill>
        <p:spPr>
          <a:xfrm rot="-5400000">
            <a:off x="1981201" y="-3352800"/>
            <a:ext cx="8229600" cy="12192000"/>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77cfa2d30f_0_9"/>
          <p:cNvSpPr txBox="1">
            <a:spLocks noGrp="1"/>
          </p:cNvSpPr>
          <p:nvPr>
            <p:ph type="ctrTitle"/>
          </p:nvPr>
        </p:nvSpPr>
        <p:spPr>
          <a:xfrm>
            <a:off x="457200" y="4960137"/>
            <a:ext cx="7772400" cy="1463100"/>
          </a:xfrm>
          <a:prstGeom prst="rect">
            <a:avLst/>
          </a:prstGeom>
        </p:spPr>
        <p:txBody>
          <a:bodyPr spcFirstLastPara="1" wrap="square" lIns="91425" tIns="45700" rIns="91425" bIns="45700" anchor="ctr" anchorCtr="0">
            <a:noAutofit/>
          </a:bodyPr>
          <a:lstStyle/>
          <a:p>
            <a:pPr marL="91440" lvl="0" indent="-177800" algn="l" rtl="0">
              <a:lnSpc>
                <a:spcPct val="90000"/>
              </a:lnSpc>
              <a:spcBef>
                <a:spcPts val="1400"/>
              </a:spcBef>
              <a:spcAft>
                <a:spcPts val="0"/>
              </a:spcAft>
              <a:buClr>
                <a:schemeClr val="accent1"/>
              </a:buClr>
              <a:buSzPts val="2800"/>
              <a:buFont typeface="Noto Sans Symbols"/>
              <a:buChar char="❖"/>
            </a:pPr>
            <a:r>
              <a:rPr lang="en-US" sz="2800">
                <a:solidFill>
                  <a:schemeClr val="dk1"/>
                </a:solidFill>
              </a:rPr>
              <a:t>Difference between Primary &amp; Secondary School</a:t>
            </a:r>
            <a:endParaRPr/>
          </a:p>
        </p:txBody>
      </p:sp>
      <p:pic>
        <p:nvPicPr>
          <p:cNvPr id="151" name="Google Shape;151;g77cfa2d30f_0_9"/>
          <p:cNvPicPr preferRelativeResize="0"/>
          <p:nvPr/>
        </p:nvPicPr>
        <p:blipFill>
          <a:blip r:embed="rId3">
            <a:alphaModFix/>
          </a:blip>
          <a:stretch>
            <a:fillRect/>
          </a:stretch>
        </p:blipFill>
        <p:spPr>
          <a:xfrm>
            <a:off x="9961275" y="4578075"/>
            <a:ext cx="2230725" cy="22799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1024128" y="585216"/>
            <a:ext cx="9720072" cy="100805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3959"/>
              <a:buFont typeface="Twentieth Century"/>
              <a:buNone/>
            </a:pPr>
            <a:r>
              <a:rPr lang="en-US" sz="3959" dirty="0"/>
              <a:t/>
            </a:r>
            <a:br>
              <a:rPr lang="en-US" sz="3959" dirty="0"/>
            </a:br>
            <a:r>
              <a:rPr lang="en-US" sz="3959" dirty="0"/>
              <a:t>DIFFERENCES BETWEEN PRIMARY AND SECONDARY SCHOOL</a:t>
            </a:r>
            <a:r>
              <a:rPr lang="en-US" sz="4500" dirty="0"/>
              <a:t/>
            </a:r>
            <a:br>
              <a:rPr lang="en-US" sz="4500" dirty="0"/>
            </a:br>
            <a:r>
              <a:rPr lang="en-US" sz="4860" u="sng" dirty="0"/>
              <a:t/>
            </a:r>
            <a:br>
              <a:rPr lang="en-US" sz="4860" u="sng" dirty="0"/>
            </a:br>
            <a:r>
              <a:rPr lang="en-US" sz="2430" b="1" u="sng" dirty="0"/>
              <a:t>THESE ARE JUST A GUIDELINE AS EACH SCHOOL WILL BE SLIGHTLY DIFFERENT</a:t>
            </a:r>
            <a:endParaRPr sz="2430" dirty="0"/>
          </a:p>
        </p:txBody>
      </p:sp>
      <p:sp>
        <p:nvSpPr>
          <p:cNvPr id="157" name="Google Shape;157;p6"/>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Font typeface="Noto Sans Symbols"/>
              <a:buNone/>
            </a:pPr>
            <a:endParaRPr/>
          </a:p>
          <a:p>
            <a:pPr marL="91440" lvl="0" indent="-127000" algn="l" rtl="0">
              <a:lnSpc>
                <a:spcPct val="90000"/>
              </a:lnSpc>
              <a:spcBef>
                <a:spcPts val="1400"/>
              </a:spcBef>
              <a:spcAft>
                <a:spcPts val="0"/>
              </a:spcAft>
              <a:buSzPts val="2000"/>
              <a:buFont typeface="Noto Sans Symbols"/>
              <a:buChar char="❖"/>
            </a:pPr>
            <a:r>
              <a:rPr lang="en-US" sz="2000"/>
              <a:t>Start time</a:t>
            </a:r>
            <a:endParaRPr/>
          </a:p>
          <a:p>
            <a:pPr marL="91440" lvl="0" indent="-127000" algn="l" rtl="0">
              <a:lnSpc>
                <a:spcPct val="90000"/>
              </a:lnSpc>
              <a:spcBef>
                <a:spcPts val="1400"/>
              </a:spcBef>
              <a:spcAft>
                <a:spcPts val="0"/>
              </a:spcAft>
              <a:buSzPts val="2000"/>
              <a:buFont typeface="Noto Sans Symbols"/>
              <a:buChar char="❖"/>
            </a:pPr>
            <a:r>
              <a:rPr lang="en-US" sz="2000"/>
              <a:t> Individual class times</a:t>
            </a:r>
            <a:endParaRPr/>
          </a:p>
          <a:p>
            <a:pPr marL="91440" lvl="0" indent="-127000" algn="l" rtl="0">
              <a:lnSpc>
                <a:spcPct val="90000"/>
              </a:lnSpc>
              <a:spcBef>
                <a:spcPts val="1400"/>
              </a:spcBef>
              <a:spcAft>
                <a:spcPts val="0"/>
              </a:spcAft>
              <a:buSzPts val="2000"/>
              <a:buFont typeface="Noto Sans Symbols"/>
              <a:buChar char="❖"/>
            </a:pPr>
            <a:r>
              <a:rPr lang="en-US" sz="2000"/>
              <a:t> Changing class rooms</a:t>
            </a:r>
            <a:endParaRPr/>
          </a:p>
          <a:p>
            <a:pPr marL="91440" lvl="0" indent="-127000" algn="l" rtl="0">
              <a:lnSpc>
                <a:spcPct val="90000"/>
              </a:lnSpc>
              <a:spcBef>
                <a:spcPts val="1400"/>
              </a:spcBef>
              <a:spcAft>
                <a:spcPts val="0"/>
              </a:spcAft>
              <a:buSzPts val="2000"/>
              <a:buFont typeface="Noto Sans Symbols"/>
              <a:buChar char="❖"/>
            </a:pPr>
            <a:r>
              <a:rPr lang="en-US" sz="2000"/>
              <a:t> Class size</a:t>
            </a:r>
            <a:endParaRPr/>
          </a:p>
          <a:p>
            <a:pPr marL="91440" lvl="0" indent="-127000" algn="l" rtl="0">
              <a:lnSpc>
                <a:spcPct val="90000"/>
              </a:lnSpc>
              <a:spcBef>
                <a:spcPts val="1400"/>
              </a:spcBef>
              <a:spcAft>
                <a:spcPts val="0"/>
              </a:spcAft>
              <a:buSzPts val="2000"/>
              <a:buFont typeface="Noto Sans Symbols"/>
              <a:buChar char="❖"/>
            </a:pPr>
            <a:r>
              <a:rPr lang="en-US" sz="2000"/>
              <a:t> Increased amount of homework</a:t>
            </a:r>
            <a:endParaRPr sz="2000"/>
          </a:p>
          <a:p>
            <a:pPr marL="91440" lvl="0" indent="-127000" algn="l" rtl="0">
              <a:lnSpc>
                <a:spcPct val="90000"/>
              </a:lnSpc>
              <a:spcBef>
                <a:spcPts val="1400"/>
              </a:spcBef>
              <a:spcAft>
                <a:spcPts val="0"/>
              </a:spcAft>
              <a:buSzPts val="2000"/>
              <a:buFont typeface="Noto Sans Symbols"/>
              <a:buChar char="❖"/>
            </a:pPr>
            <a:r>
              <a:rPr lang="en-US" sz="2000"/>
              <a:t> Responsible for a locker</a:t>
            </a:r>
            <a:endParaRPr/>
          </a:p>
          <a:p>
            <a:pPr marL="91440" lvl="0" indent="-127000" algn="l" rtl="0">
              <a:lnSpc>
                <a:spcPct val="90000"/>
              </a:lnSpc>
              <a:spcBef>
                <a:spcPts val="1400"/>
              </a:spcBef>
              <a:spcAft>
                <a:spcPts val="0"/>
              </a:spcAft>
              <a:buSzPts val="2000"/>
              <a:buFont typeface="Noto Sans Symbols"/>
              <a:buChar char="❖"/>
            </a:pPr>
            <a:r>
              <a:rPr lang="en-US" sz="2000"/>
              <a:t> More subject choices</a:t>
            </a:r>
            <a:endParaRPr/>
          </a:p>
          <a:p>
            <a:pPr marL="91440" lvl="0" indent="-127000" algn="l" rtl="0">
              <a:lnSpc>
                <a:spcPct val="90000"/>
              </a:lnSpc>
              <a:spcBef>
                <a:spcPts val="1400"/>
              </a:spcBef>
              <a:spcAft>
                <a:spcPts val="0"/>
              </a:spcAft>
              <a:buSzPts val="2000"/>
              <a:buFont typeface="Noto Sans Symbols"/>
              <a:buChar char="❖"/>
            </a:pPr>
            <a:r>
              <a:rPr lang="en-US" sz="2000"/>
              <a:t> New &amp; existing friends</a:t>
            </a:r>
            <a:endParaRPr sz="2000"/>
          </a:p>
        </p:txBody>
      </p:sp>
      <p:sp>
        <p:nvSpPr>
          <p:cNvPr id="158" name="Google Shape;158;p6"/>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000"/>
              <a:buFont typeface="Noto Sans Symbols"/>
              <a:buNone/>
            </a:pPr>
            <a:endParaRPr sz="2000"/>
          </a:p>
          <a:p>
            <a:pPr marL="91440" lvl="0" indent="-127000" algn="l" rtl="0">
              <a:lnSpc>
                <a:spcPct val="90000"/>
              </a:lnSpc>
              <a:spcBef>
                <a:spcPts val="1400"/>
              </a:spcBef>
              <a:spcAft>
                <a:spcPts val="0"/>
              </a:spcAft>
              <a:buSzPts val="2000"/>
              <a:buFont typeface="Noto Sans Symbols"/>
              <a:buChar char="❖"/>
            </a:pPr>
            <a:r>
              <a:rPr lang="en-US" sz="2000"/>
              <a:t> Main uniform and tracksuit</a:t>
            </a:r>
            <a:endParaRPr/>
          </a:p>
          <a:p>
            <a:pPr marL="91440" lvl="0" indent="-127000" algn="l" rtl="0">
              <a:lnSpc>
                <a:spcPct val="90000"/>
              </a:lnSpc>
              <a:spcBef>
                <a:spcPts val="1400"/>
              </a:spcBef>
              <a:spcAft>
                <a:spcPts val="0"/>
              </a:spcAft>
              <a:buSzPts val="2000"/>
              <a:buFont typeface="Noto Sans Symbols"/>
              <a:buChar char="❖"/>
            </a:pPr>
            <a:r>
              <a:rPr lang="en-US" sz="2000"/>
              <a:t> Pastoral Care </a:t>
            </a:r>
            <a:endParaRPr/>
          </a:p>
          <a:p>
            <a:pPr marL="91440" lvl="0" indent="-127000" algn="l" rtl="0">
              <a:lnSpc>
                <a:spcPct val="90000"/>
              </a:lnSpc>
              <a:spcBef>
                <a:spcPts val="1400"/>
              </a:spcBef>
              <a:spcAft>
                <a:spcPts val="0"/>
              </a:spcAft>
              <a:buSzPts val="2000"/>
              <a:buFont typeface="Noto Sans Symbols"/>
              <a:buChar char="❖"/>
            </a:pPr>
            <a:r>
              <a:rPr lang="en-US" sz="2000"/>
              <a:t> Get back in the swing of talking to new people and trying new things</a:t>
            </a:r>
            <a:endParaRPr/>
          </a:p>
          <a:p>
            <a:pPr marL="91440" lvl="0" indent="-127000" algn="l" rtl="0">
              <a:lnSpc>
                <a:spcPct val="90000"/>
              </a:lnSpc>
              <a:spcBef>
                <a:spcPts val="1400"/>
              </a:spcBef>
              <a:spcAft>
                <a:spcPts val="0"/>
              </a:spcAft>
              <a:buSzPts val="2000"/>
              <a:buFont typeface="Noto Sans Symbols"/>
              <a:buChar char="❖"/>
            </a:pPr>
            <a:r>
              <a:rPr lang="en-US" sz="2000"/>
              <a:t> Subject choice </a:t>
            </a:r>
            <a:endParaRPr/>
          </a:p>
          <a:p>
            <a:pPr marL="91440" lvl="0" indent="-127000" algn="l" rtl="0">
              <a:lnSpc>
                <a:spcPct val="90000"/>
              </a:lnSpc>
              <a:spcBef>
                <a:spcPts val="1400"/>
              </a:spcBef>
              <a:spcAft>
                <a:spcPts val="0"/>
              </a:spcAft>
              <a:buSzPts val="2000"/>
              <a:buFont typeface="Noto Sans Symbols"/>
              <a:buChar char="❖"/>
            </a:pPr>
            <a:r>
              <a:rPr lang="en-US" sz="2000"/>
              <a:t> Homework &amp; exams</a:t>
            </a:r>
            <a:endParaRPr/>
          </a:p>
          <a:p>
            <a:pPr marL="91440" lvl="0" indent="-127000" algn="l" rtl="0">
              <a:lnSpc>
                <a:spcPct val="90000"/>
              </a:lnSpc>
              <a:spcBef>
                <a:spcPts val="1400"/>
              </a:spcBef>
              <a:spcAft>
                <a:spcPts val="0"/>
              </a:spcAft>
              <a:buSzPts val="2000"/>
              <a:buFont typeface="Noto Sans Symbols"/>
              <a:buChar char="❖"/>
            </a:pPr>
            <a:r>
              <a:rPr lang="en-US" sz="2000"/>
              <a:t> Timetable  </a:t>
            </a:r>
            <a:endParaRPr sz="2000"/>
          </a:p>
          <a:p>
            <a:pPr marL="91440" lvl="0" indent="-127000" algn="l" rtl="0">
              <a:lnSpc>
                <a:spcPct val="90000"/>
              </a:lnSpc>
              <a:spcBef>
                <a:spcPts val="1400"/>
              </a:spcBef>
              <a:spcAft>
                <a:spcPts val="0"/>
              </a:spcAft>
              <a:buSzPts val="2000"/>
              <a:buFont typeface="Noto Sans Symbols"/>
              <a:buChar char="❖"/>
            </a:pPr>
            <a:r>
              <a:rPr lang="en-US" sz="2000"/>
              <a:t>  Extra curricular activities</a:t>
            </a:r>
            <a:endParaRPr sz="2000"/>
          </a:p>
          <a:p>
            <a:pPr marL="91440" lvl="0" indent="0" algn="l" rtl="0">
              <a:lnSpc>
                <a:spcPct val="90000"/>
              </a:lnSpc>
              <a:spcBef>
                <a:spcPts val="1400"/>
              </a:spcBef>
              <a:spcAft>
                <a:spcPts val="0"/>
              </a:spcAft>
              <a:buSzPts val="2000"/>
              <a:buFont typeface="Noto Sans Symbols"/>
              <a:buNone/>
            </a:pPr>
            <a:endParaRPr sz="2000"/>
          </a:p>
        </p:txBody>
      </p:sp>
      <p:pic>
        <p:nvPicPr>
          <p:cNvPr id="159" name="Google Shape;159;p6"/>
          <p:cNvPicPr preferRelativeResize="0"/>
          <p:nvPr/>
        </p:nvPicPr>
        <p:blipFill rotWithShape="1">
          <a:blip r:embed="rId3">
            <a:alphaModFix/>
          </a:blip>
          <a:srcRect/>
          <a:stretch/>
        </p:blipFill>
        <p:spPr>
          <a:xfrm>
            <a:off x="9280525" y="4297680"/>
            <a:ext cx="2647950" cy="17240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77d9fd5874_0_26"/>
          <p:cNvPicPr preferRelativeResize="0"/>
          <p:nvPr/>
        </p:nvPicPr>
        <p:blipFill>
          <a:blip r:embed="rId3">
            <a:alphaModFix/>
          </a:blip>
          <a:stretch>
            <a:fillRect/>
          </a:stretch>
        </p:blipFill>
        <p:spPr>
          <a:xfrm>
            <a:off x="281800" y="0"/>
            <a:ext cx="10975674" cy="6583200"/>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77d9fd5874_0_46"/>
          <p:cNvPicPr preferRelativeResize="0"/>
          <p:nvPr/>
        </p:nvPicPr>
        <p:blipFill>
          <a:blip r:embed="rId3">
            <a:alphaModFix/>
          </a:blip>
          <a:stretch>
            <a:fillRect/>
          </a:stretch>
        </p:blipFill>
        <p:spPr>
          <a:xfrm>
            <a:off x="724625" y="0"/>
            <a:ext cx="10742750" cy="6615901"/>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77d9fd5874_0_50"/>
          <p:cNvPicPr preferRelativeResize="0"/>
          <p:nvPr/>
        </p:nvPicPr>
        <p:blipFill>
          <a:blip r:embed="rId3">
            <a:alphaModFix/>
          </a:blip>
          <a:stretch>
            <a:fillRect/>
          </a:stretch>
        </p:blipFill>
        <p:spPr>
          <a:xfrm>
            <a:off x="749638" y="127963"/>
            <a:ext cx="10692725" cy="660207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ABBREVIATIONS</a:t>
            </a:r>
            <a:endParaRPr/>
          </a:p>
        </p:txBody>
      </p:sp>
      <p:sp>
        <p:nvSpPr>
          <p:cNvPr id="180" name="Google Shape;180;p7"/>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lnSpcReduction="10000"/>
          </a:bodyPr>
          <a:lstStyle/>
          <a:p>
            <a:pPr marL="91440" lvl="0" indent="-129222" algn="l" rtl="0">
              <a:lnSpc>
                <a:spcPct val="90000"/>
              </a:lnSpc>
              <a:spcBef>
                <a:spcPts val="0"/>
              </a:spcBef>
              <a:spcAft>
                <a:spcPts val="0"/>
              </a:spcAft>
              <a:buSzPts val="2035"/>
              <a:buFont typeface="Noto Sans Symbols"/>
              <a:buChar char="❖"/>
            </a:pPr>
            <a:r>
              <a:rPr lang="en-US" sz="2035"/>
              <a:t> P.E = PE</a:t>
            </a:r>
            <a:endParaRPr/>
          </a:p>
          <a:p>
            <a:pPr marL="91440" lvl="0" indent="-129222" algn="l" rtl="0">
              <a:lnSpc>
                <a:spcPct val="90000"/>
              </a:lnSpc>
              <a:spcBef>
                <a:spcPts val="1400"/>
              </a:spcBef>
              <a:spcAft>
                <a:spcPts val="0"/>
              </a:spcAft>
              <a:buSzPts val="2035"/>
              <a:buFont typeface="Noto Sans Symbols"/>
              <a:buChar char="❖"/>
            </a:pPr>
            <a:r>
              <a:rPr lang="en-US" sz="2035"/>
              <a:t>FR = French</a:t>
            </a:r>
            <a:endParaRPr/>
          </a:p>
          <a:p>
            <a:pPr marL="91440" lvl="0" indent="-129222" algn="l" rtl="0">
              <a:lnSpc>
                <a:spcPct val="90000"/>
              </a:lnSpc>
              <a:spcBef>
                <a:spcPts val="1400"/>
              </a:spcBef>
              <a:spcAft>
                <a:spcPts val="0"/>
              </a:spcAft>
              <a:buSzPts val="2035"/>
              <a:buFont typeface="Noto Sans Symbols"/>
              <a:buChar char="❖"/>
            </a:pPr>
            <a:r>
              <a:rPr lang="en-US" sz="2035"/>
              <a:t>Geo = Geography</a:t>
            </a:r>
            <a:endParaRPr/>
          </a:p>
          <a:p>
            <a:pPr marL="91440" lvl="0" indent="-129222" algn="l" rtl="0">
              <a:lnSpc>
                <a:spcPct val="90000"/>
              </a:lnSpc>
              <a:spcBef>
                <a:spcPts val="1400"/>
              </a:spcBef>
              <a:spcAft>
                <a:spcPts val="0"/>
              </a:spcAft>
              <a:buSzPts val="2035"/>
              <a:buFont typeface="Noto Sans Symbols"/>
              <a:buChar char="❖"/>
            </a:pPr>
            <a:r>
              <a:rPr lang="en-US" sz="2035"/>
              <a:t> M = Maths</a:t>
            </a:r>
            <a:endParaRPr/>
          </a:p>
          <a:p>
            <a:pPr marL="91440" lvl="0" indent="-129222" algn="l" rtl="0">
              <a:lnSpc>
                <a:spcPct val="90000"/>
              </a:lnSpc>
              <a:spcBef>
                <a:spcPts val="1400"/>
              </a:spcBef>
              <a:spcAft>
                <a:spcPts val="0"/>
              </a:spcAft>
              <a:buSzPts val="2035"/>
              <a:buFont typeface="Noto Sans Symbols"/>
              <a:buChar char="❖"/>
            </a:pPr>
            <a:r>
              <a:rPr lang="en-US" sz="2035"/>
              <a:t> MTW = Materials Technology Wood</a:t>
            </a:r>
            <a:endParaRPr/>
          </a:p>
          <a:p>
            <a:pPr marL="91440" lvl="0" indent="-129222" algn="l" rtl="0">
              <a:lnSpc>
                <a:spcPct val="90000"/>
              </a:lnSpc>
              <a:spcBef>
                <a:spcPts val="1400"/>
              </a:spcBef>
              <a:spcAft>
                <a:spcPts val="0"/>
              </a:spcAft>
              <a:buSzPts val="2035"/>
              <a:buFont typeface="Noto Sans Symbols"/>
              <a:buChar char="❖"/>
            </a:pPr>
            <a:r>
              <a:rPr lang="en-US" sz="2035"/>
              <a:t> H.EC = Home Economics</a:t>
            </a:r>
            <a:endParaRPr/>
          </a:p>
          <a:p>
            <a:pPr marL="91440" lvl="0" indent="-129222" algn="l" rtl="0">
              <a:lnSpc>
                <a:spcPct val="90000"/>
              </a:lnSpc>
              <a:spcBef>
                <a:spcPts val="1400"/>
              </a:spcBef>
              <a:spcAft>
                <a:spcPts val="0"/>
              </a:spcAft>
              <a:buSzPts val="2035"/>
              <a:buFont typeface="Noto Sans Symbols"/>
              <a:buChar char="❖"/>
            </a:pPr>
            <a:r>
              <a:rPr lang="en-US" sz="2035"/>
              <a:t> I = Irish</a:t>
            </a:r>
            <a:endParaRPr/>
          </a:p>
          <a:p>
            <a:pPr marL="91440" lvl="0" indent="-129222" algn="l" rtl="0">
              <a:lnSpc>
                <a:spcPct val="90000"/>
              </a:lnSpc>
              <a:spcBef>
                <a:spcPts val="1400"/>
              </a:spcBef>
              <a:spcAft>
                <a:spcPts val="0"/>
              </a:spcAft>
              <a:buSzPts val="2035"/>
              <a:buFont typeface="Noto Sans Symbols"/>
              <a:buChar char="❖"/>
            </a:pPr>
            <a:r>
              <a:rPr lang="en-US" sz="2035"/>
              <a:t> DIG = Computers</a:t>
            </a:r>
            <a:endParaRPr/>
          </a:p>
          <a:p>
            <a:pPr marL="91440" lvl="0" indent="-129222" algn="l" rtl="0">
              <a:lnSpc>
                <a:spcPct val="90000"/>
              </a:lnSpc>
              <a:spcBef>
                <a:spcPts val="1400"/>
              </a:spcBef>
              <a:spcAft>
                <a:spcPts val="0"/>
              </a:spcAft>
              <a:buSzPts val="2035"/>
              <a:buFont typeface="Noto Sans Symbols"/>
              <a:buChar char="❖"/>
            </a:pPr>
            <a:r>
              <a:rPr lang="en-US" sz="2035"/>
              <a:t> MUS = Music</a:t>
            </a:r>
            <a:endParaRPr sz="2035"/>
          </a:p>
        </p:txBody>
      </p:sp>
      <p:sp>
        <p:nvSpPr>
          <p:cNvPr id="181" name="Google Shape;181;p7"/>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fontScale="92500" lnSpcReduction="20000"/>
          </a:bodyPr>
          <a:lstStyle/>
          <a:p>
            <a:pPr marL="91440" lvl="0" indent="-129222" algn="l" rtl="0">
              <a:lnSpc>
                <a:spcPct val="90000"/>
              </a:lnSpc>
              <a:spcBef>
                <a:spcPts val="0"/>
              </a:spcBef>
              <a:spcAft>
                <a:spcPts val="0"/>
              </a:spcAft>
              <a:buSzPts val="2035"/>
              <a:buFont typeface="Noto Sans Symbols"/>
              <a:buChar char="❖"/>
            </a:pPr>
            <a:r>
              <a:rPr lang="en-US" sz="2035"/>
              <a:t> MW = Metalwork</a:t>
            </a:r>
            <a:endParaRPr/>
          </a:p>
          <a:p>
            <a:pPr marL="91440" lvl="0" indent="-129222" algn="l" rtl="0">
              <a:lnSpc>
                <a:spcPct val="90000"/>
              </a:lnSpc>
              <a:spcBef>
                <a:spcPts val="1400"/>
              </a:spcBef>
              <a:spcAft>
                <a:spcPts val="0"/>
              </a:spcAft>
              <a:buSzPts val="2035"/>
              <a:buFont typeface="Noto Sans Symbols"/>
              <a:buChar char="❖"/>
            </a:pPr>
            <a:r>
              <a:rPr lang="en-US" sz="2035"/>
              <a:t> SC = Science</a:t>
            </a:r>
            <a:endParaRPr/>
          </a:p>
          <a:p>
            <a:pPr marL="91440" lvl="0" indent="-129222" algn="l" rtl="0">
              <a:lnSpc>
                <a:spcPct val="90000"/>
              </a:lnSpc>
              <a:spcBef>
                <a:spcPts val="1400"/>
              </a:spcBef>
              <a:spcAft>
                <a:spcPts val="0"/>
              </a:spcAft>
              <a:buSzPts val="2035"/>
              <a:buFont typeface="Noto Sans Symbols"/>
              <a:buChar char="❖"/>
            </a:pPr>
            <a:r>
              <a:rPr lang="en-US" sz="2035"/>
              <a:t> CSPE = Civic, Social and Political Education</a:t>
            </a:r>
            <a:endParaRPr/>
          </a:p>
          <a:p>
            <a:pPr marL="91440" lvl="0" indent="-129222" algn="l" rtl="0">
              <a:lnSpc>
                <a:spcPct val="90000"/>
              </a:lnSpc>
              <a:spcBef>
                <a:spcPts val="1400"/>
              </a:spcBef>
              <a:spcAft>
                <a:spcPts val="0"/>
              </a:spcAft>
              <a:buSzPts val="2035"/>
              <a:buFont typeface="Noto Sans Symbols"/>
              <a:buChar char="❖"/>
            </a:pPr>
            <a:r>
              <a:rPr lang="en-US" sz="2035"/>
              <a:t> ART = Art</a:t>
            </a:r>
            <a:endParaRPr/>
          </a:p>
          <a:p>
            <a:pPr marL="91440" lvl="0" indent="-129222" algn="l" rtl="0">
              <a:lnSpc>
                <a:spcPct val="90000"/>
              </a:lnSpc>
              <a:spcBef>
                <a:spcPts val="1400"/>
              </a:spcBef>
              <a:spcAft>
                <a:spcPts val="0"/>
              </a:spcAft>
              <a:buSzPts val="2035"/>
              <a:buFont typeface="Noto Sans Symbols"/>
              <a:buChar char="❖"/>
            </a:pPr>
            <a:r>
              <a:rPr lang="en-US" sz="2035"/>
              <a:t> Rel = Religion</a:t>
            </a:r>
            <a:endParaRPr/>
          </a:p>
          <a:p>
            <a:pPr marL="91440" lvl="0" indent="-129222" algn="l" rtl="0">
              <a:lnSpc>
                <a:spcPct val="90000"/>
              </a:lnSpc>
              <a:spcBef>
                <a:spcPts val="1400"/>
              </a:spcBef>
              <a:spcAft>
                <a:spcPts val="0"/>
              </a:spcAft>
              <a:buSzPts val="2035"/>
              <a:buFont typeface="Noto Sans Symbols"/>
              <a:buChar char="❖"/>
            </a:pPr>
            <a:r>
              <a:rPr lang="en-US" sz="2035"/>
              <a:t>TG = Technical Graphics</a:t>
            </a:r>
            <a:endParaRPr/>
          </a:p>
          <a:p>
            <a:pPr marL="91440" lvl="0" indent="-129222" algn="l" rtl="0">
              <a:lnSpc>
                <a:spcPct val="90000"/>
              </a:lnSpc>
              <a:spcBef>
                <a:spcPts val="1400"/>
              </a:spcBef>
              <a:spcAft>
                <a:spcPts val="0"/>
              </a:spcAft>
              <a:buSzPts val="2035"/>
              <a:buFont typeface="Noto Sans Symbols"/>
              <a:buChar char="❖"/>
            </a:pPr>
            <a:r>
              <a:rPr lang="en-US" sz="2035"/>
              <a:t> H = History</a:t>
            </a:r>
            <a:endParaRPr/>
          </a:p>
          <a:p>
            <a:pPr marL="91440" lvl="0" indent="-129222" algn="l" rtl="0">
              <a:lnSpc>
                <a:spcPct val="90000"/>
              </a:lnSpc>
              <a:spcBef>
                <a:spcPts val="1400"/>
              </a:spcBef>
              <a:spcAft>
                <a:spcPts val="0"/>
              </a:spcAft>
              <a:buSzPts val="2035"/>
              <a:buFont typeface="Noto Sans Symbols"/>
              <a:buChar char="❖"/>
            </a:pPr>
            <a:r>
              <a:rPr lang="en-US" sz="2035"/>
              <a:t> SPHE = Social, Personal, Health Educations</a:t>
            </a:r>
            <a:endParaRPr/>
          </a:p>
          <a:p>
            <a:pPr marL="91440" lvl="0" indent="-129222" algn="l" rtl="0">
              <a:lnSpc>
                <a:spcPct val="90000"/>
              </a:lnSpc>
              <a:spcBef>
                <a:spcPts val="1400"/>
              </a:spcBef>
              <a:spcAft>
                <a:spcPts val="0"/>
              </a:spcAft>
              <a:buSzPts val="2035"/>
              <a:buFont typeface="Noto Sans Symbols"/>
              <a:buChar char="❖"/>
            </a:pPr>
            <a:r>
              <a:rPr lang="en-US" sz="2035"/>
              <a:t> BS = Business Studies</a:t>
            </a:r>
            <a:endParaRPr sz="2035"/>
          </a:p>
        </p:txBody>
      </p:sp>
      <p:pic>
        <p:nvPicPr>
          <p:cNvPr id="182" name="Google Shape;182;p7"/>
          <p:cNvPicPr preferRelativeResize="0"/>
          <p:nvPr/>
        </p:nvPicPr>
        <p:blipFill rotWithShape="1">
          <a:blip r:embed="rId3">
            <a:alphaModFix/>
          </a:blip>
          <a:srcRect/>
          <a:stretch/>
        </p:blipFill>
        <p:spPr>
          <a:xfrm>
            <a:off x="8639175" y="384048"/>
            <a:ext cx="2876550" cy="159067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77d9fd5874_0_54"/>
          <p:cNvPicPr preferRelativeResize="0"/>
          <p:nvPr/>
        </p:nvPicPr>
        <p:blipFill>
          <a:blip r:embed="rId3">
            <a:alphaModFix/>
          </a:blip>
          <a:stretch>
            <a:fillRect/>
          </a:stretch>
        </p:blipFill>
        <p:spPr>
          <a:xfrm>
            <a:off x="789300" y="0"/>
            <a:ext cx="10871301" cy="6741551"/>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SCHOOL TIMES AND OPTIONS</a:t>
            </a:r>
            <a:endParaRPr/>
          </a:p>
        </p:txBody>
      </p:sp>
      <p:sp>
        <p:nvSpPr>
          <p:cNvPr id="193" name="Google Shape;193;p8"/>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Font typeface="Noto Sans Symbols"/>
              <a:buChar char="❖"/>
            </a:pPr>
            <a:r>
              <a:rPr lang="en-US"/>
              <a:t>School Times- Monday and Wednesday 8.50 – 3.40 lunch 35 mins</a:t>
            </a:r>
            <a:endParaRPr/>
          </a:p>
          <a:p>
            <a:pPr marL="91440" lvl="0" indent="-139700" algn="l" rtl="0">
              <a:lnSpc>
                <a:spcPct val="90000"/>
              </a:lnSpc>
              <a:spcBef>
                <a:spcPts val="1400"/>
              </a:spcBef>
              <a:spcAft>
                <a:spcPts val="0"/>
              </a:spcAft>
              <a:buSzPts val="2200"/>
              <a:buFont typeface="Noto Sans Symbols"/>
              <a:buChar char="❖"/>
            </a:pPr>
            <a:r>
              <a:rPr lang="en-US"/>
              <a:t> School Times – Tuesday and Thursday 8.50 - 3.40 lunch 55 mins</a:t>
            </a:r>
            <a:endParaRPr/>
          </a:p>
          <a:p>
            <a:pPr marL="91440" lvl="0" indent="-139700" algn="l" rtl="0">
              <a:lnSpc>
                <a:spcPct val="90000"/>
              </a:lnSpc>
              <a:spcBef>
                <a:spcPts val="1400"/>
              </a:spcBef>
              <a:spcAft>
                <a:spcPts val="0"/>
              </a:spcAft>
              <a:buSzPts val="2200"/>
              <a:buFont typeface="Noto Sans Symbols"/>
              <a:buChar char="❖"/>
            </a:pPr>
            <a:r>
              <a:rPr lang="en-US"/>
              <a:t> School subject option bands: </a:t>
            </a:r>
            <a:r>
              <a:rPr lang="en-US" b="1"/>
              <a:t>Each school may have different options</a:t>
            </a:r>
            <a:endParaRPr b="1"/>
          </a:p>
          <a:p>
            <a:pPr marL="0" lvl="0" indent="0" algn="l" rtl="0">
              <a:lnSpc>
                <a:spcPct val="90000"/>
              </a:lnSpc>
              <a:spcBef>
                <a:spcPts val="1400"/>
              </a:spcBef>
              <a:spcAft>
                <a:spcPts val="0"/>
              </a:spcAft>
              <a:buSzPts val="2200"/>
              <a:buNone/>
            </a:pPr>
            <a:r>
              <a:rPr lang="en-US"/>
              <a:t>	1. Art, Music, Technical Graphics, Home Economics</a:t>
            </a:r>
            <a:endParaRPr/>
          </a:p>
          <a:p>
            <a:pPr marL="0" lvl="0" indent="0" algn="l" rtl="0">
              <a:lnSpc>
                <a:spcPct val="90000"/>
              </a:lnSpc>
              <a:spcBef>
                <a:spcPts val="1400"/>
              </a:spcBef>
              <a:spcAft>
                <a:spcPts val="0"/>
              </a:spcAft>
              <a:buSzPts val="2200"/>
              <a:buNone/>
            </a:pPr>
            <a:r>
              <a:rPr lang="en-US"/>
              <a:t>	2. Woodwork, Home Economics, History, Geography</a:t>
            </a:r>
            <a:endParaRPr/>
          </a:p>
          <a:p>
            <a:pPr marL="0" lvl="0" indent="0" algn="l" rtl="0">
              <a:lnSpc>
                <a:spcPct val="90000"/>
              </a:lnSpc>
              <a:spcBef>
                <a:spcPts val="1400"/>
              </a:spcBef>
              <a:spcAft>
                <a:spcPts val="0"/>
              </a:spcAft>
              <a:buSzPts val="2200"/>
              <a:buNone/>
            </a:pPr>
            <a:r>
              <a:rPr lang="en-US"/>
              <a:t>	3. Business, Metalwork, Woodwork, Geography</a:t>
            </a:r>
            <a:endParaRPr/>
          </a:p>
          <a:p>
            <a:pPr marL="0" lvl="0" indent="0" algn="l" rtl="0">
              <a:lnSpc>
                <a:spcPct val="90000"/>
              </a:lnSpc>
              <a:spcBef>
                <a:spcPts val="1400"/>
              </a:spcBef>
              <a:spcAft>
                <a:spcPts val="0"/>
              </a:spcAft>
              <a:buSzPts val="2200"/>
              <a:buNone/>
            </a:pPr>
            <a:endParaRPr/>
          </a:p>
        </p:txBody>
      </p:sp>
      <p:pic>
        <p:nvPicPr>
          <p:cNvPr id="194" name="Google Shape;194;p8"/>
          <p:cNvPicPr preferRelativeResize="0"/>
          <p:nvPr/>
        </p:nvPicPr>
        <p:blipFill rotWithShape="1">
          <a:blip r:embed="rId3">
            <a:alphaModFix/>
          </a:blip>
          <a:srcRect/>
          <a:stretch/>
        </p:blipFill>
        <p:spPr>
          <a:xfrm>
            <a:off x="8958262" y="4297680"/>
            <a:ext cx="2466975" cy="1847850"/>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pic>
        <p:nvPicPr>
          <p:cNvPr id="3" name="Picture 2"/>
          <p:cNvPicPr>
            <a:picLocks noChangeAspect="1"/>
          </p:cNvPicPr>
          <p:nvPr/>
        </p:nvPicPr>
        <p:blipFill>
          <a:blip r:embed="rId4"/>
          <a:stretch>
            <a:fillRect/>
          </a:stretch>
        </p:blipFill>
        <p:spPr>
          <a:xfrm>
            <a:off x="948956" y="5333898"/>
            <a:ext cx="1152244" cy="11766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771728" y="546416"/>
            <a:ext cx="9720000" cy="1499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dirty="0"/>
              <a:t>WHAT THIS PROGRAMME COVERS</a:t>
            </a:r>
            <a:endParaRPr dirty="0"/>
          </a:p>
        </p:txBody>
      </p:sp>
      <p:sp>
        <p:nvSpPr>
          <p:cNvPr id="101" name="Google Shape;101;p2"/>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p>
            <a:pPr marL="91440" lvl="0" indent="-139700" algn="ctr" rtl="0">
              <a:lnSpc>
                <a:spcPct val="90000"/>
              </a:lnSpc>
              <a:spcBef>
                <a:spcPts val="0"/>
              </a:spcBef>
              <a:spcAft>
                <a:spcPts val="0"/>
              </a:spcAft>
              <a:buSzPts val="2200"/>
              <a:buFont typeface="Noto Sans Symbols"/>
              <a:buChar char="❖"/>
            </a:pPr>
            <a:r>
              <a:rPr lang="en-US" dirty="0"/>
              <a:t> </a:t>
            </a:r>
            <a:r>
              <a:rPr lang="en-US" sz="2800" dirty="0"/>
              <a:t>All about </a:t>
            </a:r>
            <a:r>
              <a:rPr lang="en-US" sz="2800" dirty="0" smtClean="0"/>
              <a:t>You and Your </a:t>
            </a:r>
            <a:r>
              <a:rPr lang="en-US" sz="2900" dirty="0" smtClean="0"/>
              <a:t>Feelings</a:t>
            </a:r>
            <a:endParaRPr sz="2300" dirty="0"/>
          </a:p>
          <a:p>
            <a:pPr marL="91440" lvl="0" indent="-177800" algn="ctr" rtl="0">
              <a:lnSpc>
                <a:spcPct val="90000"/>
              </a:lnSpc>
              <a:spcBef>
                <a:spcPts val="1400"/>
              </a:spcBef>
              <a:spcAft>
                <a:spcPts val="0"/>
              </a:spcAft>
              <a:buSzPts val="2800"/>
              <a:buFont typeface="Noto Sans Symbols"/>
              <a:buChar char="❖"/>
            </a:pPr>
            <a:r>
              <a:rPr lang="en-US" sz="2800" dirty="0"/>
              <a:t> Difference between primary &amp; secondary school</a:t>
            </a:r>
            <a:endParaRPr dirty="0"/>
          </a:p>
          <a:p>
            <a:pPr marL="91440" lvl="0" indent="-177800" algn="ctr" rtl="0">
              <a:lnSpc>
                <a:spcPct val="90000"/>
              </a:lnSpc>
              <a:spcBef>
                <a:spcPts val="1400"/>
              </a:spcBef>
              <a:spcAft>
                <a:spcPts val="0"/>
              </a:spcAft>
              <a:buSzPts val="2800"/>
              <a:buFont typeface="Noto Sans Symbols"/>
              <a:buChar char="❖"/>
            </a:pPr>
            <a:r>
              <a:rPr lang="en-US" sz="2800" dirty="0"/>
              <a:t> </a:t>
            </a:r>
            <a:r>
              <a:rPr lang="en-US" sz="2800" dirty="0" err="1"/>
              <a:t>Organisational</a:t>
            </a:r>
            <a:r>
              <a:rPr lang="en-US" sz="2800" dirty="0"/>
              <a:t> skills</a:t>
            </a:r>
            <a:endParaRPr dirty="0"/>
          </a:p>
          <a:p>
            <a:pPr marL="91440" lvl="0" indent="-177800" algn="ctr" rtl="0">
              <a:lnSpc>
                <a:spcPct val="90000"/>
              </a:lnSpc>
              <a:spcBef>
                <a:spcPts val="1400"/>
              </a:spcBef>
              <a:spcAft>
                <a:spcPts val="0"/>
              </a:spcAft>
              <a:buSzPts val="2800"/>
              <a:buFont typeface="Noto Sans Symbols"/>
              <a:buChar char="❖"/>
            </a:pPr>
            <a:r>
              <a:rPr lang="en-US" sz="2800" dirty="0"/>
              <a:t> Uniform </a:t>
            </a:r>
            <a:endParaRPr dirty="0"/>
          </a:p>
          <a:p>
            <a:pPr marL="91440" lvl="0" indent="-177800" algn="ctr" rtl="0">
              <a:lnSpc>
                <a:spcPct val="90000"/>
              </a:lnSpc>
              <a:spcBef>
                <a:spcPts val="1400"/>
              </a:spcBef>
              <a:spcAft>
                <a:spcPts val="0"/>
              </a:spcAft>
              <a:buSzPts val="2800"/>
              <a:buFont typeface="Noto Sans Symbols"/>
              <a:buChar char="❖"/>
            </a:pPr>
            <a:r>
              <a:rPr lang="en-US" sz="2800" dirty="0"/>
              <a:t> School Rules </a:t>
            </a:r>
            <a:endParaRPr dirty="0"/>
          </a:p>
          <a:p>
            <a:pPr marL="91440" lvl="0" indent="0" algn="l" rtl="0">
              <a:lnSpc>
                <a:spcPct val="90000"/>
              </a:lnSpc>
              <a:spcBef>
                <a:spcPts val="1400"/>
              </a:spcBef>
              <a:spcAft>
                <a:spcPts val="0"/>
              </a:spcAft>
              <a:buSzPts val="2200"/>
              <a:buFont typeface="Noto Sans Symbols"/>
              <a:buNone/>
            </a:pPr>
            <a:endParaRPr dirty="0"/>
          </a:p>
        </p:txBody>
      </p:sp>
      <p:sp>
        <p:nvSpPr>
          <p:cNvPr id="102" name="Google Shape;102;p2"/>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Font typeface="Noto Sans Symbols"/>
              <a:buChar char="❖"/>
            </a:pPr>
            <a:r>
              <a:rPr lang="en-US" dirty="0"/>
              <a:t> </a:t>
            </a:r>
            <a:r>
              <a:rPr lang="en-US" sz="2800" dirty="0"/>
              <a:t>Pastoral Care</a:t>
            </a:r>
            <a:endParaRPr dirty="0"/>
          </a:p>
          <a:p>
            <a:pPr marL="91440" lvl="0" indent="-177800" algn="l" rtl="0">
              <a:lnSpc>
                <a:spcPct val="90000"/>
              </a:lnSpc>
              <a:spcBef>
                <a:spcPts val="1400"/>
              </a:spcBef>
              <a:spcAft>
                <a:spcPts val="0"/>
              </a:spcAft>
              <a:buSzPts val="2800"/>
              <a:buFont typeface="Noto Sans Symbols"/>
              <a:buChar char="❖"/>
            </a:pPr>
            <a:r>
              <a:rPr lang="en-US" sz="2800" dirty="0"/>
              <a:t> Timetable</a:t>
            </a:r>
            <a:endParaRPr dirty="0"/>
          </a:p>
          <a:p>
            <a:pPr marL="91440" lvl="0" indent="-177800" algn="l" rtl="0">
              <a:lnSpc>
                <a:spcPct val="90000"/>
              </a:lnSpc>
              <a:spcBef>
                <a:spcPts val="1400"/>
              </a:spcBef>
              <a:spcAft>
                <a:spcPts val="0"/>
              </a:spcAft>
              <a:buSzPts val="2800"/>
              <a:buFont typeface="Noto Sans Symbols"/>
              <a:buChar char="❖"/>
            </a:pPr>
            <a:r>
              <a:rPr lang="en-US" sz="2800" dirty="0"/>
              <a:t> Study Skills </a:t>
            </a:r>
            <a:endParaRPr dirty="0"/>
          </a:p>
          <a:p>
            <a:pPr marL="91440" lvl="0" indent="-177800" algn="l" rtl="0">
              <a:lnSpc>
                <a:spcPct val="90000"/>
              </a:lnSpc>
              <a:spcBef>
                <a:spcPts val="1400"/>
              </a:spcBef>
              <a:spcAft>
                <a:spcPts val="0"/>
              </a:spcAft>
              <a:buSzPts val="2800"/>
              <a:buFont typeface="Noto Sans Symbols"/>
              <a:buChar char="❖"/>
            </a:pPr>
            <a:r>
              <a:rPr lang="en-US" sz="2800" dirty="0"/>
              <a:t> Getting to know each other</a:t>
            </a:r>
            <a:endParaRPr dirty="0"/>
          </a:p>
          <a:p>
            <a:pPr marL="91440" lvl="0" indent="-177800" algn="l" rtl="0">
              <a:lnSpc>
                <a:spcPct val="90000"/>
              </a:lnSpc>
              <a:spcBef>
                <a:spcPts val="1400"/>
              </a:spcBef>
              <a:spcAft>
                <a:spcPts val="0"/>
              </a:spcAft>
              <a:buSzPts val="2800"/>
              <a:buFont typeface="Noto Sans Symbols"/>
              <a:buChar char="❖"/>
            </a:pPr>
            <a:r>
              <a:rPr lang="en-US" sz="2800" dirty="0"/>
              <a:t> Homework &amp; Exams</a:t>
            </a:r>
            <a:endParaRPr dirty="0"/>
          </a:p>
          <a:p>
            <a:pPr marL="91440" lvl="0" indent="-177800" algn="l" rtl="0">
              <a:lnSpc>
                <a:spcPct val="90000"/>
              </a:lnSpc>
              <a:spcBef>
                <a:spcPts val="1400"/>
              </a:spcBef>
              <a:spcAft>
                <a:spcPts val="0"/>
              </a:spcAft>
              <a:buSzPts val="2800"/>
              <a:buFont typeface="Noto Sans Symbols"/>
              <a:buChar char="❖"/>
            </a:pPr>
            <a:r>
              <a:rPr lang="en-US" sz="2800" dirty="0"/>
              <a:t> Subject choice </a:t>
            </a:r>
            <a:endParaRPr dirty="0"/>
          </a:p>
          <a:p>
            <a:pPr marL="91440" lvl="0" indent="0" algn="l" rtl="0">
              <a:lnSpc>
                <a:spcPct val="90000"/>
              </a:lnSpc>
              <a:spcBef>
                <a:spcPts val="1400"/>
              </a:spcBef>
              <a:spcAft>
                <a:spcPts val="0"/>
              </a:spcAft>
              <a:buSzPts val="2200"/>
              <a:buFont typeface="Noto Sans Symbols"/>
              <a:buNone/>
            </a:pPr>
            <a:endParaRPr dirty="0"/>
          </a:p>
        </p:txBody>
      </p:sp>
      <p:pic>
        <p:nvPicPr>
          <p:cNvPr id="103" name="Google Shape;103;p2" descr="Redefining Education in the Developing World"/>
          <p:cNvPicPr preferRelativeResize="0"/>
          <p:nvPr/>
        </p:nvPicPr>
        <p:blipFill rotWithShape="1">
          <a:blip r:embed="rId3">
            <a:alphaModFix/>
          </a:blip>
          <a:srcRect/>
          <a:stretch/>
        </p:blipFill>
        <p:spPr>
          <a:xfrm>
            <a:off x="10043239" y="889444"/>
            <a:ext cx="1914525" cy="239077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pic>
        <p:nvPicPr>
          <p:cNvPr id="3" name="Picture 2"/>
          <p:cNvPicPr>
            <a:picLocks noChangeAspect="1"/>
          </p:cNvPicPr>
          <p:nvPr/>
        </p:nvPicPr>
        <p:blipFill>
          <a:blip r:embed="rId4"/>
          <a:stretch>
            <a:fillRect/>
          </a:stretch>
        </p:blipFill>
        <p:spPr>
          <a:xfrm>
            <a:off x="10805520" y="5568394"/>
            <a:ext cx="1152244" cy="11766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77cfa2d30f_0_15"/>
          <p:cNvSpPr txBox="1">
            <a:spLocks noGrp="1"/>
          </p:cNvSpPr>
          <p:nvPr>
            <p:ph type="ctrTitle"/>
          </p:nvPr>
        </p:nvSpPr>
        <p:spPr>
          <a:xfrm>
            <a:off x="457200" y="4960137"/>
            <a:ext cx="7772400" cy="1463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t>Organisational Skills</a:t>
            </a:r>
            <a:endParaRPr/>
          </a:p>
        </p:txBody>
      </p:sp>
      <p:pic>
        <p:nvPicPr>
          <p:cNvPr id="210" name="Google Shape;210;g77cfa2d30f_0_15"/>
          <p:cNvPicPr preferRelativeResize="0"/>
          <p:nvPr/>
        </p:nvPicPr>
        <p:blipFill>
          <a:blip r:embed="rId3">
            <a:alphaModFix/>
          </a:blip>
          <a:stretch>
            <a:fillRect/>
          </a:stretch>
        </p:blipFill>
        <p:spPr>
          <a:xfrm>
            <a:off x="9973125" y="4590175"/>
            <a:ext cx="2218875" cy="22678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title"/>
          </p:nvPr>
        </p:nvSpPr>
        <p:spPr>
          <a:xfrm>
            <a:off x="796503" y="611091"/>
            <a:ext cx="9720000" cy="1499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ORGANISATIONAL SKILLS – </a:t>
            </a:r>
            <a:endParaRPr/>
          </a:p>
          <a:p>
            <a:pPr marL="0" lvl="0" indent="0" algn="l" rtl="0">
              <a:lnSpc>
                <a:spcPct val="80000"/>
              </a:lnSpc>
              <a:spcBef>
                <a:spcPts val="0"/>
              </a:spcBef>
              <a:spcAft>
                <a:spcPts val="0"/>
              </a:spcAft>
              <a:buClr>
                <a:srgbClr val="0C0C0C"/>
              </a:buClr>
              <a:buSzPts val="5000"/>
              <a:buFont typeface="Twentieth Century"/>
              <a:buNone/>
            </a:pPr>
            <a:r>
              <a:rPr lang="en-US"/>
              <a:t>BEFORE SCHOOL</a:t>
            </a:r>
            <a:endParaRPr/>
          </a:p>
        </p:txBody>
      </p:sp>
      <p:sp>
        <p:nvSpPr>
          <p:cNvPr id="216" name="Google Shape;216;p11"/>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lnSpcReduction="10000"/>
          </a:bodyPr>
          <a:lstStyle/>
          <a:p>
            <a:pPr marL="91440" lvl="0" indent="-139700" algn="l" rtl="0">
              <a:lnSpc>
                <a:spcPct val="90000"/>
              </a:lnSpc>
              <a:spcBef>
                <a:spcPts val="0"/>
              </a:spcBef>
              <a:spcAft>
                <a:spcPts val="0"/>
              </a:spcAft>
              <a:buSzPts val="2200"/>
              <a:buFont typeface="Noto Sans Symbols"/>
              <a:buChar char="❖"/>
            </a:pPr>
            <a:r>
              <a:rPr lang="en-US" dirty="0"/>
              <a:t>Students must be in school by 8.40 am as classes begin at 8.50 am every day</a:t>
            </a:r>
            <a:endParaRPr dirty="0"/>
          </a:p>
          <a:p>
            <a:pPr marL="91440" lvl="0" indent="-139700" algn="l" rtl="0">
              <a:lnSpc>
                <a:spcPct val="90000"/>
              </a:lnSpc>
              <a:spcBef>
                <a:spcPts val="1400"/>
              </a:spcBef>
              <a:spcAft>
                <a:spcPts val="0"/>
              </a:spcAft>
              <a:buSzPts val="2200"/>
              <a:buFont typeface="Noto Sans Symbols"/>
              <a:buChar char="❖"/>
            </a:pPr>
            <a:r>
              <a:rPr lang="en-US" dirty="0"/>
              <a:t>Students are expected to have their school journal every day in each class</a:t>
            </a:r>
            <a:endParaRPr dirty="0"/>
          </a:p>
          <a:p>
            <a:pPr marL="91440" lvl="0" indent="-139700" algn="l" rtl="0">
              <a:lnSpc>
                <a:spcPct val="90000"/>
              </a:lnSpc>
              <a:spcBef>
                <a:spcPts val="1400"/>
              </a:spcBef>
              <a:spcAft>
                <a:spcPts val="0"/>
              </a:spcAft>
              <a:buSzPts val="2200"/>
              <a:buFont typeface="Noto Sans Symbols"/>
              <a:buChar char="❖"/>
            </a:pPr>
            <a:r>
              <a:rPr lang="en-US" dirty="0"/>
              <a:t>You are responsible for bringing and organizing all the books you need </a:t>
            </a:r>
            <a:endParaRPr dirty="0"/>
          </a:p>
          <a:p>
            <a:pPr marL="91440" lvl="0" indent="-139700" algn="l" rtl="0">
              <a:lnSpc>
                <a:spcPct val="90000"/>
              </a:lnSpc>
              <a:spcBef>
                <a:spcPts val="1400"/>
              </a:spcBef>
              <a:spcAft>
                <a:spcPts val="0"/>
              </a:spcAft>
              <a:buSzPts val="2200"/>
              <a:buFont typeface="Noto Sans Symbols"/>
              <a:buChar char="❖"/>
            </a:pPr>
            <a:r>
              <a:rPr lang="en-US" dirty="0"/>
              <a:t>It is important to be able to set and get up to your own alarm</a:t>
            </a:r>
            <a:endParaRPr dirty="0"/>
          </a:p>
          <a:p>
            <a:pPr marL="91440" lvl="0" indent="-139700" algn="l" rtl="0">
              <a:lnSpc>
                <a:spcPct val="90000"/>
              </a:lnSpc>
              <a:spcBef>
                <a:spcPts val="1400"/>
              </a:spcBef>
              <a:spcAft>
                <a:spcPts val="0"/>
              </a:spcAft>
              <a:buSzPts val="2200"/>
              <a:buFont typeface="Noto Sans Symbols"/>
              <a:buChar char="❖"/>
            </a:pPr>
            <a:r>
              <a:rPr lang="en-US" dirty="0"/>
              <a:t> you will need to get up in time to eat a breakfast before school or be in school     early enough to avail of the breakfast club (If the school offers one)</a:t>
            </a:r>
            <a:endParaRPr dirty="0"/>
          </a:p>
          <a:p>
            <a:pPr marL="91440" lvl="0" indent="-139700" algn="l" rtl="0">
              <a:lnSpc>
                <a:spcPct val="90000"/>
              </a:lnSpc>
              <a:spcBef>
                <a:spcPts val="1400"/>
              </a:spcBef>
              <a:spcAft>
                <a:spcPts val="0"/>
              </a:spcAft>
              <a:buSzPts val="2200"/>
              <a:buFont typeface="Noto Sans Symbols"/>
              <a:buChar char="❖"/>
            </a:pPr>
            <a:r>
              <a:rPr lang="en-US" dirty="0"/>
              <a:t>When you come into school this is the time to organize your bag for your morning classes until break time. This means going to your locker with your timetable and making sure you have each book or folder you need for each of the classes.</a:t>
            </a:r>
            <a:endParaRPr dirty="0"/>
          </a:p>
        </p:txBody>
      </p:sp>
      <p:pic>
        <p:nvPicPr>
          <p:cNvPr id="217" name="Google Shape;217;p11"/>
          <p:cNvPicPr preferRelativeResize="0"/>
          <p:nvPr/>
        </p:nvPicPr>
        <p:blipFill rotWithShape="1">
          <a:blip r:embed="rId3">
            <a:alphaModFix/>
          </a:blip>
          <a:srcRect/>
          <a:stretch/>
        </p:blipFill>
        <p:spPr>
          <a:xfrm>
            <a:off x="9804891" y="779907"/>
            <a:ext cx="2123583" cy="794893"/>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pic>
        <p:nvPicPr>
          <p:cNvPr id="3" name="Picture 2"/>
          <p:cNvPicPr>
            <a:picLocks noChangeAspect="1"/>
          </p:cNvPicPr>
          <p:nvPr/>
        </p:nvPicPr>
        <p:blipFill>
          <a:blip r:embed="rId4"/>
          <a:stretch>
            <a:fillRect/>
          </a:stretch>
        </p:blipFill>
        <p:spPr>
          <a:xfrm>
            <a:off x="10866682" y="5431234"/>
            <a:ext cx="1152244" cy="11766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1024126" y="585224"/>
            <a:ext cx="7672200" cy="13692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ORGANISATIONAL SKILLS – DAY TIME</a:t>
            </a:r>
            <a:endParaRPr/>
          </a:p>
        </p:txBody>
      </p:sp>
      <p:sp>
        <p:nvSpPr>
          <p:cNvPr id="223" name="Google Shape;223;p12"/>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Font typeface="Noto Sans Symbols"/>
              <a:buChar char="❖"/>
            </a:pPr>
            <a:r>
              <a:rPr lang="en-US" dirty="0"/>
              <a:t> Break time is a short break usually 15 minutes. This break is for getting a small snack and also reorganizing your books for your next classes until lunch time</a:t>
            </a:r>
            <a:endParaRPr dirty="0"/>
          </a:p>
          <a:p>
            <a:pPr marL="91440" lvl="0" indent="-139700" algn="l" rtl="0">
              <a:lnSpc>
                <a:spcPct val="90000"/>
              </a:lnSpc>
              <a:spcBef>
                <a:spcPts val="1400"/>
              </a:spcBef>
              <a:spcAft>
                <a:spcPts val="0"/>
              </a:spcAft>
              <a:buSzPts val="2200"/>
              <a:buFont typeface="Noto Sans Symbols"/>
              <a:buChar char="❖"/>
            </a:pPr>
            <a:r>
              <a:rPr lang="en-US" dirty="0"/>
              <a:t> There are different facilities in each school, sweets are allowed but should be </a:t>
            </a:r>
            <a:r>
              <a:rPr lang="en-US" dirty="0" smtClean="0"/>
              <a:t> </a:t>
            </a:r>
            <a:r>
              <a:rPr lang="en-US" dirty="0"/>
              <a:t>in moderation (If it meets healthy eating policy</a:t>
            </a:r>
            <a:r>
              <a:rPr lang="en-US" dirty="0" smtClean="0"/>
              <a:t>)</a:t>
            </a:r>
            <a:endParaRPr dirty="0"/>
          </a:p>
          <a:p>
            <a:pPr marL="91440" lvl="0" indent="-139700" algn="l" rtl="0">
              <a:lnSpc>
                <a:spcPct val="90000"/>
              </a:lnSpc>
              <a:spcBef>
                <a:spcPts val="1400"/>
              </a:spcBef>
              <a:spcAft>
                <a:spcPts val="0"/>
              </a:spcAft>
              <a:buSzPts val="2200"/>
              <a:buFont typeface="Noto Sans Symbols"/>
              <a:buChar char="❖"/>
            </a:pPr>
            <a:r>
              <a:rPr lang="en-US" dirty="0"/>
              <a:t>Bags and books should be kept at lockers on breaks and not left on corridors</a:t>
            </a:r>
            <a:endParaRPr dirty="0"/>
          </a:p>
          <a:p>
            <a:pPr marL="91440" lvl="0" indent="-139700" algn="l" rtl="0">
              <a:lnSpc>
                <a:spcPct val="90000"/>
              </a:lnSpc>
              <a:spcBef>
                <a:spcPts val="1400"/>
              </a:spcBef>
              <a:spcAft>
                <a:spcPts val="0"/>
              </a:spcAft>
              <a:buSzPts val="2200"/>
              <a:buFont typeface="Noto Sans Symbols"/>
              <a:buChar char="❖"/>
            </a:pPr>
            <a:r>
              <a:rPr lang="en-US" dirty="0" smtClean="0"/>
              <a:t>Lunch </a:t>
            </a:r>
            <a:r>
              <a:rPr lang="en-US" dirty="0"/>
              <a:t>Time – 1</a:t>
            </a:r>
            <a:r>
              <a:rPr lang="en-US" baseline="30000" dirty="0"/>
              <a:t>st</a:t>
            </a:r>
            <a:r>
              <a:rPr lang="en-US" dirty="0"/>
              <a:t>, 2</a:t>
            </a:r>
            <a:r>
              <a:rPr lang="en-US" baseline="30000" dirty="0"/>
              <a:t>nd</a:t>
            </a:r>
            <a:r>
              <a:rPr lang="en-US" dirty="0"/>
              <a:t> and 3</a:t>
            </a:r>
            <a:r>
              <a:rPr lang="en-US" baseline="30000" dirty="0"/>
              <a:t>rd</a:t>
            </a:r>
            <a:r>
              <a:rPr lang="en-US" dirty="0"/>
              <a:t> year students are not allowed to leave school for lunch. </a:t>
            </a:r>
            <a:endParaRPr dirty="0"/>
          </a:p>
        </p:txBody>
      </p:sp>
      <p:pic>
        <p:nvPicPr>
          <p:cNvPr id="224" name="Google Shape;224;p12"/>
          <p:cNvPicPr preferRelativeResize="0"/>
          <p:nvPr/>
        </p:nvPicPr>
        <p:blipFill rotWithShape="1">
          <a:blip r:embed="rId3">
            <a:alphaModFix/>
          </a:blip>
          <a:srcRect/>
          <a:stretch/>
        </p:blipFill>
        <p:spPr>
          <a:xfrm>
            <a:off x="8696325" y="656082"/>
            <a:ext cx="3190875" cy="1428750"/>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pic>
        <p:nvPicPr>
          <p:cNvPr id="3" name="Picture 2"/>
          <p:cNvPicPr>
            <a:picLocks noChangeAspect="1"/>
          </p:cNvPicPr>
          <p:nvPr/>
        </p:nvPicPr>
        <p:blipFill>
          <a:blip r:embed="rId4"/>
          <a:stretch>
            <a:fillRect/>
          </a:stretch>
        </p:blipFill>
        <p:spPr>
          <a:xfrm>
            <a:off x="10744201" y="5568394"/>
            <a:ext cx="1152244" cy="11766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a:spLocks noGrp="1"/>
          </p:cNvSpPr>
          <p:nvPr>
            <p:ph type="title"/>
          </p:nvPr>
        </p:nvSpPr>
        <p:spPr>
          <a:xfrm>
            <a:off x="750525" y="412512"/>
            <a:ext cx="7338000" cy="1845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ORGANISATIONAL SKILLS – END OF DAY</a:t>
            </a:r>
            <a:endParaRPr/>
          </a:p>
        </p:txBody>
      </p:sp>
      <p:sp>
        <p:nvSpPr>
          <p:cNvPr id="230" name="Google Shape;230;p13"/>
          <p:cNvSpPr txBox="1">
            <a:spLocks noGrp="1"/>
          </p:cNvSpPr>
          <p:nvPr>
            <p:ph type="body" idx="1"/>
          </p:nvPr>
        </p:nvSpPr>
        <p:spPr>
          <a:xfrm>
            <a:off x="1024129" y="2286000"/>
            <a:ext cx="9491472"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Font typeface="Noto Sans Symbols"/>
              <a:buChar char="❖"/>
            </a:pPr>
            <a:r>
              <a:rPr lang="en-US" dirty="0"/>
              <a:t> Make sure you organize all books and copies that you need for homework. </a:t>
            </a:r>
            <a:endParaRPr lang="en-US" dirty="0" smtClean="0"/>
          </a:p>
          <a:p>
            <a:pPr marL="91440" lvl="0" indent="-139700" algn="l" rtl="0">
              <a:lnSpc>
                <a:spcPct val="90000"/>
              </a:lnSpc>
              <a:spcBef>
                <a:spcPts val="0"/>
              </a:spcBef>
              <a:spcAft>
                <a:spcPts val="0"/>
              </a:spcAft>
              <a:buSzPts val="2200"/>
              <a:buFont typeface="Noto Sans Symbols"/>
              <a:buChar char="❖"/>
            </a:pPr>
            <a:endParaRPr lang="en-US" dirty="0"/>
          </a:p>
          <a:p>
            <a:pPr marL="91440" lvl="0" indent="-139700" algn="l" rtl="0">
              <a:lnSpc>
                <a:spcPct val="90000"/>
              </a:lnSpc>
              <a:spcBef>
                <a:spcPts val="0"/>
              </a:spcBef>
              <a:spcAft>
                <a:spcPts val="0"/>
              </a:spcAft>
              <a:buSzPts val="2200"/>
              <a:buFont typeface="Noto Sans Symbols"/>
              <a:buChar char="❖"/>
            </a:pPr>
            <a:r>
              <a:rPr lang="en-US" dirty="0"/>
              <a:t>U</a:t>
            </a:r>
            <a:r>
              <a:rPr lang="en-US" dirty="0" smtClean="0"/>
              <a:t>se your school </a:t>
            </a:r>
            <a:r>
              <a:rPr lang="en-US" dirty="0"/>
              <a:t>journal where you have your homework written to make sure you have what you need</a:t>
            </a:r>
            <a:endParaRPr dirty="0"/>
          </a:p>
          <a:p>
            <a:pPr marL="91440" lvl="0" indent="-139700" algn="l" rtl="0">
              <a:lnSpc>
                <a:spcPct val="90000"/>
              </a:lnSpc>
              <a:spcBef>
                <a:spcPts val="1400"/>
              </a:spcBef>
              <a:spcAft>
                <a:spcPts val="0"/>
              </a:spcAft>
              <a:buSzPts val="2200"/>
              <a:buFont typeface="Noto Sans Symbols"/>
              <a:buChar char="❖"/>
            </a:pPr>
            <a:r>
              <a:rPr lang="en-US" dirty="0"/>
              <a:t> If you are attending homework club or evening study make sure all the books that you need are in your bag as you will not be allowed back to your locker once it has started</a:t>
            </a:r>
            <a:endParaRPr dirty="0"/>
          </a:p>
          <a:p>
            <a:pPr marL="91440" lvl="0" indent="-139700" algn="l" rtl="0">
              <a:lnSpc>
                <a:spcPct val="90000"/>
              </a:lnSpc>
              <a:spcBef>
                <a:spcPts val="1400"/>
              </a:spcBef>
              <a:spcAft>
                <a:spcPts val="0"/>
              </a:spcAft>
              <a:buSzPts val="2200"/>
              <a:buFont typeface="Noto Sans Symbols"/>
              <a:buChar char="❖"/>
            </a:pPr>
            <a:r>
              <a:rPr lang="en-US" dirty="0"/>
              <a:t> You will be allowed to stay on school premises after school if you are attending homework club, evening study or an after school activity e.g. sports. You will not be allowed to wait around for friends to finish an activity</a:t>
            </a:r>
            <a:endParaRPr dirty="0"/>
          </a:p>
        </p:txBody>
      </p:sp>
      <p:pic>
        <p:nvPicPr>
          <p:cNvPr id="231" name="Google Shape;231;p13"/>
          <p:cNvPicPr preferRelativeResize="0"/>
          <p:nvPr/>
        </p:nvPicPr>
        <p:blipFill rotWithShape="1">
          <a:blip r:embed="rId3">
            <a:alphaModFix/>
          </a:blip>
          <a:srcRect/>
          <a:stretch/>
        </p:blipFill>
        <p:spPr>
          <a:xfrm>
            <a:off x="9177405" y="524185"/>
            <a:ext cx="2828789" cy="1621677"/>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pic>
        <p:nvPicPr>
          <p:cNvPr id="3" name="Picture 2"/>
          <p:cNvPicPr>
            <a:picLocks noChangeAspect="1"/>
          </p:cNvPicPr>
          <p:nvPr/>
        </p:nvPicPr>
        <p:blipFill>
          <a:blip r:embed="rId4"/>
          <a:stretch>
            <a:fillRect/>
          </a:stretch>
        </p:blipFill>
        <p:spPr>
          <a:xfrm>
            <a:off x="11039756" y="5568394"/>
            <a:ext cx="1152244" cy="11766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g77d9fd5874_0_78"/>
          <p:cNvPicPr preferRelativeResize="0"/>
          <p:nvPr/>
        </p:nvPicPr>
        <p:blipFill>
          <a:blip r:embed="rId3">
            <a:alphaModFix/>
          </a:blip>
          <a:stretch>
            <a:fillRect/>
          </a:stretch>
        </p:blipFill>
        <p:spPr>
          <a:xfrm>
            <a:off x="915825" y="74750"/>
            <a:ext cx="10626324" cy="65503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77d9fd5874_0_83"/>
          <p:cNvPicPr preferRelativeResize="0"/>
          <p:nvPr/>
        </p:nvPicPr>
        <p:blipFill>
          <a:blip r:embed="rId3">
            <a:alphaModFix/>
          </a:blip>
          <a:stretch>
            <a:fillRect/>
          </a:stretch>
        </p:blipFill>
        <p:spPr>
          <a:xfrm>
            <a:off x="592350" y="0"/>
            <a:ext cx="10755701" cy="65936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77d9fd5874_0_88"/>
          <p:cNvPicPr preferRelativeResize="0"/>
          <p:nvPr/>
        </p:nvPicPr>
        <p:blipFill>
          <a:blip r:embed="rId3">
            <a:alphaModFix/>
          </a:blip>
          <a:stretch>
            <a:fillRect/>
          </a:stretch>
        </p:blipFill>
        <p:spPr>
          <a:xfrm>
            <a:off x="729275" y="63250"/>
            <a:ext cx="10733425" cy="6524449"/>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77d9fd5874_0_98"/>
          <p:cNvPicPr preferRelativeResize="0"/>
          <p:nvPr/>
        </p:nvPicPr>
        <p:blipFill>
          <a:blip r:embed="rId3">
            <a:alphaModFix/>
          </a:blip>
          <a:stretch>
            <a:fillRect/>
          </a:stretch>
        </p:blipFill>
        <p:spPr>
          <a:xfrm>
            <a:off x="634025" y="38913"/>
            <a:ext cx="10739874" cy="678017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77d9fd5874_0_15"/>
          <p:cNvSpPr txBox="1">
            <a:spLocks noGrp="1"/>
          </p:cNvSpPr>
          <p:nvPr>
            <p:ph type="ctrTitle"/>
          </p:nvPr>
        </p:nvSpPr>
        <p:spPr>
          <a:xfrm>
            <a:off x="457200" y="4960137"/>
            <a:ext cx="7772400" cy="1463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t>School Uniform </a:t>
            </a:r>
            <a:endParaRPr/>
          </a:p>
        </p:txBody>
      </p:sp>
      <p:pic>
        <p:nvPicPr>
          <p:cNvPr id="257" name="Google Shape;257;g77d9fd5874_0_15"/>
          <p:cNvPicPr preferRelativeResize="0"/>
          <p:nvPr/>
        </p:nvPicPr>
        <p:blipFill>
          <a:blip r:embed="rId3">
            <a:alphaModFix/>
          </a:blip>
          <a:stretch>
            <a:fillRect/>
          </a:stretch>
        </p:blipFill>
        <p:spPr>
          <a:xfrm>
            <a:off x="9973125" y="4590175"/>
            <a:ext cx="2218875" cy="22678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g77d9fd5874_0_7"/>
          <p:cNvPicPr preferRelativeResize="0"/>
          <p:nvPr/>
        </p:nvPicPr>
        <p:blipFill>
          <a:blip r:embed="rId3">
            <a:alphaModFix/>
          </a:blip>
          <a:stretch>
            <a:fillRect/>
          </a:stretch>
        </p:blipFill>
        <p:spPr>
          <a:xfrm>
            <a:off x="385325" y="0"/>
            <a:ext cx="10545851" cy="6563274"/>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88779" cy="7050505"/>
          </a:xfrm>
          <a:prstGeom prst="rect">
            <a:avLst/>
          </a:prstGeom>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extLst>
      <p:ext uri="{BB962C8B-B14F-4D97-AF65-F5344CB8AC3E}">
        <p14:creationId xmlns:p14="http://schemas.microsoft.com/office/powerpoint/2010/main" val="415997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4"/>
          <p:cNvSpPr txBox="1">
            <a:spLocks noGrp="1"/>
          </p:cNvSpPr>
          <p:nvPr>
            <p:ph type="ctrTitle"/>
          </p:nvPr>
        </p:nvSpPr>
        <p:spPr>
          <a:xfrm>
            <a:off x="457200" y="4960137"/>
            <a:ext cx="7772400" cy="1463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t>School Rules</a:t>
            </a:r>
            <a:endParaRPr/>
          </a:p>
        </p:txBody>
      </p:sp>
      <p:pic>
        <p:nvPicPr>
          <p:cNvPr id="268" name="Google Shape;268;p14"/>
          <p:cNvPicPr preferRelativeResize="0"/>
          <p:nvPr/>
        </p:nvPicPr>
        <p:blipFill>
          <a:blip r:embed="rId3">
            <a:alphaModFix/>
          </a:blip>
          <a:stretch>
            <a:fillRect/>
          </a:stretch>
        </p:blipFill>
        <p:spPr>
          <a:xfrm>
            <a:off x="9973125" y="4590175"/>
            <a:ext cx="2218875" cy="22678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g77d9fd5874_0_33"/>
          <p:cNvPicPr preferRelativeResize="0"/>
          <p:nvPr/>
        </p:nvPicPr>
        <p:blipFill>
          <a:blip r:embed="rId3">
            <a:alphaModFix/>
          </a:blip>
          <a:stretch>
            <a:fillRect/>
          </a:stretch>
        </p:blipFill>
        <p:spPr>
          <a:xfrm>
            <a:off x="644075" y="0"/>
            <a:ext cx="10484000" cy="66658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SCHOOL RULES</a:t>
            </a:r>
            <a:endParaRPr/>
          </a:p>
        </p:txBody>
      </p:sp>
      <p:sp>
        <p:nvSpPr>
          <p:cNvPr id="279" name="Google Shape;279;p15"/>
          <p:cNvSpPr txBox="1">
            <a:spLocks noGrp="1"/>
          </p:cNvSpPr>
          <p:nvPr>
            <p:ph type="body" idx="1"/>
          </p:nvPr>
        </p:nvSpPr>
        <p:spPr>
          <a:xfrm>
            <a:off x="1024128" y="1789611"/>
            <a:ext cx="9720073" cy="4519749"/>
          </a:xfrm>
          <a:prstGeom prst="rect">
            <a:avLst/>
          </a:prstGeom>
          <a:noFill/>
          <a:ln>
            <a:noFill/>
          </a:ln>
        </p:spPr>
        <p:txBody>
          <a:bodyPr spcFirstLastPara="1" wrap="square" lIns="45700" tIns="45700" rIns="45700" bIns="45700" anchor="t" anchorCtr="0">
            <a:normAutofit lnSpcReduction="10000"/>
          </a:bodyPr>
          <a:lstStyle/>
          <a:p>
            <a:pPr marL="91440" lvl="0" indent="-139700" algn="l" rtl="0">
              <a:lnSpc>
                <a:spcPct val="80000"/>
              </a:lnSpc>
              <a:spcBef>
                <a:spcPts val="0"/>
              </a:spcBef>
              <a:spcAft>
                <a:spcPts val="0"/>
              </a:spcAft>
              <a:buSzPts val="2200"/>
              <a:buFont typeface="Noto Sans Symbols"/>
              <a:buChar char="❖"/>
            </a:pPr>
            <a:r>
              <a:rPr lang="en-US"/>
              <a:t> Students must arrive to classes on time</a:t>
            </a:r>
            <a:endParaRPr/>
          </a:p>
          <a:p>
            <a:pPr marL="91440" lvl="0" indent="-139700" algn="l" rtl="0">
              <a:lnSpc>
                <a:spcPct val="80000"/>
              </a:lnSpc>
              <a:spcBef>
                <a:spcPts val="1400"/>
              </a:spcBef>
              <a:spcAft>
                <a:spcPts val="0"/>
              </a:spcAft>
              <a:buSzPts val="2200"/>
              <a:buFont typeface="Noto Sans Symbols"/>
              <a:buChar char="❖"/>
            </a:pPr>
            <a:r>
              <a:rPr lang="en-US"/>
              <a:t> correct uniform should be worn at all times</a:t>
            </a:r>
            <a:endParaRPr/>
          </a:p>
          <a:p>
            <a:pPr marL="91440" lvl="0" indent="-139700" algn="l" rtl="0">
              <a:lnSpc>
                <a:spcPct val="80000"/>
              </a:lnSpc>
              <a:spcBef>
                <a:spcPts val="1400"/>
              </a:spcBef>
              <a:spcAft>
                <a:spcPts val="0"/>
              </a:spcAft>
              <a:buSzPts val="2200"/>
              <a:buFont typeface="Noto Sans Symbols"/>
              <a:buChar char="❖"/>
            </a:pPr>
            <a:r>
              <a:rPr lang="en-US"/>
              <a:t> mobile phones should be powered off and put in locker or school bag during the </a:t>
            </a:r>
            <a:endParaRPr/>
          </a:p>
          <a:p>
            <a:pPr marL="0" lvl="0" indent="0" algn="l" rtl="0">
              <a:lnSpc>
                <a:spcPct val="80000"/>
              </a:lnSpc>
              <a:spcBef>
                <a:spcPts val="1400"/>
              </a:spcBef>
              <a:spcAft>
                <a:spcPts val="0"/>
              </a:spcAft>
              <a:buSzPts val="2200"/>
              <a:buNone/>
            </a:pPr>
            <a:r>
              <a:rPr lang="en-US"/>
              <a:t>    school day</a:t>
            </a:r>
            <a:endParaRPr/>
          </a:p>
          <a:p>
            <a:pPr marL="91440" lvl="0" indent="-139700" algn="l" rtl="0">
              <a:lnSpc>
                <a:spcPct val="80000"/>
              </a:lnSpc>
              <a:spcBef>
                <a:spcPts val="1400"/>
              </a:spcBef>
              <a:spcAft>
                <a:spcPts val="0"/>
              </a:spcAft>
              <a:buSzPts val="2200"/>
              <a:buFont typeface="Noto Sans Symbols"/>
              <a:buChar char="❖"/>
            </a:pPr>
            <a:r>
              <a:rPr lang="en-US"/>
              <a:t> Chewing gum is not allowed</a:t>
            </a:r>
            <a:endParaRPr/>
          </a:p>
          <a:p>
            <a:pPr marL="91440" lvl="0" indent="-139700" algn="l" rtl="0">
              <a:lnSpc>
                <a:spcPct val="80000"/>
              </a:lnSpc>
              <a:spcBef>
                <a:spcPts val="1400"/>
              </a:spcBef>
              <a:spcAft>
                <a:spcPts val="0"/>
              </a:spcAft>
              <a:buSzPts val="2200"/>
              <a:buFont typeface="Noto Sans Symbols"/>
              <a:buChar char="❖"/>
            </a:pPr>
            <a:r>
              <a:rPr lang="en-US"/>
              <a:t> Hanging around the toilet area is not allowed</a:t>
            </a:r>
            <a:endParaRPr/>
          </a:p>
          <a:p>
            <a:pPr marL="91440" lvl="0" indent="-139700" algn="l" rtl="0">
              <a:lnSpc>
                <a:spcPct val="80000"/>
              </a:lnSpc>
              <a:spcBef>
                <a:spcPts val="1400"/>
              </a:spcBef>
              <a:spcAft>
                <a:spcPts val="0"/>
              </a:spcAft>
              <a:buSzPts val="2200"/>
              <a:buFont typeface="Noto Sans Symbols"/>
              <a:buChar char="❖"/>
            </a:pPr>
            <a:r>
              <a:rPr lang="en-US"/>
              <a:t> Inappropriate language/behavior is unacceptable</a:t>
            </a:r>
            <a:endParaRPr/>
          </a:p>
          <a:p>
            <a:pPr marL="91440" lvl="0" indent="-139700" algn="l" rtl="0">
              <a:lnSpc>
                <a:spcPct val="80000"/>
              </a:lnSpc>
              <a:spcBef>
                <a:spcPts val="1400"/>
              </a:spcBef>
              <a:spcAft>
                <a:spcPts val="0"/>
              </a:spcAft>
              <a:buSzPts val="2200"/>
              <a:buFont typeface="Noto Sans Symbols"/>
              <a:buChar char="❖"/>
            </a:pPr>
            <a:r>
              <a:rPr lang="en-US"/>
              <a:t> Bullying of any kind is not accepted</a:t>
            </a:r>
            <a:endParaRPr/>
          </a:p>
          <a:p>
            <a:pPr marL="91440" lvl="0" indent="-139700" algn="l" rtl="0">
              <a:lnSpc>
                <a:spcPct val="80000"/>
              </a:lnSpc>
              <a:spcBef>
                <a:spcPts val="1400"/>
              </a:spcBef>
              <a:spcAft>
                <a:spcPts val="0"/>
              </a:spcAft>
              <a:buSzPts val="2200"/>
              <a:buFont typeface="Noto Sans Symbols"/>
              <a:buChar char="❖"/>
            </a:pPr>
            <a:r>
              <a:rPr lang="en-US"/>
              <a:t> Respect is expected towards other students, members of staff and school premises</a:t>
            </a:r>
            <a:endParaRPr/>
          </a:p>
          <a:p>
            <a:pPr marL="91440" lvl="0" indent="-139700" algn="l" rtl="0">
              <a:lnSpc>
                <a:spcPct val="80000"/>
              </a:lnSpc>
              <a:spcBef>
                <a:spcPts val="1400"/>
              </a:spcBef>
              <a:spcAft>
                <a:spcPts val="0"/>
              </a:spcAft>
              <a:buSzPts val="2200"/>
              <a:buFont typeface="Noto Sans Symbols"/>
              <a:buChar char="❖"/>
            </a:pPr>
            <a:r>
              <a:rPr lang="en-US"/>
              <a:t> Make up – if worn must be natural and discreet only</a:t>
            </a:r>
            <a:endParaRPr/>
          </a:p>
        </p:txBody>
      </p:sp>
      <p:pic>
        <p:nvPicPr>
          <p:cNvPr id="280" name="Google Shape;280;p15"/>
          <p:cNvPicPr preferRelativeResize="0"/>
          <p:nvPr/>
        </p:nvPicPr>
        <p:blipFill rotWithShape="1">
          <a:blip r:embed="rId3">
            <a:alphaModFix/>
          </a:blip>
          <a:srcRect/>
          <a:stretch/>
        </p:blipFill>
        <p:spPr>
          <a:xfrm>
            <a:off x="8539162" y="585216"/>
            <a:ext cx="2428875" cy="18764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HOMEWORK AND EXAMS</a:t>
            </a:r>
            <a:endParaRPr/>
          </a:p>
        </p:txBody>
      </p:sp>
      <p:sp>
        <p:nvSpPr>
          <p:cNvPr id="286" name="Google Shape;286;p16"/>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Font typeface="Noto Sans Symbols"/>
              <a:buChar char="❖"/>
            </a:pPr>
            <a:r>
              <a:rPr lang="en-US"/>
              <a:t> Homework is given in all subjects to be written into school journal</a:t>
            </a:r>
            <a:endParaRPr/>
          </a:p>
          <a:p>
            <a:pPr marL="91440" lvl="0" indent="-139700" algn="l" rtl="0">
              <a:lnSpc>
                <a:spcPct val="90000"/>
              </a:lnSpc>
              <a:spcBef>
                <a:spcPts val="1400"/>
              </a:spcBef>
              <a:spcAft>
                <a:spcPts val="0"/>
              </a:spcAft>
              <a:buSzPts val="2200"/>
              <a:buFont typeface="Noto Sans Symbols"/>
              <a:buChar char="❖"/>
            </a:pPr>
            <a:r>
              <a:rPr lang="en-US"/>
              <a:t> Homework is to reinforce what you have learned in the school day</a:t>
            </a:r>
            <a:endParaRPr/>
          </a:p>
          <a:p>
            <a:pPr marL="91440" lvl="0" indent="-139700" algn="l" rtl="0">
              <a:lnSpc>
                <a:spcPct val="90000"/>
              </a:lnSpc>
              <a:spcBef>
                <a:spcPts val="1400"/>
              </a:spcBef>
              <a:spcAft>
                <a:spcPts val="0"/>
              </a:spcAft>
              <a:buSzPts val="2200"/>
              <a:buFont typeface="Noto Sans Symbols"/>
              <a:buChar char="❖"/>
            </a:pPr>
            <a:r>
              <a:rPr lang="en-US"/>
              <a:t> Homework is not just written work but revising and reading also</a:t>
            </a:r>
            <a:endParaRPr/>
          </a:p>
          <a:p>
            <a:pPr marL="91440" lvl="0" indent="-139700" algn="l" rtl="0">
              <a:lnSpc>
                <a:spcPct val="90000"/>
              </a:lnSpc>
              <a:spcBef>
                <a:spcPts val="1400"/>
              </a:spcBef>
              <a:spcAft>
                <a:spcPts val="0"/>
              </a:spcAft>
              <a:buSzPts val="2200"/>
              <a:buFont typeface="Noto Sans Symbols"/>
              <a:buChar char="❖"/>
            </a:pPr>
            <a:r>
              <a:rPr lang="en-US"/>
              <a:t> Formal exams are given 4 times per year</a:t>
            </a:r>
            <a:endParaRPr/>
          </a:p>
          <a:p>
            <a:pPr marL="91440" lvl="0" indent="-139700" algn="l" rtl="0">
              <a:lnSpc>
                <a:spcPct val="90000"/>
              </a:lnSpc>
              <a:spcBef>
                <a:spcPts val="1400"/>
              </a:spcBef>
              <a:spcAft>
                <a:spcPts val="0"/>
              </a:spcAft>
              <a:buSzPts val="2200"/>
              <a:buFont typeface="Noto Sans Symbols"/>
              <a:buChar char="❖"/>
            </a:pPr>
            <a:r>
              <a:rPr lang="en-US"/>
              <a:t> Chapter tests will also be given at different times</a:t>
            </a:r>
            <a:endParaRPr/>
          </a:p>
          <a:p>
            <a:pPr marL="91440" lvl="0" indent="-139700" algn="l" rtl="0">
              <a:lnSpc>
                <a:spcPct val="90000"/>
              </a:lnSpc>
              <a:spcBef>
                <a:spcPts val="1400"/>
              </a:spcBef>
              <a:spcAft>
                <a:spcPts val="0"/>
              </a:spcAft>
              <a:buSzPts val="2200"/>
              <a:buFont typeface="Noto Sans Symbols"/>
              <a:buChar char="❖"/>
            </a:pPr>
            <a:r>
              <a:rPr lang="en-US"/>
              <a:t> 3 years to Junior Certificate exams (Junior Cycle)</a:t>
            </a:r>
            <a:endParaRPr/>
          </a:p>
          <a:p>
            <a:pPr marL="91440" lvl="0" indent="-139700" algn="l" rtl="0">
              <a:lnSpc>
                <a:spcPct val="90000"/>
              </a:lnSpc>
              <a:spcBef>
                <a:spcPts val="1400"/>
              </a:spcBef>
              <a:spcAft>
                <a:spcPts val="0"/>
              </a:spcAft>
              <a:buSzPts val="2200"/>
              <a:buFont typeface="Noto Sans Symbols"/>
              <a:buChar char="❖"/>
            </a:pPr>
            <a:r>
              <a:rPr lang="en-US"/>
              <a:t> 2-3 years to Leaving Certificate exam (Senior Cycle) TY, Fifth &amp; 6</a:t>
            </a:r>
            <a:r>
              <a:rPr lang="en-US" baseline="30000"/>
              <a:t>th</a:t>
            </a:r>
            <a:r>
              <a:rPr lang="en-US"/>
              <a:t> year and LCA</a:t>
            </a:r>
            <a:endParaRPr/>
          </a:p>
        </p:txBody>
      </p:sp>
      <p:pic>
        <p:nvPicPr>
          <p:cNvPr id="287" name="Google Shape;287;p16"/>
          <p:cNvPicPr preferRelativeResize="0"/>
          <p:nvPr/>
        </p:nvPicPr>
        <p:blipFill rotWithShape="1">
          <a:blip r:embed="rId3">
            <a:alphaModFix/>
          </a:blip>
          <a:srcRect/>
          <a:stretch/>
        </p:blipFill>
        <p:spPr>
          <a:xfrm>
            <a:off x="9144000" y="273212"/>
            <a:ext cx="2590801" cy="1583297"/>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txBox="1">
            <a:spLocks noGrp="1"/>
          </p:cNvSpPr>
          <p:nvPr>
            <p:ph type="title"/>
          </p:nvPr>
        </p:nvSpPr>
        <p:spPr>
          <a:xfrm>
            <a:off x="165825" y="485625"/>
            <a:ext cx="8759100" cy="15873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5000"/>
              <a:buFont typeface="Twentieth Century"/>
              <a:buNone/>
            </a:pPr>
            <a:r>
              <a:rPr lang="en-US" dirty="0"/>
              <a:t>ACTIVITIES I CAN GET INVOLVED IN</a:t>
            </a:r>
            <a:endParaRPr dirty="0"/>
          </a:p>
        </p:txBody>
      </p:sp>
      <p:sp>
        <p:nvSpPr>
          <p:cNvPr id="300" name="Google Shape;300;p18"/>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80000"/>
              </a:lnSpc>
              <a:spcBef>
                <a:spcPts val="0"/>
              </a:spcBef>
              <a:spcAft>
                <a:spcPts val="0"/>
              </a:spcAft>
              <a:buSzPts val="2200"/>
              <a:buFont typeface="Noto Sans Symbols"/>
              <a:buChar char="❖"/>
            </a:pPr>
            <a:r>
              <a:rPr lang="en-US"/>
              <a:t> Camogie</a:t>
            </a:r>
            <a:endParaRPr/>
          </a:p>
          <a:p>
            <a:pPr marL="91440" lvl="0" indent="-139700" algn="l" rtl="0">
              <a:lnSpc>
                <a:spcPct val="80000"/>
              </a:lnSpc>
              <a:spcBef>
                <a:spcPts val="1400"/>
              </a:spcBef>
              <a:spcAft>
                <a:spcPts val="0"/>
              </a:spcAft>
              <a:buSzPts val="2200"/>
              <a:buFont typeface="Noto Sans Symbols"/>
              <a:buChar char="❖"/>
            </a:pPr>
            <a:r>
              <a:rPr lang="en-US"/>
              <a:t> Football</a:t>
            </a:r>
            <a:endParaRPr/>
          </a:p>
          <a:p>
            <a:pPr marL="91440" lvl="0" indent="-139700" algn="l" rtl="0">
              <a:lnSpc>
                <a:spcPct val="80000"/>
              </a:lnSpc>
              <a:spcBef>
                <a:spcPts val="1400"/>
              </a:spcBef>
              <a:spcAft>
                <a:spcPts val="0"/>
              </a:spcAft>
              <a:buSzPts val="2200"/>
              <a:buFont typeface="Noto Sans Symbols"/>
              <a:buChar char="❖"/>
            </a:pPr>
            <a:r>
              <a:rPr lang="en-US"/>
              <a:t> Soccer</a:t>
            </a:r>
            <a:endParaRPr/>
          </a:p>
          <a:p>
            <a:pPr marL="91440" lvl="0" indent="-139700" algn="l" rtl="0">
              <a:lnSpc>
                <a:spcPct val="80000"/>
              </a:lnSpc>
              <a:spcBef>
                <a:spcPts val="1400"/>
              </a:spcBef>
              <a:spcAft>
                <a:spcPts val="0"/>
              </a:spcAft>
              <a:buSzPts val="2200"/>
              <a:buFont typeface="Noto Sans Symbols"/>
              <a:buChar char="❖"/>
            </a:pPr>
            <a:r>
              <a:rPr lang="en-US"/>
              <a:t> Hurling</a:t>
            </a:r>
            <a:endParaRPr/>
          </a:p>
          <a:p>
            <a:pPr marL="91440" lvl="0" indent="-139700" algn="l" rtl="0">
              <a:lnSpc>
                <a:spcPct val="80000"/>
              </a:lnSpc>
              <a:spcBef>
                <a:spcPts val="1400"/>
              </a:spcBef>
              <a:spcAft>
                <a:spcPts val="0"/>
              </a:spcAft>
              <a:buSzPts val="2200"/>
              <a:buFont typeface="Noto Sans Symbols"/>
              <a:buChar char="❖"/>
            </a:pPr>
            <a:r>
              <a:rPr lang="en-US"/>
              <a:t> Basketball</a:t>
            </a:r>
            <a:endParaRPr/>
          </a:p>
          <a:p>
            <a:pPr marL="91440" lvl="0" indent="-139700" algn="l" rtl="0">
              <a:lnSpc>
                <a:spcPct val="80000"/>
              </a:lnSpc>
              <a:spcBef>
                <a:spcPts val="1400"/>
              </a:spcBef>
              <a:spcAft>
                <a:spcPts val="0"/>
              </a:spcAft>
              <a:buSzPts val="2200"/>
              <a:buFont typeface="Noto Sans Symbols"/>
              <a:buChar char="❖"/>
            </a:pPr>
            <a:r>
              <a:rPr lang="en-US"/>
              <a:t> Rugby</a:t>
            </a:r>
            <a:endParaRPr/>
          </a:p>
          <a:p>
            <a:pPr marL="91440" lvl="0" indent="-139700" algn="l" rtl="0">
              <a:lnSpc>
                <a:spcPct val="80000"/>
              </a:lnSpc>
              <a:spcBef>
                <a:spcPts val="1400"/>
              </a:spcBef>
              <a:spcAft>
                <a:spcPts val="0"/>
              </a:spcAft>
              <a:buSzPts val="2200"/>
              <a:buFont typeface="Noto Sans Symbols"/>
              <a:buChar char="❖"/>
            </a:pPr>
            <a:r>
              <a:rPr lang="en-US"/>
              <a:t> Spikeball</a:t>
            </a:r>
            <a:endParaRPr/>
          </a:p>
          <a:p>
            <a:pPr marL="91440" lvl="0" indent="-139700" algn="l" rtl="0">
              <a:lnSpc>
                <a:spcPct val="80000"/>
              </a:lnSpc>
              <a:spcBef>
                <a:spcPts val="1400"/>
              </a:spcBef>
              <a:spcAft>
                <a:spcPts val="0"/>
              </a:spcAft>
              <a:buSzPts val="2200"/>
              <a:buFont typeface="Noto Sans Symbols"/>
              <a:buChar char="❖"/>
            </a:pPr>
            <a:r>
              <a:rPr lang="en-US"/>
              <a:t> Footsteps on Friday </a:t>
            </a:r>
            <a:endParaRPr/>
          </a:p>
          <a:p>
            <a:pPr marL="91440" lvl="0" indent="-139700" algn="l" rtl="0">
              <a:lnSpc>
                <a:spcPct val="80000"/>
              </a:lnSpc>
              <a:spcBef>
                <a:spcPts val="1400"/>
              </a:spcBef>
              <a:spcAft>
                <a:spcPts val="0"/>
              </a:spcAft>
              <a:buSzPts val="2200"/>
              <a:buFont typeface="Noto Sans Symbols"/>
              <a:buChar char="❖"/>
            </a:pPr>
            <a:r>
              <a:rPr lang="en-US"/>
              <a:t> Commit to be fit </a:t>
            </a:r>
            <a:endParaRPr/>
          </a:p>
          <a:p>
            <a:pPr marL="91440" lvl="0" indent="0" algn="l" rtl="0">
              <a:lnSpc>
                <a:spcPct val="80000"/>
              </a:lnSpc>
              <a:spcBef>
                <a:spcPts val="1400"/>
              </a:spcBef>
              <a:spcAft>
                <a:spcPts val="0"/>
              </a:spcAft>
              <a:buSzPts val="2200"/>
              <a:buFont typeface="Noto Sans Symbols"/>
              <a:buNone/>
            </a:pPr>
            <a:endParaRPr/>
          </a:p>
        </p:txBody>
      </p:sp>
      <p:sp>
        <p:nvSpPr>
          <p:cNvPr id="301" name="Google Shape;301;p18"/>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80000"/>
              </a:lnSpc>
              <a:spcBef>
                <a:spcPts val="0"/>
              </a:spcBef>
              <a:spcAft>
                <a:spcPts val="0"/>
              </a:spcAft>
              <a:buSzPts val="2200"/>
              <a:buFont typeface="Noto Sans Symbols"/>
              <a:buChar char="❖"/>
            </a:pPr>
            <a:r>
              <a:rPr lang="en-US" dirty="0"/>
              <a:t> Lunchtime games clubs</a:t>
            </a:r>
            <a:endParaRPr dirty="0"/>
          </a:p>
          <a:p>
            <a:pPr marL="91440" lvl="0" indent="-139700" algn="l" rtl="0">
              <a:lnSpc>
                <a:spcPct val="80000"/>
              </a:lnSpc>
              <a:spcBef>
                <a:spcPts val="1400"/>
              </a:spcBef>
              <a:spcAft>
                <a:spcPts val="0"/>
              </a:spcAft>
              <a:buSzPts val="2200"/>
              <a:buFont typeface="Noto Sans Symbols"/>
              <a:buChar char="❖"/>
            </a:pPr>
            <a:r>
              <a:rPr lang="en-US" dirty="0"/>
              <a:t> Music </a:t>
            </a:r>
            <a:endParaRPr dirty="0"/>
          </a:p>
          <a:p>
            <a:pPr marL="91440" lvl="0" indent="-139700" algn="l" rtl="0">
              <a:lnSpc>
                <a:spcPct val="80000"/>
              </a:lnSpc>
              <a:spcBef>
                <a:spcPts val="1400"/>
              </a:spcBef>
              <a:spcAft>
                <a:spcPts val="0"/>
              </a:spcAft>
              <a:buSzPts val="2200"/>
              <a:buFont typeface="Noto Sans Symbols"/>
              <a:buChar char="❖"/>
            </a:pPr>
            <a:r>
              <a:rPr lang="en-US" dirty="0"/>
              <a:t> Homework </a:t>
            </a:r>
            <a:r>
              <a:rPr lang="en-US" dirty="0" smtClean="0"/>
              <a:t>Club/Evening Study</a:t>
            </a:r>
            <a:endParaRPr dirty="0"/>
          </a:p>
          <a:p>
            <a:pPr marL="91440" lvl="0" indent="-139700" algn="l" rtl="0">
              <a:lnSpc>
                <a:spcPct val="80000"/>
              </a:lnSpc>
              <a:spcBef>
                <a:spcPts val="1400"/>
              </a:spcBef>
              <a:spcAft>
                <a:spcPts val="0"/>
              </a:spcAft>
              <a:buSzPts val="2200"/>
              <a:buFont typeface="Noto Sans Symbols"/>
              <a:buChar char="❖"/>
            </a:pPr>
            <a:r>
              <a:rPr lang="en-US" dirty="0"/>
              <a:t> Evening Study </a:t>
            </a:r>
            <a:endParaRPr dirty="0"/>
          </a:p>
          <a:p>
            <a:pPr marL="91440" lvl="0" indent="-139700" algn="l" rtl="0">
              <a:lnSpc>
                <a:spcPct val="80000"/>
              </a:lnSpc>
              <a:spcBef>
                <a:spcPts val="1400"/>
              </a:spcBef>
              <a:spcAft>
                <a:spcPts val="0"/>
              </a:spcAft>
              <a:buSzPts val="2200"/>
              <a:buFont typeface="Noto Sans Symbols"/>
              <a:buChar char="❖"/>
            </a:pPr>
            <a:r>
              <a:rPr lang="en-US" dirty="0"/>
              <a:t> Students Council</a:t>
            </a:r>
            <a:endParaRPr dirty="0"/>
          </a:p>
          <a:p>
            <a:pPr marL="91440" lvl="0" indent="-139700" algn="l" rtl="0">
              <a:lnSpc>
                <a:spcPct val="80000"/>
              </a:lnSpc>
              <a:spcBef>
                <a:spcPts val="1400"/>
              </a:spcBef>
              <a:spcAft>
                <a:spcPts val="0"/>
              </a:spcAft>
              <a:buSzPts val="2200"/>
              <a:buFont typeface="Noto Sans Symbols"/>
              <a:buChar char="❖"/>
            </a:pPr>
            <a:r>
              <a:rPr lang="en-US" dirty="0"/>
              <a:t> Library</a:t>
            </a:r>
            <a:endParaRPr dirty="0"/>
          </a:p>
          <a:p>
            <a:pPr marL="91440" lvl="0" indent="-139700" algn="l" rtl="0">
              <a:lnSpc>
                <a:spcPct val="80000"/>
              </a:lnSpc>
              <a:spcBef>
                <a:spcPts val="1400"/>
              </a:spcBef>
              <a:spcAft>
                <a:spcPts val="0"/>
              </a:spcAft>
              <a:buSzPts val="2200"/>
              <a:buFont typeface="Noto Sans Symbols"/>
              <a:buChar char="❖"/>
            </a:pPr>
            <a:r>
              <a:rPr lang="en-US" dirty="0"/>
              <a:t> School Play </a:t>
            </a:r>
            <a:endParaRPr dirty="0"/>
          </a:p>
          <a:p>
            <a:pPr marL="91440" lvl="0" indent="-139700" algn="l" rtl="0">
              <a:lnSpc>
                <a:spcPct val="80000"/>
              </a:lnSpc>
              <a:spcBef>
                <a:spcPts val="1400"/>
              </a:spcBef>
              <a:spcAft>
                <a:spcPts val="0"/>
              </a:spcAft>
              <a:buSzPts val="2200"/>
              <a:buFont typeface="Noto Sans Symbols"/>
              <a:buChar char="❖"/>
            </a:pPr>
            <a:r>
              <a:rPr lang="en-US" dirty="0"/>
              <a:t> Coding Club</a:t>
            </a:r>
            <a:endParaRPr dirty="0"/>
          </a:p>
          <a:p>
            <a:pPr marL="91440" lvl="0" indent="-139700" algn="l" rtl="0">
              <a:lnSpc>
                <a:spcPct val="80000"/>
              </a:lnSpc>
              <a:spcBef>
                <a:spcPts val="1400"/>
              </a:spcBef>
              <a:spcAft>
                <a:spcPts val="0"/>
              </a:spcAft>
              <a:buSzPts val="2200"/>
              <a:buFont typeface="Noto Sans Symbols"/>
              <a:buChar char="❖"/>
            </a:pPr>
            <a:endParaRPr dirty="0"/>
          </a:p>
        </p:txBody>
      </p:sp>
      <p:pic>
        <p:nvPicPr>
          <p:cNvPr id="302" name="Google Shape;302;p18"/>
          <p:cNvPicPr preferRelativeResize="0"/>
          <p:nvPr/>
        </p:nvPicPr>
        <p:blipFill rotWithShape="1">
          <a:blip r:embed="rId3">
            <a:alphaModFix/>
          </a:blip>
          <a:srcRect/>
          <a:stretch/>
        </p:blipFill>
        <p:spPr>
          <a:xfrm>
            <a:off x="8924925" y="585216"/>
            <a:ext cx="2724150" cy="1676400"/>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77d9fd5874_0_61"/>
          <p:cNvSpPr txBox="1">
            <a:spLocks noGrp="1"/>
          </p:cNvSpPr>
          <p:nvPr>
            <p:ph type="ctrTitle"/>
          </p:nvPr>
        </p:nvSpPr>
        <p:spPr>
          <a:xfrm>
            <a:off x="457200" y="4960137"/>
            <a:ext cx="7772400" cy="1463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t>Getting to know each other </a:t>
            </a:r>
            <a:endParaRPr/>
          </a:p>
        </p:txBody>
      </p:sp>
      <p:pic>
        <p:nvPicPr>
          <p:cNvPr id="308" name="Google Shape;308;g77d9fd5874_0_61"/>
          <p:cNvPicPr preferRelativeResize="0"/>
          <p:nvPr/>
        </p:nvPicPr>
        <p:blipFill>
          <a:blip r:embed="rId3">
            <a:alphaModFix/>
          </a:blip>
          <a:stretch>
            <a:fillRect/>
          </a:stretch>
        </p:blipFill>
        <p:spPr>
          <a:xfrm>
            <a:off x="9949425" y="4565950"/>
            <a:ext cx="2242575" cy="2292050"/>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g77d9fd5874_0_68"/>
          <p:cNvPicPr preferRelativeResize="0"/>
          <p:nvPr/>
        </p:nvPicPr>
        <p:blipFill>
          <a:blip r:embed="rId3">
            <a:alphaModFix/>
          </a:blip>
          <a:stretch>
            <a:fillRect/>
          </a:stretch>
        </p:blipFill>
        <p:spPr>
          <a:xfrm>
            <a:off x="711675" y="74775"/>
            <a:ext cx="10768649" cy="65633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77d9fd5874_0_39"/>
          <p:cNvSpPr txBox="1">
            <a:spLocks noGrp="1"/>
          </p:cNvSpPr>
          <p:nvPr>
            <p:ph type="ctrTitle"/>
          </p:nvPr>
        </p:nvSpPr>
        <p:spPr>
          <a:xfrm>
            <a:off x="457200" y="4960137"/>
            <a:ext cx="7772400" cy="1463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t>Top Tips </a:t>
            </a:r>
            <a:endParaRPr/>
          </a:p>
        </p:txBody>
      </p:sp>
      <p:pic>
        <p:nvPicPr>
          <p:cNvPr id="319" name="Google Shape;319;g77d9fd5874_0_39"/>
          <p:cNvPicPr preferRelativeResize="0"/>
          <p:nvPr/>
        </p:nvPicPr>
        <p:blipFill>
          <a:blip r:embed="rId3">
            <a:alphaModFix/>
          </a:blip>
          <a:stretch>
            <a:fillRect/>
          </a:stretch>
        </p:blipFill>
        <p:spPr>
          <a:xfrm>
            <a:off x="9996800" y="4614375"/>
            <a:ext cx="2195200" cy="224362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SIMPLE TIPS</a:t>
            </a:r>
            <a:endParaRPr/>
          </a:p>
        </p:txBody>
      </p:sp>
      <p:sp>
        <p:nvSpPr>
          <p:cNvPr id="325" name="Google Shape;325;p19"/>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fontScale="92500"/>
          </a:bodyPr>
          <a:lstStyle/>
          <a:p>
            <a:pPr marL="91440" lvl="0" indent="-139700" algn="l" rtl="0">
              <a:lnSpc>
                <a:spcPct val="90000"/>
              </a:lnSpc>
              <a:spcBef>
                <a:spcPts val="0"/>
              </a:spcBef>
              <a:spcAft>
                <a:spcPts val="0"/>
              </a:spcAft>
              <a:buSzPts val="2200"/>
              <a:buFont typeface="Noto Sans Symbols"/>
              <a:buChar char="❖"/>
            </a:pPr>
            <a:r>
              <a:rPr lang="en-US"/>
              <a:t> Put your name on all of your books and copies to avoid confusion</a:t>
            </a:r>
            <a:endParaRPr/>
          </a:p>
          <a:p>
            <a:pPr marL="91440" lvl="0" indent="-139700" algn="l" rtl="0">
              <a:lnSpc>
                <a:spcPct val="90000"/>
              </a:lnSpc>
              <a:spcBef>
                <a:spcPts val="1400"/>
              </a:spcBef>
              <a:spcAft>
                <a:spcPts val="0"/>
              </a:spcAft>
              <a:buSzPts val="2200"/>
              <a:buFont typeface="Noto Sans Symbols"/>
              <a:buChar char="❖"/>
            </a:pPr>
            <a:r>
              <a:rPr lang="en-US"/>
              <a:t> Put your name or initials on your uniform</a:t>
            </a:r>
            <a:endParaRPr/>
          </a:p>
          <a:p>
            <a:pPr marL="91440" lvl="0" indent="-139700" algn="l" rtl="0">
              <a:lnSpc>
                <a:spcPct val="90000"/>
              </a:lnSpc>
              <a:spcBef>
                <a:spcPts val="1400"/>
              </a:spcBef>
              <a:spcAft>
                <a:spcPts val="0"/>
              </a:spcAft>
              <a:buSzPts val="2200"/>
              <a:buFont typeface="Noto Sans Symbols"/>
              <a:buChar char="❖"/>
            </a:pPr>
            <a:r>
              <a:rPr lang="en-US"/>
              <a:t> When you get your homework journal look through it fully to know how to fill it out </a:t>
            </a:r>
            <a:endParaRPr/>
          </a:p>
          <a:p>
            <a:pPr marL="91440" lvl="0" indent="-139700" algn="l" rtl="0">
              <a:lnSpc>
                <a:spcPct val="90000"/>
              </a:lnSpc>
              <a:spcBef>
                <a:spcPts val="1400"/>
              </a:spcBef>
              <a:spcAft>
                <a:spcPts val="0"/>
              </a:spcAft>
              <a:buSzPts val="2200"/>
              <a:buFont typeface="Noto Sans Symbols"/>
              <a:buChar char="❖"/>
            </a:pPr>
            <a:r>
              <a:rPr lang="en-US"/>
              <a:t> Pack your bag every night and make sure you look at your timetable to make sure that you have all the equipment that you need for the next day e.g. ingredients, books and PE gear</a:t>
            </a:r>
            <a:endParaRPr/>
          </a:p>
          <a:p>
            <a:pPr marL="91440" lvl="0" indent="-139700" algn="l" rtl="0">
              <a:lnSpc>
                <a:spcPct val="90000"/>
              </a:lnSpc>
              <a:spcBef>
                <a:spcPts val="1400"/>
              </a:spcBef>
              <a:spcAft>
                <a:spcPts val="0"/>
              </a:spcAft>
              <a:buSzPts val="2200"/>
              <a:buFont typeface="Noto Sans Symbols"/>
              <a:buChar char="❖"/>
            </a:pPr>
            <a:r>
              <a:rPr lang="en-US"/>
              <a:t> Purchase a keyring to put your locker key on and get a spare to give to the  </a:t>
            </a:r>
            <a:endParaRPr/>
          </a:p>
          <a:p>
            <a:pPr marL="0" lvl="0" indent="0" algn="l" rtl="0">
              <a:lnSpc>
                <a:spcPct val="90000"/>
              </a:lnSpc>
              <a:spcBef>
                <a:spcPts val="1400"/>
              </a:spcBef>
              <a:spcAft>
                <a:spcPts val="0"/>
              </a:spcAft>
              <a:buSzPts val="2200"/>
              <a:buNone/>
            </a:pPr>
            <a:r>
              <a:rPr lang="en-US"/>
              <a:t>    caretaker/office</a:t>
            </a:r>
            <a:endParaRPr/>
          </a:p>
          <a:p>
            <a:pPr marL="91440" lvl="0" indent="-139700" algn="l" rtl="0">
              <a:lnSpc>
                <a:spcPct val="90000"/>
              </a:lnSpc>
              <a:spcBef>
                <a:spcPts val="1400"/>
              </a:spcBef>
              <a:spcAft>
                <a:spcPts val="0"/>
              </a:spcAft>
              <a:buSzPts val="2200"/>
              <a:buFont typeface="Noto Sans Symbols"/>
              <a:buChar char="❖"/>
            </a:pPr>
            <a:r>
              <a:rPr lang="en-US"/>
              <a:t> Use your locker appropriately, there is no need to carry all your books in your bag</a:t>
            </a:r>
            <a:endParaRPr/>
          </a:p>
        </p:txBody>
      </p:sp>
      <p:pic>
        <p:nvPicPr>
          <p:cNvPr id="326" name="Google Shape;326;p19"/>
          <p:cNvPicPr preferRelativeResize="0"/>
          <p:nvPr/>
        </p:nvPicPr>
        <p:blipFill rotWithShape="1">
          <a:blip r:embed="rId3">
            <a:alphaModFix/>
          </a:blip>
          <a:srcRect/>
          <a:stretch/>
        </p:blipFill>
        <p:spPr>
          <a:xfrm>
            <a:off x="9453562" y="258699"/>
            <a:ext cx="2124075" cy="2152650"/>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1024128" y="626780"/>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a:t>SIMPLE TIPS</a:t>
            </a:r>
            <a:endParaRPr/>
          </a:p>
        </p:txBody>
      </p:sp>
      <p:sp>
        <p:nvSpPr>
          <p:cNvPr id="332" name="Google Shape;332;p20"/>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Font typeface="Noto Sans Symbols"/>
              <a:buChar char="❖"/>
            </a:pPr>
            <a:r>
              <a:rPr lang="en-US"/>
              <a:t> If you are have any problems with anything let someone know</a:t>
            </a:r>
            <a:endParaRPr/>
          </a:p>
          <a:p>
            <a:pPr marL="91440" lvl="0" indent="-139700" algn="l" rtl="0">
              <a:lnSpc>
                <a:spcPct val="90000"/>
              </a:lnSpc>
              <a:spcBef>
                <a:spcPts val="1400"/>
              </a:spcBef>
              <a:spcAft>
                <a:spcPts val="0"/>
              </a:spcAft>
              <a:buSzPts val="2200"/>
              <a:buFont typeface="Noto Sans Symbols"/>
              <a:buChar char="❖"/>
            </a:pPr>
            <a:r>
              <a:rPr lang="en-US"/>
              <a:t> Remember everyone will be in the same situation and many people will be nervous about the transition, it is normal</a:t>
            </a:r>
            <a:endParaRPr/>
          </a:p>
          <a:p>
            <a:pPr marL="91440" lvl="0" indent="-139700" algn="l" rtl="0">
              <a:lnSpc>
                <a:spcPct val="90000"/>
              </a:lnSpc>
              <a:spcBef>
                <a:spcPts val="1400"/>
              </a:spcBef>
              <a:spcAft>
                <a:spcPts val="0"/>
              </a:spcAft>
              <a:buSzPts val="2200"/>
              <a:buFont typeface="Noto Sans Symbols"/>
              <a:buChar char="❖"/>
            </a:pPr>
            <a:r>
              <a:rPr lang="en-US"/>
              <a:t> Remember to introduce yourself to new friends and if you think someone is struggling ask them if they are okay.</a:t>
            </a:r>
            <a:endParaRPr/>
          </a:p>
          <a:p>
            <a:pPr marL="91440" lvl="0" indent="-139700" algn="l" rtl="0">
              <a:lnSpc>
                <a:spcPct val="90000"/>
              </a:lnSpc>
              <a:spcBef>
                <a:spcPts val="1400"/>
              </a:spcBef>
              <a:spcAft>
                <a:spcPts val="0"/>
              </a:spcAft>
              <a:buSzPts val="2200"/>
              <a:buFont typeface="Noto Sans Symbols"/>
              <a:buChar char="❖"/>
            </a:pPr>
            <a:r>
              <a:rPr lang="en-US"/>
              <a:t> Students and teachers will help you if you let them know that you need it</a:t>
            </a:r>
            <a:endParaRPr/>
          </a:p>
          <a:p>
            <a:pPr marL="91440" lvl="0" indent="-139700" algn="l" rtl="0">
              <a:lnSpc>
                <a:spcPct val="90000"/>
              </a:lnSpc>
              <a:spcBef>
                <a:spcPts val="1400"/>
              </a:spcBef>
              <a:spcAft>
                <a:spcPts val="0"/>
              </a:spcAft>
              <a:buSzPts val="2200"/>
              <a:buFont typeface="Noto Sans Symbols"/>
              <a:buChar char="❖"/>
            </a:pPr>
            <a:r>
              <a:rPr lang="en-US"/>
              <a:t> The SCP staff are always on hand to help out and answer questions</a:t>
            </a:r>
            <a:endParaRPr/>
          </a:p>
        </p:txBody>
      </p:sp>
      <p:pic>
        <p:nvPicPr>
          <p:cNvPr id="333" name="Google Shape;333;p20"/>
          <p:cNvPicPr preferRelativeResize="0"/>
          <p:nvPr/>
        </p:nvPicPr>
        <p:blipFill rotWithShape="1">
          <a:blip r:embed="rId3">
            <a:alphaModFix/>
          </a:blip>
          <a:srcRect/>
          <a:stretch/>
        </p:blipFill>
        <p:spPr>
          <a:xfrm>
            <a:off x="9324109" y="445121"/>
            <a:ext cx="1923617" cy="1779806"/>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77cfa2d30f_0_3"/>
          <p:cNvSpPr txBox="1">
            <a:spLocks noGrp="1"/>
          </p:cNvSpPr>
          <p:nvPr>
            <p:ph type="ctrTitle"/>
          </p:nvPr>
        </p:nvSpPr>
        <p:spPr>
          <a:xfrm>
            <a:off x="457200" y="4960137"/>
            <a:ext cx="7772400" cy="146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All about me and my Feelings </a:t>
            </a:r>
            <a:endParaRPr/>
          </a:p>
        </p:txBody>
      </p:sp>
      <p:pic>
        <p:nvPicPr>
          <p:cNvPr id="109" name="Google Shape;109;g77cfa2d30f_0_3"/>
          <p:cNvPicPr preferRelativeResize="0"/>
          <p:nvPr/>
        </p:nvPicPr>
        <p:blipFill>
          <a:blip r:embed="rId3">
            <a:alphaModFix/>
          </a:blip>
          <a:stretch>
            <a:fillRect/>
          </a:stretch>
        </p:blipFill>
        <p:spPr>
          <a:xfrm>
            <a:off x="9937575" y="4553850"/>
            <a:ext cx="2254425" cy="2304150"/>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09456" y="-2576947"/>
            <a:ext cx="6442362" cy="11845637"/>
          </a:xfrm>
          <a:prstGeom prst="rect">
            <a:avLst/>
          </a:prstGeom>
        </p:spPr>
      </p:pic>
      <p:sp>
        <p:nvSpPr>
          <p:cNvPr id="3" name="Date Placeholder 2"/>
          <p:cNvSpPr>
            <a:spLocks noGrp="1"/>
          </p:cNvSpPr>
          <p:nvPr>
            <p:ph type="dt" idx="10"/>
          </p:nvPr>
        </p:nvSpPr>
        <p:spPr/>
        <p:txBody>
          <a:bodyPr/>
          <a:lstStyle/>
          <a:p>
            <a:r>
              <a:rPr lang="en-US" smtClean="0"/>
              <a:t>Tipperary Town &amp; District School Completion Programme</a:t>
            </a:r>
            <a:endParaRPr lang="en-US"/>
          </a:p>
        </p:txBody>
      </p:sp>
    </p:spTree>
    <p:extLst>
      <p:ext uri="{BB962C8B-B14F-4D97-AF65-F5344CB8AC3E}">
        <p14:creationId xmlns:p14="http://schemas.microsoft.com/office/powerpoint/2010/main" val="3813077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852ecd7283_0_4"/>
          <p:cNvSpPr txBox="1">
            <a:spLocks noGrp="1"/>
          </p:cNvSpPr>
          <p:nvPr>
            <p:ph type="ctrTitle"/>
          </p:nvPr>
        </p:nvSpPr>
        <p:spPr>
          <a:xfrm>
            <a:off x="457200" y="4960137"/>
            <a:ext cx="7772400" cy="1463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t>Mindfulness </a:t>
            </a:r>
            <a:endParaRPr/>
          </a:p>
        </p:txBody>
      </p:sp>
      <p:pic>
        <p:nvPicPr>
          <p:cNvPr id="344" name="Google Shape;344;g852ecd7283_0_4"/>
          <p:cNvPicPr preferRelativeResize="0"/>
          <p:nvPr/>
        </p:nvPicPr>
        <p:blipFill>
          <a:blip r:embed="rId3">
            <a:alphaModFix/>
          </a:blip>
          <a:stretch>
            <a:fillRect/>
          </a:stretch>
        </p:blipFill>
        <p:spPr>
          <a:xfrm>
            <a:off x="9937575" y="4553850"/>
            <a:ext cx="2254425" cy="2304150"/>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77ebbbe646_0_22"/>
          <p:cNvPicPr preferRelativeResize="0"/>
          <p:nvPr/>
        </p:nvPicPr>
        <p:blipFill>
          <a:blip r:embed="rId3">
            <a:alphaModFix/>
          </a:blip>
          <a:stretch>
            <a:fillRect/>
          </a:stretch>
        </p:blipFill>
        <p:spPr>
          <a:xfrm rot="-5400000">
            <a:off x="2455557" y="-1428894"/>
            <a:ext cx="6834850" cy="9503151"/>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g77ebbbe646_0_27"/>
          <p:cNvPicPr preferRelativeResize="0"/>
          <p:nvPr/>
        </p:nvPicPr>
        <p:blipFill>
          <a:blip r:embed="rId3">
            <a:alphaModFix/>
          </a:blip>
          <a:stretch>
            <a:fillRect/>
          </a:stretch>
        </p:blipFill>
        <p:spPr>
          <a:xfrm rot="-5400000">
            <a:off x="2797999" y="-1320200"/>
            <a:ext cx="6865450" cy="9498399"/>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g77ebbbe646_0_30"/>
          <p:cNvPicPr preferRelativeResize="0"/>
          <p:nvPr/>
        </p:nvPicPr>
        <p:blipFill>
          <a:blip r:embed="rId3">
            <a:alphaModFix/>
          </a:blip>
          <a:stretch>
            <a:fillRect/>
          </a:stretch>
        </p:blipFill>
        <p:spPr>
          <a:xfrm rot="-5400000">
            <a:off x="2472930" y="-1227131"/>
            <a:ext cx="6751425" cy="931227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g77ebbbe646_0_33"/>
          <p:cNvPicPr preferRelativeResize="0"/>
          <p:nvPr/>
        </p:nvPicPr>
        <p:blipFill>
          <a:blip r:embed="rId3">
            <a:alphaModFix/>
          </a:blip>
          <a:stretch>
            <a:fillRect/>
          </a:stretch>
        </p:blipFill>
        <p:spPr>
          <a:xfrm rot="-5400000">
            <a:off x="2270999" y="-1062875"/>
            <a:ext cx="6805075" cy="8930824"/>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77ebbbe646_0_36"/>
          <p:cNvPicPr preferRelativeResize="0"/>
          <p:nvPr/>
        </p:nvPicPr>
        <p:blipFill>
          <a:blip r:embed="rId3">
            <a:alphaModFix/>
          </a:blip>
          <a:stretch>
            <a:fillRect/>
          </a:stretch>
        </p:blipFill>
        <p:spPr>
          <a:xfrm rot="-5400000">
            <a:off x="2126617" y="-1185069"/>
            <a:ext cx="6820225" cy="9228149"/>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852ecd7283_0_9"/>
          <p:cNvSpPr txBox="1">
            <a:spLocks noGrp="1"/>
          </p:cNvSpPr>
          <p:nvPr>
            <p:ph type="ctrTitle"/>
          </p:nvPr>
        </p:nvSpPr>
        <p:spPr>
          <a:xfrm>
            <a:off x="457200" y="4960137"/>
            <a:ext cx="7772400" cy="1463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t>ADDITIONAL INFORMATION </a:t>
            </a:r>
            <a:endParaRPr/>
          </a:p>
        </p:txBody>
      </p:sp>
      <p:pic>
        <p:nvPicPr>
          <p:cNvPr id="3" name="Picture 2"/>
          <p:cNvPicPr>
            <a:picLocks noChangeAspect="1"/>
          </p:cNvPicPr>
          <p:nvPr/>
        </p:nvPicPr>
        <p:blipFill>
          <a:blip r:embed="rId3"/>
          <a:stretch>
            <a:fillRect/>
          </a:stretch>
        </p:blipFill>
        <p:spPr>
          <a:xfrm>
            <a:off x="1745672" y="4912670"/>
            <a:ext cx="1152244" cy="1176630"/>
          </a:xfrm>
          <a:prstGeom prst="rect">
            <a:avLst/>
          </a:prstGeom>
        </p:spPr>
      </p:pic>
      <p:sp>
        <p:nvSpPr>
          <p:cNvPr id="375" name="Google Shape;375;g852ecd7283_0_9"/>
          <p:cNvSpPr txBox="1">
            <a:spLocks noGrp="1"/>
          </p:cNvSpPr>
          <p:nvPr>
            <p:ph type="subTitle" idx="1"/>
          </p:nvPr>
        </p:nvSpPr>
        <p:spPr>
          <a:xfrm>
            <a:off x="8610600" y="4960137"/>
            <a:ext cx="3200400" cy="1463100"/>
          </a:xfrm>
          <a:prstGeom prst="rect">
            <a:avLst/>
          </a:prstGeom>
        </p:spPr>
        <p:txBody>
          <a:bodyPr spcFirstLastPara="1" wrap="square" lIns="91425" tIns="45700" rIns="91425" bIns="45700" anchor="ctr" anchorCtr="0">
            <a:noAutofit/>
          </a:bodyPr>
          <a:lstStyle/>
          <a:p>
            <a:pPr marL="0" lvl="0" indent="0" algn="l" rtl="0">
              <a:spcBef>
                <a:spcPts val="0"/>
              </a:spcBef>
              <a:spcAft>
                <a:spcPts val="200"/>
              </a:spcAft>
              <a:buNone/>
            </a:pPr>
            <a:endParaRPr dirty="0"/>
          </a:p>
        </p:txBody>
      </p:sp>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77ebbbe646_0_11"/>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t>Tipperary Town &amp; District School Completion Programme</a:t>
            </a:r>
            <a:endParaRPr dirty="0"/>
          </a:p>
        </p:txBody>
      </p:sp>
      <p:sp>
        <p:nvSpPr>
          <p:cNvPr id="381" name="Google Shape;381;g77ebbbe646_0_11"/>
          <p:cNvSpPr txBox="1">
            <a:spLocks noGrp="1"/>
          </p:cNvSpPr>
          <p:nvPr>
            <p:ph type="body" idx="1"/>
          </p:nvPr>
        </p:nvSpPr>
        <p:spPr>
          <a:xfrm>
            <a:off x="1024128" y="2179636"/>
            <a:ext cx="4755000" cy="822900"/>
          </a:xfrm>
          <a:prstGeom prst="rect">
            <a:avLst/>
          </a:prstGeom>
        </p:spPr>
        <p:txBody>
          <a:bodyPr spcFirstLastPara="1" wrap="square" lIns="137150" tIns="45700" rIns="137150" bIns="45700" anchor="ctr" anchorCtr="0">
            <a:noAutofit/>
          </a:bodyPr>
          <a:lstStyle/>
          <a:p>
            <a:pPr marL="0" lvl="0" indent="0" algn="l" rtl="0">
              <a:spcBef>
                <a:spcPts val="0"/>
              </a:spcBef>
              <a:spcAft>
                <a:spcPts val="0"/>
              </a:spcAft>
              <a:buNone/>
            </a:pPr>
            <a:r>
              <a:rPr lang="en-US"/>
              <a:t>CONTACT </a:t>
            </a:r>
            <a:endParaRPr/>
          </a:p>
        </p:txBody>
      </p:sp>
      <p:sp>
        <p:nvSpPr>
          <p:cNvPr id="382" name="Google Shape;382;g77ebbbe646_0_11"/>
          <p:cNvSpPr txBox="1">
            <a:spLocks noGrp="1"/>
          </p:cNvSpPr>
          <p:nvPr>
            <p:ph type="body" idx="2"/>
          </p:nvPr>
        </p:nvSpPr>
        <p:spPr>
          <a:xfrm>
            <a:off x="1024128" y="2967788"/>
            <a:ext cx="4755000" cy="33417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2500" dirty="0">
                <a:solidFill>
                  <a:srgbClr val="000000"/>
                </a:solidFill>
                <a:uFill>
                  <a:noFill/>
                </a:uFill>
                <a:hlinkClick r:id="rId3"/>
              </a:rPr>
              <a:t>helen.kennedy@scp.ie</a:t>
            </a:r>
            <a:endParaRPr sz="2500" dirty="0">
              <a:solidFill>
                <a:srgbClr val="000000"/>
              </a:solidFill>
            </a:endParaRPr>
          </a:p>
          <a:p>
            <a:pPr marL="0" lvl="0" indent="0" algn="l" rtl="0">
              <a:spcBef>
                <a:spcPts val="1200"/>
              </a:spcBef>
              <a:spcAft>
                <a:spcPts val="0"/>
              </a:spcAft>
              <a:buNone/>
            </a:pPr>
            <a:r>
              <a:rPr lang="en-US" sz="2500" dirty="0">
                <a:solidFill>
                  <a:srgbClr val="000000"/>
                </a:solidFill>
                <a:highlight>
                  <a:srgbClr val="FFFFFF"/>
                </a:highlight>
                <a:uFill>
                  <a:noFill/>
                </a:uFill>
                <a:latin typeface="Roboto"/>
                <a:ea typeface="Roboto"/>
                <a:cs typeface="Roboto"/>
                <a:sym typeface="Roboto"/>
                <a:hlinkClick r:id="rId4"/>
              </a:rPr>
              <a:t>alanna.odonovan@scp.ie</a:t>
            </a:r>
            <a:endParaRPr sz="2500" dirty="0">
              <a:solidFill>
                <a:srgbClr val="000000"/>
              </a:solidFill>
              <a:highlight>
                <a:srgbClr val="FFFFFF"/>
              </a:highlight>
              <a:latin typeface="Roboto"/>
              <a:ea typeface="Roboto"/>
              <a:cs typeface="Roboto"/>
              <a:sym typeface="Roboto"/>
            </a:endParaRPr>
          </a:p>
          <a:p>
            <a:pPr marL="0" lvl="0" indent="0" algn="l" rtl="0">
              <a:spcBef>
                <a:spcPts val="1200"/>
              </a:spcBef>
              <a:spcAft>
                <a:spcPts val="0"/>
              </a:spcAft>
              <a:buNone/>
            </a:pPr>
            <a:r>
              <a:rPr lang="en-US" sz="2500" dirty="0">
                <a:solidFill>
                  <a:srgbClr val="000000"/>
                </a:solidFill>
                <a:highlight>
                  <a:srgbClr val="FFFFFF"/>
                </a:highlight>
                <a:latin typeface="Roboto"/>
                <a:ea typeface="Roboto"/>
                <a:cs typeface="Roboto"/>
                <a:sym typeface="Roboto"/>
              </a:rPr>
              <a:t>stephanie.walsh@scp.ie</a:t>
            </a:r>
            <a:endParaRPr sz="2500" dirty="0">
              <a:solidFill>
                <a:srgbClr val="000000"/>
              </a:solidFill>
              <a:highlight>
                <a:srgbClr val="FFFFFF"/>
              </a:highlight>
              <a:latin typeface="Roboto"/>
              <a:ea typeface="Roboto"/>
              <a:cs typeface="Roboto"/>
              <a:sym typeface="Roboto"/>
            </a:endParaRPr>
          </a:p>
          <a:p>
            <a:pPr marL="0" lvl="0" indent="0" algn="l" rtl="0">
              <a:spcBef>
                <a:spcPts val="1200"/>
              </a:spcBef>
              <a:spcAft>
                <a:spcPts val="200"/>
              </a:spcAft>
              <a:buNone/>
            </a:pPr>
            <a:r>
              <a:rPr lang="en-US" sz="2500" dirty="0">
                <a:solidFill>
                  <a:srgbClr val="000000"/>
                </a:solidFill>
              </a:rPr>
              <a:t>chanice.quinn@scp.ie</a:t>
            </a:r>
            <a:endParaRPr sz="2500" dirty="0">
              <a:solidFill>
                <a:srgbClr val="000000"/>
              </a:solidFill>
            </a:endParaRPr>
          </a:p>
        </p:txBody>
      </p:sp>
      <p:sp>
        <p:nvSpPr>
          <p:cNvPr id="383" name="Google Shape;383;g77ebbbe646_0_11"/>
          <p:cNvSpPr txBox="1">
            <a:spLocks noGrp="1"/>
          </p:cNvSpPr>
          <p:nvPr>
            <p:ph type="body" idx="3"/>
          </p:nvPr>
        </p:nvSpPr>
        <p:spPr>
          <a:xfrm>
            <a:off x="5990888" y="2179636"/>
            <a:ext cx="4755000" cy="822900"/>
          </a:xfrm>
          <a:prstGeom prst="rect">
            <a:avLst/>
          </a:prstGeom>
        </p:spPr>
        <p:txBody>
          <a:bodyPr spcFirstLastPara="1" wrap="square" lIns="137150" tIns="45700" rIns="137150" bIns="45700" anchor="ctr" anchorCtr="0">
            <a:noAutofit/>
          </a:bodyPr>
          <a:lstStyle/>
          <a:p>
            <a:pPr marL="0" lvl="0" indent="0" algn="l" rtl="0">
              <a:spcBef>
                <a:spcPts val="0"/>
              </a:spcBef>
              <a:spcAft>
                <a:spcPts val="0"/>
              </a:spcAft>
              <a:buNone/>
            </a:pPr>
            <a:r>
              <a:rPr lang="en-US"/>
              <a:t>Social Media </a:t>
            </a:r>
            <a:endParaRPr/>
          </a:p>
        </p:txBody>
      </p:sp>
      <p:sp>
        <p:nvSpPr>
          <p:cNvPr id="384" name="Google Shape;384;g77ebbbe646_0_11"/>
          <p:cNvSpPr txBox="1">
            <a:spLocks noGrp="1"/>
          </p:cNvSpPr>
          <p:nvPr>
            <p:ph type="body" idx="4"/>
          </p:nvPr>
        </p:nvSpPr>
        <p:spPr>
          <a:xfrm>
            <a:off x="5990888" y="2967788"/>
            <a:ext cx="4755000" cy="33417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a:t>Instagram </a:t>
            </a:r>
            <a:endParaRPr/>
          </a:p>
          <a:p>
            <a:pPr marL="0" lvl="0" indent="0" algn="l" rtl="0">
              <a:spcBef>
                <a:spcPts val="1200"/>
              </a:spcBef>
              <a:spcAft>
                <a:spcPts val="0"/>
              </a:spcAft>
              <a:buNone/>
            </a:pPr>
            <a:r>
              <a:rPr lang="en-US"/>
              <a:t>Facebook </a:t>
            </a:r>
            <a:endParaRPr/>
          </a:p>
          <a:p>
            <a:pPr marL="0" lvl="0" indent="0" algn="l" rtl="0">
              <a:spcBef>
                <a:spcPts val="1200"/>
              </a:spcBef>
              <a:spcAft>
                <a:spcPts val="200"/>
              </a:spcAft>
              <a:buNone/>
            </a:pPr>
            <a:r>
              <a:rPr lang="en-US"/>
              <a:t>padlet </a:t>
            </a:r>
            <a:endParaRPr/>
          </a:p>
        </p:txBody>
      </p:sp>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pic>
        <p:nvPicPr>
          <p:cNvPr id="3" name="Picture 2"/>
          <p:cNvPicPr>
            <a:picLocks noChangeAspect="1"/>
          </p:cNvPicPr>
          <p:nvPr/>
        </p:nvPicPr>
        <p:blipFill>
          <a:blip r:embed="rId5"/>
          <a:stretch>
            <a:fillRect/>
          </a:stretch>
        </p:blipFill>
        <p:spPr>
          <a:xfrm>
            <a:off x="9510829" y="4089064"/>
            <a:ext cx="2466597" cy="2518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g77cfa2d30f_0_23"/>
          <p:cNvPicPr preferRelativeResize="0"/>
          <p:nvPr/>
        </p:nvPicPr>
        <p:blipFill>
          <a:blip r:embed="rId3">
            <a:alphaModFix/>
          </a:blip>
          <a:stretch>
            <a:fillRect/>
          </a:stretch>
        </p:blipFill>
        <p:spPr>
          <a:xfrm rot="-5400000">
            <a:off x="2699925" y="-2232075"/>
            <a:ext cx="6646925" cy="1132217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22707"/>
            <a:ext cx="2600325" cy="1762125"/>
          </a:xfrm>
          <a:prstGeom prst="rect">
            <a:avLst/>
          </a:prstGeom>
        </p:spPr>
      </p:pic>
      <p:sp>
        <p:nvSpPr>
          <p:cNvPr id="124" name="Google Shape;124;p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n-US" dirty="0" smtClean="0"/>
              <a:t>       All About My Feelings</a:t>
            </a:r>
            <a:endParaRPr dirty="0"/>
          </a:p>
        </p:txBody>
      </p:sp>
      <p:sp>
        <p:nvSpPr>
          <p:cNvPr id="125" name="Google Shape;125;p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lnSpcReduction="10000"/>
          </a:bodyPr>
          <a:lstStyle/>
          <a:p>
            <a:pPr marL="91440" lvl="0" indent="-139700" algn="l" rtl="0">
              <a:lnSpc>
                <a:spcPct val="90000"/>
              </a:lnSpc>
              <a:spcBef>
                <a:spcPts val="0"/>
              </a:spcBef>
              <a:spcAft>
                <a:spcPts val="0"/>
              </a:spcAft>
              <a:buSzPts val="2200"/>
              <a:buFont typeface="Noto Sans Symbols"/>
              <a:buChar char="❖"/>
            </a:pPr>
            <a:r>
              <a:rPr lang="en-US" dirty="0"/>
              <a:t> Things that I am nervous or worried about are ________________________________________________________________________________________________________________________________________</a:t>
            </a:r>
            <a:endParaRPr dirty="0"/>
          </a:p>
          <a:p>
            <a:pPr marL="91440" lvl="0" indent="-139700" algn="l" rtl="0">
              <a:lnSpc>
                <a:spcPct val="90000"/>
              </a:lnSpc>
              <a:spcBef>
                <a:spcPts val="1400"/>
              </a:spcBef>
              <a:spcAft>
                <a:spcPts val="0"/>
              </a:spcAft>
              <a:buSzPts val="2200"/>
              <a:buFont typeface="Noto Sans Symbols"/>
              <a:buChar char="❖"/>
            </a:pPr>
            <a:r>
              <a:rPr lang="en-US" dirty="0"/>
              <a:t> What am I feeling excited for ________________________________________________________________________________________________________________________________________</a:t>
            </a:r>
            <a:endParaRPr dirty="0"/>
          </a:p>
          <a:p>
            <a:pPr marL="91440" lvl="0" indent="-139700" algn="l" rtl="0">
              <a:lnSpc>
                <a:spcPct val="90000"/>
              </a:lnSpc>
              <a:spcBef>
                <a:spcPts val="1400"/>
              </a:spcBef>
              <a:spcAft>
                <a:spcPts val="0"/>
              </a:spcAft>
              <a:buSzPts val="2200"/>
              <a:buFont typeface="Noto Sans Symbols"/>
              <a:buChar char="❖"/>
            </a:pPr>
            <a:r>
              <a:rPr lang="en-US" dirty="0"/>
              <a:t>What I expect changing school will be like _____________________________________________________________________________________________________________________________________</a:t>
            </a:r>
            <a:endParaRPr dirty="0"/>
          </a:p>
        </p:txBody>
      </p:sp>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pic>
        <p:nvPicPr>
          <p:cNvPr id="4" name="Picture 3"/>
          <p:cNvPicPr>
            <a:picLocks noChangeAspect="1"/>
          </p:cNvPicPr>
          <p:nvPr/>
        </p:nvPicPr>
        <p:blipFill>
          <a:blip r:embed="rId4"/>
          <a:stretch>
            <a:fillRect/>
          </a:stretch>
        </p:blipFill>
        <p:spPr>
          <a:xfrm>
            <a:off x="11039756" y="5681370"/>
            <a:ext cx="1152244" cy="11766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Feelings-</a:t>
            </a:r>
            <a:endParaRPr lang="en-IE" dirty="0"/>
          </a:p>
        </p:txBody>
      </p:sp>
      <p:sp>
        <p:nvSpPr>
          <p:cNvPr id="3" name="Text Placeholder 2"/>
          <p:cNvSpPr>
            <a:spLocks noGrp="1"/>
          </p:cNvSpPr>
          <p:nvPr>
            <p:ph type="body" idx="1"/>
          </p:nvPr>
        </p:nvSpPr>
        <p:spPr/>
        <p:txBody>
          <a:bodyPr>
            <a:normAutofit lnSpcReduction="10000"/>
          </a:bodyPr>
          <a:lstStyle/>
          <a:p>
            <a:pPr marL="91440" lvl="0" indent="-139700">
              <a:spcBef>
                <a:spcPts val="0"/>
              </a:spcBef>
              <a:buClr>
                <a:srgbClr val="1CADE4"/>
              </a:buClr>
              <a:buSzPts val="2200"/>
              <a:buFont typeface="Noto Sans Symbols"/>
              <a:buChar char="❖"/>
            </a:pPr>
            <a:r>
              <a:rPr lang="en-US" dirty="0">
                <a:solidFill>
                  <a:srgbClr val="000000"/>
                </a:solidFill>
              </a:rPr>
              <a:t>Things that I am nervous or worried about are ________________________________________________________________________________________________________________________________________</a:t>
            </a:r>
          </a:p>
          <a:p>
            <a:pPr marL="114300" indent="0">
              <a:buNone/>
            </a:pPr>
            <a:r>
              <a:rPr lang="en-US" dirty="0"/>
              <a:t>What am I feeling excited for ________________________________________________________________________________________________________________________________________</a:t>
            </a:r>
            <a:endParaRPr lang="en-IE" dirty="0"/>
          </a:p>
        </p:txBody>
      </p:sp>
      <p:sp>
        <p:nvSpPr>
          <p:cNvPr id="4" name="Text Placeholder 3"/>
          <p:cNvSpPr>
            <a:spLocks noGrp="1"/>
          </p:cNvSpPr>
          <p:nvPr>
            <p:ph type="body" idx="2"/>
          </p:nvPr>
        </p:nvSpPr>
        <p:spPr>
          <a:xfrm>
            <a:off x="6197138" y="2272145"/>
            <a:ext cx="4754880" cy="4023360"/>
          </a:xfrm>
        </p:spPr>
        <p:txBody>
          <a:bodyPr/>
          <a:lstStyle/>
          <a:p>
            <a:r>
              <a:rPr lang="en-US" dirty="0"/>
              <a:t>What I expect changing school will be like _____________________________________________________________________________________________________________________________________</a:t>
            </a:r>
          </a:p>
        </p:txBody>
      </p:sp>
      <p:sp>
        <p:nvSpPr>
          <p:cNvPr id="5" name="Date Placeholder 4"/>
          <p:cNvSpPr>
            <a:spLocks noGrp="1"/>
          </p:cNvSpPr>
          <p:nvPr>
            <p:ph type="dt" idx="10"/>
          </p:nvPr>
        </p:nvSpPr>
        <p:spPr/>
        <p:txBody>
          <a:bodyPr/>
          <a:lstStyle/>
          <a:p>
            <a:r>
              <a:rPr lang="en-US" smtClean="0"/>
              <a:t>Tipperary Town &amp; District School Completion Programme</a:t>
            </a:r>
            <a:endParaRPr lang="en-US"/>
          </a:p>
        </p:txBody>
      </p:sp>
      <p:pic>
        <p:nvPicPr>
          <p:cNvPr id="6" name="Picture 5"/>
          <p:cNvPicPr>
            <a:picLocks noChangeAspect="1"/>
          </p:cNvPicPr>
          <p:nvPr/>
        </p:nvPicPr>
        <p:blipFill>
          <a:blip r:embed="rId2"/>
          <a:stretch>
            <a:fillRect/>
          </a:stretch>
        </p:blipFill>
        <p:spPr>
          <a:xfrm>
            <a:off x="9254403" y="330639"/>
            <a:ext cx="2466975" cy="1847850"/>
          </a:xfrm>
          <a:prstGeom prst="rect">
            <a:avLst/>
          </a:prstGeom>
        </p:spPr>
      </p:pic>
      <p:pic>
        <p:nvPicPr>
          <p:cNvPr id="7" name="Picture 6"/>
          <p:cNvPicPr>
            <a:picLocks noChangeAspect="1"/>
          </p:cNvPicPr>
          <p:nvPr/>
        </p:nvPicPr>
        <p:blipFill>
          <a:blip r:embed="rId3"/>
          <a:stretch>
            <a:fillRect/>
          </a:stretch>
        </p:blipFill>
        <p:spPr>
          <a:xfrm>
            <a:off x="11037721" y="5678764"/>
            <a:ext cx="1154279" cy="1179236"/>
          </a:xfrm>
          <a:prstGeom prst="rect">
            <a:avLst/>
          </a:prstGeom>
        </p:spPr>
      </p:pic>
    </p:spTree>
    <p:extLst>
      <p:ext uri="{BB962C8B-B14F-4D97-AF65-F5344CB8AC3E}">
        <p14:creationId xmlns:p14="http://schemas.microsoft.com/office/powerpoint/2010/main" val="244806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g77d9fd5874_0_1"/>
          <p:cNvPicPr preferRelativeResize="0"/>
          <p:nvPr/>
        </p:nvPicPr>
        <p:blipFill>
          <a:blip r:embed="rId3">
            <a:alphaModFix/>
          </a:blip>
          <a:stretch>
            <a:fillRect/>
          </a:stretch>
        </p:blipFill>
        <p:spPr>
          <a:xfrm rot="-5400000">
            <a:off x="2577037" y="-1483337"/>
            <a:ext cx="6630425" cy="9824650"/>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g77d9fd5874_0_74"/>
          <p:cNvPicPr preferRelativeResize="0"/>
          <p:nvPr/>
        </p:nvPicPr>
        <p:blipFill>
          <a:blip r:embed="rId3">
            <a:alphaModFix/>
          </a:blip>
          <a:stretch>
            <a:fillRect/>
          </a:stretch>
        </p:blipFill>
        <p:spPr>
          <a:xfrm>
            <a:off x="372375" y="0"/>
            <a:ext cx="11219675" cy="6754475"/>
          </a:xfrm>
          <a:prstGeom prst="rect">
            <a:avLst/>
          </a:prstGeom>
          <a:noFill/>
          <a:ln>
            <a:noFill/>
          </a:ln>
        </p:spPr>
      </p:pic>
      <p:sp>
        <p:nvSpPr>
          <p:cNvPr id="2" name="Date Placeholder 1"/>
          <p:cNvSpPr>
            <a:spLocks noGrp="1"/>
          </p:cNvSpPr>
          <p:nvPr>
            <p:ph type="dt" idx="10"/>
          </p:nvPr>
        </p:nvSpPr>
        <p:spPr/>
        <p:txBody>
          <a:bodyPr/>
          <a:lstStyle/>
          <a:p>
            <a:r>
              <a:rPr lang="en-US" smtClean="0"/>
              <a:t>Tipperary Town &amp; District School Completion Programme</a:t>
            </a:r>
            <a:endParaRPr lang="en-US"/>
          </a:p>
        </p:txBody>
      </p:sp>
    </p:spTree>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1490</Words>
  <Application>Microsoft Office PowerPoint</Application>
  <PresentationFormat>Widescreen</PresentationFormat>
  <Paragraphs>204</Paragraphs>
  <Slides>48</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Noto Sans Symbols</vt:lpstr>
      <vt:lpstr>Arial</vt:lpstr>
      <vt:lpstr>Twentieth Century</vt:lpstr>
      <vt:lpstr>Roboto</vt:lpstr>
      <vt:lpstr>Integral</vt:lpstr>
      <vt:lpstr>Transition from Primary to Secondary School</vt:lpstr>
      <vt:lpstr>WHAT THIS PROGRAMME COVERS</vt:lpstr>
      <vt:lpstr>PowerPoint Presentation</vt:lpstr>
      <vt:lpstr>All about me and my Feelings </vt:lpstr>
      <vt:lpstr>PowerPoint Presentation</vt:lpstr>
      <vt:lpstr>       All About My Feelings</vt:lpstr>
      <vt:lpstr>Feelings-</vt:lpstr>
      <vt:lpstr>PowerPoint Presentation</vt:lpstr>
      <vt:lpstr>PowerPoint Presentation</vt:lpstr>
      <vt:lpstr>PowerPoint Presentation</vt:lpstr>
      <vt:lpstr>PowerPoint Presentation</vt:lpstr>
      <vt:lpstr>Difference between Primary &amp; Secondary School</vt:lpstr>
      <vt:lpstr> DIFFERENCES BETWEEN PRIMARY AND SECONDARY SCHOOL  THESE ARE JUST A GUIDELINE AS EACH SCHOOL WILL BE SLIGHTLY DIFFERENT</vt:lpstr>
      <vt:lpstr>PowerPoint Presentation</vt:lpstr>
      <vt:lpstr>PowerPoint Presentation</vt:lpstr>
      <vt:lpstr>PowerPoint Presentation</vt:lpstr>
      <vt:lpstr>ABBREVIATIONS</vt:lpstr>
      <vt:lpstr>PowerPoint Presentation</vt:lpstr>
      <vt:lpstr>SCHOOL TIMES AND OPTIONS</vt:lpstr>
      <vt:lpstr>Organisational Skills</vt:lpstr>
      <vt:lpstr>ORGANISATIONAL SKILLS –  BEFORE SCHOOL</vt:lpstr>
      <vt:lpstr>ORGANISATIONAL SKILLS – DAY TIME</vt:lpstr>
      <vt:lpstr>ORGANISATIONAL SKILLS – END OF DAY</vt:lpstr>
      <vt:lpstr>PowerPoint Presentation</vt:lpstr>
      <vt:lpstr>PowerPoint Presentation</vt:lpstr>
      <vt:lpstr>PowerPoint Presentation</vt:lpstr>
      <vt:lpstr>PowerPoint Presentation</vt:lpstr>
      <vt:lpstr>School Uniform </vt:lpstr>
      <vt:lpstr>PowerPoint Presentation</vt:lpstr>
      <vt:lpstr>School Rules</vt:lpstr>
      <vt:lpstr>PowerPoint Presentation</vt:lpstr>
      <vt:lpstr>SCHOOL RULES</vt:lpstr>
      <vt:lpstr>HOMEWORK AND EXAMS</vt:lpstr>
      <vt:lpstr>ACTIVITIES I CAN GET INVOLVED IN</vt:lpstr>
      <vt:lpstr>Getting to know each other </vt:lpstr>
      <vt:lpstr>PowerPoint Presentation</vt:lpstr>
      <vt:lpstr>Top Tips </vt:lpstr>
      <vt:lpstr>SIMPLE TIPS</vt:lpstr>
      <vt:lpstr>SIMPLE TIPS</vt:lpstr>
      <vt:lpstr>PowerPoint Presentation</vt:lpstr>
      <vt:lpstr>Mindfulness </vt:lpstr>
      <vt:lpstr>PowerPoint Presentation</vt:lpstr>
      <vt:lpstr>PowerPoint Presentation</vt:lpstr>
      <vt:lpstr>PowerPoint Presentation</vt:lpstr>
      <vt:lpstr>PowerPoint Presentation</vt:lpstr>
      <vt:lpstr>PowerPoint Presentation</vt:lpstr>
      <vt:lpstr>ADDITIONAL INFORMATION </vt:lpstr>
      <vt:lpstr>Tipperary Town &amp; District School Completion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FROM PRIMARY TO POST PRIMARY  PROGRAMME</dc:title>
  <dc:creator>Alanna O'Donovan</dc:creator>
  <cp:lastModifiedBy>Helen Kennedy</cp:lastModifiedBy>
  <cp:revision>10</cp:revision>
  <dcterms:created xsi:type="dcterms:W3CDTF">2019-03-11T12:05:19Z</dcterms:created>
  <dcterms:modified xsi:type="dcterms:W3CDTF">2020-05-19T10:54:28Z</dcterms:modified>
  <cp:contentStatus/>
</cp:coreProperties>
</file>