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73" r:id="rId10"/>
    <p:sldId id="275" r:id="rId11"/>
    <p:sldId id="262" r:id="rId12"/>
    <p:sldId id="272" r:id="rId13"/>
    <p:sldId id="270" r:id="rId14"/>
    <p:sldId id="276" r:id="rId15"/>
    <p:sldId id="261" r:id="rId16"/>
    <p:sldId id="263" r:id="rId17"/>
    <p:sldId id="264" r:id="rId18"/>
    <p:sldId id="265" r:id="rId19"/>
    <p:sldId id="267" r:id="rId20"/>
    <p:sldId id="268" r:id="rId21"/>
    <p:sldId id="274" r:id="rId22"/>
  </p:sldIdLst>
  <p:sldSz cx="12192000" cy="6858000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Subject choice for leaving certificate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St. </a:t>
            </a:r>
            <a:r>
              <a:rPr lang="en-IE" dirty="0" err="1"/>
              <a:t>Ailbe’s</a:t>
            </a:r>
            <a:r>
              <a:rPr lang="en-IE" dirty="0"/>
              <a:t> School</a:t>
            </a:r>
          </a:p>
          <a:p>
            <a:r>
              <a:rPr lang="en-IE" dirty="0"/>
              <a:t>Tipperary town</a:t>
            </a:r>
          </a:p>
        </p:txBody>
      </p:sp>
    </p:spTree>
    <p:extLst>
      <p:ext uri="{BB962C8B-B14F-4D97-AF65-F5344CB8AC3E}">
        <p14:creationId xmlns:p14="http://schemas.microsoft.com/office/powerpoint/2010/main" val="3034259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E" sz="8000" b="1" dirty="0"/>
              <a:t>Common Points Scale</a:t>
            </a:r>
          </a:p>
        </p:txBody>
      </p:sp>
      <p:pic>
        <p:nvPicPr>
          <p:cNvPr id="2050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774" y="1938131"/>
            <a:ext cx="6450496" cy="4691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76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012789"/>
              </p:ext>
            </p:extLst>
          </p:nvPr>
        </p:nvGraphicFramePr>
        <p:xfrm>
          <a:off x="800101" y="323852"/>
          <a:ext cx="10020300" cy="64790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0163">
                  <a:extLst>
                    <a:ext uri="{9D8B030D-6E8A-4147-A177-3AD203B41FA5}">
                      <a16:colId xmlns:a16="http://schemas.microsoft.com/office/drawing/2014/main" val="2302388880"/>
                    </a:ext>
                  </a:extLst>
                </a:gridCol>
                <a:gridCol w="1441769">
                  <a:extLst>
                    <a:ext uri="{9D8B030D-6E8A-4147-A177-3AD203B41FA5}">
                      <a16:colId xmlns:a16="http://schemas.microsoft.com/office/drawing/2014/main" val="1015539675"/>
                    </a:ext>
                  </a:extLst>
                </a:gridCol>
                <a:gridCol w="1023655">
                  <a:extLst>
                    <a:ext uri="{9D8B030D-6E8A-4147-A177-3AD203B41FA5}">
                      <a16:colId xmlns:a16="http://schemas.microsoft.com/office/drawing/2014/main" val="151178046"/>
                    </a:ext>
                  </a:extLst>
                </a:gridCol>
                <a:gridCol w="1268758">
                  <a:extLst>
                    <a:ext uri="{9D8B030D-6E8A-4147-A177-3AD203B41FA5}">
                      <a16:colId xmlns:a16="http://schemas.microsoft.com/office/drawing/2014/main" val="1250632994"/>
                    </a:ext>
                  </a:extLst>
                </a:gridCol>
                <a:gridCol w="1744542">
                  <a:extLst>
                    <a:ext uri="{9D8B030D-6E8A-4147-A177-3AD203B41FA5}">
                      <a16:colId xmlns:a16="http://schemas.microsoft.com/office/drawing/2014/main" val="2199349964"/>
                    </a:ext>
                  </a:extLst>
                </a:gridCol>
                <a:gridCol w="1340845">
                  <a:extLst>
                    <a:ext uri="{9D8B030D-6E8A-4147-A177-3AD203B41FA5}">
                      <a16:colId xmlns:a16="http://schemas.microsoft.com/office/drawing/2014/main" val="2730038875"/>
                    </a:ext>
                  </a:extLst>
                </a:gridCol>
                <a:gridCol w="1239924">
                  <a:extLst>
                    <a:ext uri="{9D8B030D-6E8A-4147-A177-3AD203B41FA5}">
                      <a16:colId xmlns:a16="http://schemas.microsoft.com/office/drawing/2014/main" val="3895803317"/>
                    </a:ext>
                  </a:extLst>
                </a:gridCol>
                <a:gridCol w="850644">
                  <a:extLst>
                    <a:ext uri="{9D8B030D-6E8A-4147-A177-3AD203B41FA5}">
                      <a16:colId xmlns:a16="http://schemas.microsoft.com/office/drawing/2014/main" val="3733499612"/>
                    </a:ext>
                  </a:extLst>
                </a:gridCol>
              </a:tblGrid>
              <a:tr h="128271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&lt;150 pts </a:t>
                      </a:r>
                      <a:endParaRPr lang="en-IE" sz="1050" dirty="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(Min. 2 Higher) </a:t>
                      </a:r>
                      <a:endParaRPr lang="en-IE" sz="1050" dirty="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(Mainly </a:t>
                      </a:r>
                      <a:r>
                        <a:rPr lang="en-GB" sz="1050" kern="1200" dirty="0" err="1">
                          <a:effectLst/>
                        </a:rPr>
                        <a:t>lvl</a:t>
                      </a:r>
                      <a:r>
                        <a:rPr lang="en-GB" sz="1050" kern="1200" dirty="0">
                          <a:effectLst/>
                        </a:rPr>
                        <a:t> 6)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150-250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(Min. 3Higher)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(Mainly level 7)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MIN 3X H6’S &amp; 2XO4’S 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250-350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(Min. 4 Higher)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E.G. 6X H6 or4x H5's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350-400 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(Min. 4 Higher)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MOSTLY H4/O1S (O1s hard to get)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400-450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(Minimum 5 Higher)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All H4’s or 4XH1’s &amp; 2xO1s?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(H1s &amp; O1s v hard got)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450-500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(Minimum 6 Higher)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All H3s- impossible with any Ordinary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500-550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(6/7 Higher )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All H2s or some H1s, some H3s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550-600 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(6/7 Higher)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All H1S/H2S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extLst>
                  <a:ext uri="{0D108BD9-81ED-4DB2-BD59-A6C34878D82A}">
                    <a16:rowId xmlns:a16="http://schemas.microsoft.com/office/drawing/2014/main" val="819292627"/>
                  </a:ext>
                </a:extLst>
              </a:tr>
              <a:tr h="67175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Hotel Operations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Building mgmt &amp; engineering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Wildlife biology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Health &amp; physical activity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General nursing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Children’s nursing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PE in UL, UCC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Medicine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extLst>
                  <a:ext uri="{0D108BD9-81ED-4DB2-BD59-A6C34878D82A}">
                    <a16:rowId xmlns:a16="http://schemas.microsoft.com/office/drawing/2014/main" val="501391495"/>
                  </a:ext>
                </a:extLst>
              </a:tr>
              <a:tr h="70439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Equine Studies (Business)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Business sport and recreation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TV&amp; broadcasting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Business NUIG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Psych. Nursing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Veterinary Nursing UCD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Sport Science- UL, UCC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Psychology TCD or UCD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Veterinary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extLst>
                  <a:ext uri="{0D108BD9-81ED-4DB2-BD59-A6C34878D82A}">
                    <a16:rowId xmlns:a16="http://schemas.microsoft.com/office/drawing/2014/main" val="3971885923"/>
                  </a:ext>
                </a:extLst>
              </a:tr>
              <a:tr h="1014299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Bar supervision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Counselling &amp; psychotherapy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Excercise &amp; Health or sport and an I.T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Arts with creative writing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Journalism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Science at Uni including zoology, marine, science, 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Podiatry,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Speech Therapy,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Pharmacy,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Ophthalmology,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Dentistry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extLst>
                  <a:ext uri="{0D108BD9-81ED-4DB2-BD59-A6C34878D82A}">
                    <a16:rowId xmlns:a16="http://schemas.microsoft.com/office/drawing/2014/main" val="2381591763"/>
                  </a:ext>
                </a:extLst>
              </a:tr>
              <a:tr h="1014299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Business 6/7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Marketing,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Front Office Management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Social care, Early Childhood Studies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Intellectual disability nursing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Midwifery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Dental Hygienist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Primary  Teaching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Biomedical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Physiotherapy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Dietician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Actuary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extLst>
                  <a:ext uri="{0D108BD9-81ED-4DB2-BD59-A6C34878D82A}">
                    <a16:rowId xmlns:a16="http://schemas.microsoft.com/office/drawing/2014/main" val="793783430"/>
                  </a:ext>
                </a:extLst>
              </a:tr>
              <a:tr h="70439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Comp games dev. level 6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Advertising &amp; media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Early child. ed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Psych nursing, 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Law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Sport science in an I.T.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Radiotherapy </a:t>
                      </a:r>
                      <a:endParaRPr lang="en-IE" sz="105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Radiography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Occupational Therapy </a:t>
                      </a: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Speech and Language Therapy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extLst>
                  <a:ext uri="{0D108BD9-81ED-4DB2-BD59-A6C34878D82A}">
                    <a16:rowId xmlns:a16="http://schemas.microsoft.com/office/drawing/2014/main" val="1789792603"/>
                  </a:ext>
                </a:extLst>
              </a:tr>
              <a:tr h="54911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 err="1">
                          <a:effectLst/>
                        </a:rPr>
                        <a:t>Const</a:t>
                      </a:r>
                      <a:r>
                        <a:rPr lang="en-IE" sz="1050" kern="1200" dirty="0">
                          <a:effectLst/>
                        </a:rPr>
                        <a:t> 6/7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Applied Soc. studies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>
                          <a:effectLst/>
                        </a:rPr>
                        <a:t>Bus/Acc.  I.O.T.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Software engineering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Communications DCU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Home Ec. teacher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Social Studies TCD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>
                          <a:effectLst/>
                        </a:rPr>
                        <a:t> </a:t>
                      </a:r>
                      <a:endParaRPr lang="en-I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extLst>
                  <a:ext uri="{0D108BD9-81ED-4DB2-BD59-A6C34878D82A}">
                    <a16:rowId xmlns:a16="http://schemas.microsoft.com/office/drawing/2014/main" val="4161524087"/>
                  </a:ext>
                </a:extLst>
              </a:tr>
              <a:tr h="523339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Culinary Arts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Acc. &amp; finance 6/7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Arts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Computer science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Airworthiness UL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PE &amp; Biology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Law &amp; French UCC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050" kern="1200" dirty="0">
                          <a:effectLst/>
                        </a:rPr>
                        <a:t> </a:t>
                      </a:r>
                      <a:endParaRPr lang="en-I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2" marR="34322" marT="17161" marB="17161"/>
                </a:tc>
                <a:extLst>
                  <a:ext uri="{0D108BD9-81ED-4DB2-BD59-A6C34878D82A}">
                    <a16:rowId xmlns:a16="http://schemas.microsoft.com/office/drawing/2014/main" val="271431576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54363" y="21415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5340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/>
              <a:t>LCvp</a:t>
            </a:r>
            <a:r>
              <a:rPr lang="en-IE" dirty="0"/>
              <a:t> – leaving cert vocational programme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LCVP focuses students on developing transferable skills such as :</a:t>
            </a:r>
          </a:p>
          <a:p>
            <a:pPr lvl="1"/>
            <a:r>
              <a:rPr lang="en-IE" dirty="0"/>
              <a:t>Team working</a:t>
            </a:r>
          </a:p>
          <a:p>
            <a:pPr lvl="1"/>
            <a:r>
              <a:rPr lang="en-IE" dirty="0"/>
              <a:t>Critical Thinking</a:t>
            </a:r>
          </a:p>
          <a:p>
            <a:pPr lvl="1"/>
            <a:r>
              <a:rPr lang="en-IE" dirty="0"/>
              <a:t>Flexibility</a:t>
            </a:r>
          </a:p>
          <a:p>
            <a:pPr lvl="1"/>
            <a:r>
              <a:rPr lang="en-IE" dirty="0"/>
              <a:t>Leadership</a:t>
            </a:r>
          </a:p>
          <a:p>
            <a:pPr lvl="1"/>
            <a:r>
              <a:rPr lang="en-IE" dirty="0"/>
              <a:t>Basic Skills (including IT)</a:t>
            </a:r>
          </a:p>
          <a:p>
            <a:pPr lvl="1"/>
            <a:r>
              <a:rPr lang="en-IE" dirty="0"/>
              <a:t>Motivation to learn</a:t>
            </a:r>
          </a:p>
          <a:p>
            <a:pPr lvl="1"/>
            <a:r>
              <a:rPr lang="en-IE" dirty="0"/>
              <a:t>Communication</a:t>
            </a:r>
          </a:p>
          <a:p>
            <a:pPr lvl="1"/>
            <a:r>
              <a:rPr lang="en-IE" dirty="0"/>
              <a:t>Initiative and Enterprise</a:t>
            </a:r>
          </a:p>
        </p:txBody>
      </p:sp>
    </p:spTree>
    <p:extLst>
      <p:ext uri="{BB962C8B-B14F-4D97-AF65-F5344CB8AC3E}">
        <p14:creationId xmlns:p14="http://schemas.microsoft.com/office/powerpoint/2010/main" val="2612370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LCVP helps students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1. Take responsibility for their own learning</a:t>
            </a:r>
          </a:p>
          <a:p>
            <a:r>
              <a:rPr lang="en-IE" dirty="0"/>
              <a:t>2. Become more innovative and enterprising</a:t>
            </a:r>
          </a:p>
          <a:p>
            <a:r>
              <a:rPr lang="en-IE" dirty="0"/>
              <a:t>3. Communicate their thoughts and ideas effectively</a:t>
            </a:r>
          </a:p>
          <a:p>
            <a:r>
              <a:rPr lang="en-IE" dirty="0"/>
              <a:t>4. Investigate and plan their career options</a:t>
            </a:r>
          </a:p>
          <a:p>
            <a:r>
              <a:rPr lang="en-IE" dirty="0"/>
              <a:t>5. Develop key skills for the modern working environment</a:t>
            </a:r>
          </a:p>
          <a:p>
            <a:r>
              <a:rPr lang="en-IE" dirty="0"/>
              <a:t>6. Work well with others as part of a team</a:t>
            </a:r>
          </a:p>
          <a:p>
            <a:r>
              <a:rPr lang="en-IE" dirty="0"/>
              <a:t>7. Network with people in business and the community</a:t>
            </a:r>
          </a:p>
          <a:p>
            <a:r>
              <a:rPr lang="en-IE" dirty="0"/>
              <a:t>8. Access and use computers and audio-visual equipment</a:t>
            </a:r>
          </a:p>
        </p:txBody>
      </p:sp>
    </p:spTree>
    <p:extLst>
      <p:ext uri="{BB962C8B-B14F-4D97-AF65-F5344CB8AC3E}">
        <p14:creationId xmlns:p14="http://schemas.microsoft.com/office/powerpoint/2010/main" val="1989475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Link modules - assessment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Portfolio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E" dirty="0"/>
              <a:t>CV</a:t>
            </a:r>
          </a:p>
          <a:p>
            <a:r>
              <a:rPr lang="en-IE" dirty="0"/>
              <a:t>Career Investigation</a:t>
            </a:r>
          </a:p>
          <a:p>
            <a:r>
              <a:rPr lang="en-IE" dirty="0"/>
              <a:t>Enterprise/Action Plan</a:t>
            </a:r>
          </a:p>
          <a:p>
            <a:r>
              <a:rPr lang="en-IE" dirty="0"/>
              <a:t>Summary Report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/>
              <a:t>Options – Choose any two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E" dirty="0"/>
              <a:t>Diary of Work Experience</a:t>
            </a:r>
          </a:p>
          <a:p>
            <a:r>
              <a:rPr lang="en-IE" dirty="0"/>
              <a:t>Enterprise Report</a:t>
            </a:r>
          </a:p>
          <a:p>
            <a:r>
              <a:rPr lang="en-IE" dirty="0"/>
              <a:t>Recorded  Interview/Presentation</a:t>
            </a:r>
          </a:p>
          <a:p>
            <a:r>
              <a:rPr lang="en-IE" dirty="0"/>
              <a:t>Report on “My Own Place”</a:t>
            </a:r>
          </a:p>
        </p:txBody>
      </p:sp>
    </p:spTree>
    <p:extLst>
      <p:ext uri="{BB962C8B-B14F-4D97-AF65-F5344CB8AC3E}">
        <p14:creationId xmlns:p14="http://schemas.microsoft.com/office/powerpoint/2010/main" val="635092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LCVP – Grades and CAO Points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249247"/>
              </p:ext>
            </p:extLst>
          </p:nvPr>
        </p:nvGraphicFramePr>
        <p:xfrm>
          <a:off x="685800" y="2141538"/>
          <a:ext cx="101314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7142">
                  <a:extLst>
                    <a:ext uri="{9D8B030D-6E8A-4147-A177-3AD203B41FA5}">
                      <a16:colId xmlns:a16="http://schemas.microsoft.com/office/drawing/2014/main" val="839970631"/>
                    </a:ext>
                  </a:extLst>
                </a:gridCol>
                <a:gridCol w="3377142">
                  <a:extLst>
                    <a:ext uri="{9D8B030D-6E8A-4147-A177-3AD203B41FA5}">
                      <a16:colId xmlns:a16="http://schemas.microsoft.com/office/drawing/2014/main" val="2946983495"/>
                    </a:ext>
                  </a:extLst>
                </a:gridCol>
                <a:gridCol w="3377142">
                  <a:extLst>
                    <a:ext uri="{9D8B030D-6E8A-4147-A177-3AD203B41FA5}">
                      <a16:colId xmlns:a16="http://schemas.microsoft.com/office/drawing/2014/main" val="2094962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CAO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241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Distinction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80% - 100%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66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42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Merit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65% - 79%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56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459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50% - 64%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46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671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915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National Framework of Qualifications (NFQ)</a:t>
            </a:r>
          </a:p>
        </p:txBody>
      </p:sp>
      <p:pic>
        <p:nvPicPr>
          <p:cNvPr id="1026" name="Picture 2" descr="Image result for nfq levels irela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7400" y="2286000"/>
            <a:ext cx="8073337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369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finally - Making the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Pick the subjects that you are most interested in</a:t>
            </a:r>
          </a:p>
          <a:p>
            <a:r>
              <a:rPr lang="en-IE" dirty="0"/>
              <a:t>Pick subjects that will get you the best results</a:t>
            </a:r>
          </a:p>
          <a:p>
            <a:r>
              <a:rPr lang="en-IE" dirty="0"/>
              <a:t>Pick the essential subjects needed for the course or career you want</a:t>
            </a:r>
          </a:p>
          <a:p>
            <a:r>
              <a:rPr lang="en-IE" dirty="0"/>
              <a:t>Take as many Higher Level subjects as you are able ( Remember 25 points for honours maths)</a:t>
            </a:r>
          </a:p>
          <a:p>
            <a:r>
              <a:rPr lang="en-IE" dirty="0"/>
              <a:t>The more Higher Level subjects that Higher your points</a:t>
            </a:r>
          </a:p>
        </p:txBody>
      </p:sp>
    </p:spTree>
    <p:extLst>
      <p:ext uri="{BB962C8B-B14F-4D97-AF65-F5344CB8AC3E}">
        <p14:creationId xmlns:p14="http://schemas.microsoft.com/office/powerpoint/2010/main" val="417514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/>
              <a:t>REMEMBEr</a:t>
            </a:r>
            <a:r>
              <a:rPr lang="en-IE" dirty="0"/>
              <a:t> don’t give up the subjects you love</a:t>
            </a:r>
          </a:p>
        </p:txBody>
      </p:sp>
      <p:sp>
        <p:nvSpPr>
          <p:cNvPr id="4" name="AutoShape 2" descr="Free Cartoon Person Singing, Download Free Clip Art, Free Clip Art on  Clipart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7" name="Content Placeholder 6" descr="Cartoon &lt;strong&gt;singing&lt;/strong&gt; | UBC Learning Commons | Flick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2711450"/>
            <a:ext cx="3024203" cy="2413000"/>
          </a:xfrm>
        </p:spPr>
      </p:pic>
      <p:pic>
        <p:nvPicPr>
          <p:cNvPr id="8" name="Picture 7" descr="The &lt;strong&gt;Microscope&lt;/strong&gt;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500" y="1727200"/>
            <a:ext cx="2209800" cy="2290762"/>
          </a:xfrm>
          <a:prstGeom prst="rect">
            <a:avLst/>
          </a:prstGeom>
        </p:spPr>
      </p:pic>
      <p:pic>
        <p:nvPicPr>
          <p:cNvPr id="9" name="Picture 8" descr="Sport research/Research design - Wikiversit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999" y="1727200"/>
            <a:ext cx="3148014" cy="2857500"/>
          </a:xfrm>
          <a:prstGeom prst="rect">
            <a:avLst/>
          </a:prstGeom>
        </p:spPr>
      </p:pic>
      <p:pic>
        <p:nvPicPr>
          <p:cNvPr id="10" name="Picture 9" descr="&lt;strong&gt;Physical education&lt;/strong&gt; - Wikipedi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150" y="2457450"/>
            <a:ext cx="2387600" cy="276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4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How should I choose my subjects?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14378"/>
            <a:ext cx="10131425" cy="34768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Think about the subjects that you enjoy and do well in </a:t>
            </a:r>
          </a:p>
          <a:p>
            <a:pPr marL="0" indent="0">
              <a:buNone/>
            </a:pPr>
            <a:r>
              <a:rPr lang="en-IE" dirty="0"/>
              <a:t>	you are more likely to get good grades in a subject that you enjoy studying</a:t>
            </a:r>
          </a:p>
          <a:p>
            <a:pPr marL="0" indent="0">
              <a:buNone/>
            </a:pPr>
            <a:r>
              <a:rPr lang="en-IE" dirty="0"/>
              <a:t>Think about your strengths and abilities</a:t>
            </a:r>
          </a:p>
          <a:p>
            <a:pPr marL="0" indent="0">
              <a:buNone/>
            </a:pPr>
            <a:r>
              <a:rPr lang="en-IE" dirty="0"/>
              <a:t>	These are the areas you are more likely to continue with when you leave school, </a:t>
            </a:r>
            <a:r>
              <a:rPr lang="en-IE" altLang="en-US" dirty="0"/>
              <a:t>You need to know what subjects you have performed well in in the past and which subjects term reports suggest you will perform well in in the future</a:t>
            </a:r>
          </a:p>
          <a:p>
            <a:pPr marL="0" indent="0">
              <a:buNone/>
            </a:pPr>
            <a:r>
              <a:rPr lang="en-IE" dirty="0"/>
              <a:t>Think about the modules you have enjoyed in Transition Year</a:t>
            </a:r>
          </a:p>
          <a:p>
            <a:pPr marL="0" indent="0">
              <a:buNone/>
              <a:defRPr/>
            </a:pPr>
            <a:r>
              <a:rPr lang="en-IE" altLang="en-US" dirty="0"/>
              <a:t>You need to know how you learn or perform best/worst 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5085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Choose your subjects carefully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There are certain subjects that are essential for entry to particular courses, colleges and careers.  It is important that YOU research these and you are aware of the necessary requirements</a:t>
            </a:r>
          </a:p>
          <a:p>
            <a:pPr marL="0" indent="0">
              <a:buNone/>
            </a:pPr>
            <a:r>
              <a:rPr lang="en-IE" altLang="en-US" dirty="0"/>
              <a:t>What have you left out? What careers has this eliminated? </a:t>
            </a:r>
          </a:p>
          <a:p>
            <a:pPr marL="0" indent="0">
              <a:buNone/>
            </a:pPr>
            <a:r>
              <a:rPr lang="en-IE" altLang="en-US" dirty="0"/>
              <a:t>Performance indicators in the subject :</a:t>
            </a:r>
          </a:p>
          <a:p>
            <a:pPr marL="0" indent="0">
              <a:buNone/>
            </a:pPr>
            <a:r>
              <a:rPr lang="en-IE" altLang="en-US" dirty="0"/>
              <a:t>		(a) % of high grades attained in the subject </a:t>
            </a:r>
          </a:p>
          <a:p>
            <a:pPr marL="0" indent="0">
              <a:buNone/>
            </a:pPr>
            <a:r>
              <a:rPr lang="en-IE" altLang="en-US" b="1" dirty="0"/>
              <a:t>		</a:t>
            </a:r>
            <a:r>
              <a:rPr lang="en-IE" altLang="en-US" dirty="0"/>
              <a:t>(b) suitability of the subject to your learning strengths e.g. project work</a:t>
            </a:r>
          </a:p>
          <a:p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638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Subjects available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Students must do at least 7 subjects for the Leaving Cert.</a:t>
            </a:r>
          </a:p>
          <a:p>
            <a:r>
              <a:rPr lang="en-IE" dirty="0"/>
              <a:t>Mandatory Subjects</a:t>
            </a:r>
          </a:p>
          <a:p>
            <a:pPr lvl="1"/>
            <a:r>
              <a:rPr lang="en-IE" dirty="0"/>
              <a:t>English</a:t>
            </a:r>
          </a:p>
          <a:p>
            <a:pPr lvl="1"/>
            <a:r>
              <a:rPr lang="en-IE" dirty="0"/>
              <a:t>Irish (unless exempt)</a:t>
            </a:r>
          </a:p>
          <a:p>
            <a:pPr lvl="1"/>
            <a:r>
              <a:rPr lang="en-IE" dirty="0"/>
              <a:t>Maths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Students can study LCVP where eligible</a:t>
            </a:r>
          </a:p>
          <a:p>
            <a:pPr lvl="1"/>
            <a:endParaRPr lang="en-IE" dirty="0"/>
          </a:p>
          <a:p>
            <a:pPr lvl="1"/>
            <a:endParaRPr lang="en-IE" dirty="0"/>
          </a:p>
          <a:p>
            <a:pPr lvl="2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7686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Then pick 4 subjects from the following: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Engineering</a:t>
            </a:r>
          </a:p>
          <a:p>
            <a:r>
              <a:rPr lang="en-IE" dirty="0"/>
              <a:t>French</a:t>
            </a:r>
          </a:p>
          <a:p>
            <a:r>
              <a:rPr lang="en-IE" dirty="0"/>
              <a:t>Geography</a:t>
            </a:r>
          </a:p>
          <a:p>
            <a:r>
              <a:rPr lang="en-IE" dirty="0"/>
              <a:t>History</a:t>
            </a:r>
          </a:p>
          <a:p>
            <a:r>
              <a:rPr lang="en-IE" dirty="0"/>
              <a:t>Home Economics</a:t>
            </a:r>
          </a:p>
          <a:p>
            <a:r>
              <a:rPr lang="en-IE" dirty="0"/>
              <a:t>Music</a:t>
            </a:r>
          </a:p>
          <a:p>
            <a:r>
              <a:rPr lang="en-IE" dirty="0"/>
              <a:t>Physics</a:t>
            </a:r>
          </a:p>
          <a:p>
            <a:r>
              <a:rPr lang="en-IE" dirty="0"/>
              <a:t>Technology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IE" dirty="0"/>
              <a:t>Accounting</a:t>
            </a:r>
          </a:p>
          <a:p>
            <a:r>
              <a:rPr lang="en-IE" dirty="0"/>
              <a:t>Art</a:t>
            </a:r>
          </a:p>
          <a:p>
            <a:r>
              <a:rPr lang="en-IE" dirty="0"/>
              <a:t>Biology</a:t>
            </a:r>
          </a:p>
          <a:p>
            <a:r>
              <a:rPr lang="en-IE" dirty="0"/>
              <a:t>Business</a:t>
            </a:r>
          </a:p>
          <a:p>
            <a:r>
              <a:rPr lang="en-IE" dirty="0"/>
              <a:t>Chemistry</a:t>
            </a:r>
          </a:p>
          <a:p>
            <a:r>
              <a:rPr lang="en-IE" dirty="0"/>
              <a:t>Construction Studies</a:t>
            </a:r>
          </a:p>
          <a:p>
            <a:r>
              <a:rPr lang="en-IE" dirty="0"/>
              <a:t>Design, Communications and Graphics</a:t>
            </a:r>
          </a:p>
          <a:p>
            <a:r>
              <a:rPr lang="en-IE" dirty="0"/>
              <a:t>Agricultural Science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0681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Tips for Subject Choice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Do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Choose subjects you enjoy</a:t>
            </a:r>
          </a:p>
          <a:p>
            <a:r>
              <a:rPr lang="en-IE" dirty="0"/>
              <a:t>Choose subjects that you are good at</a:t>
            </a:r>
          </a:p>
          <a:p>
            <a:r>
              <a:rPr lang="en-IE" dirty="0"/>
              <a:t>Choose subjects you need for any career you are thinking about</a:t>
            </a:r>
          </a:p>
          <a:p>
            <a:r>
              <a:rPr lang="en-IE" dirty="0"/>
              <a:t>Keep your options open for the future by making a balanced choice now</a:t>
            </a:r>
          </a:p>
          <a:p>
            <a:r>
              <a:rPr lang="en-IE" dirty="0"/>
              <a:t>Talk to your Parents/Guardians, Guidance Counsellor and subject teachers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/>
              <a:t>Don’t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Choose a subject because your friends are doing it</a:t>
            </a:r>
          </a:p>
          <a:p>
            <a:r>
              <a:rPr lang="en-IE" dirty="0"/>
              <a:t>Choose a subject because you like/dislike the teacher</a:t>
            </a:r>
          </a:p>
          <a:p>
            <a:r>
              <a:rPr lang="en-IE" dirty="0"/>
              <a:t>Choose a subject because you think it’s easy</a:t>
            </a:r>
          </a:p>
          <a:p>
            <a:r>
              <a:rPr lang="en-IE" dirty="0"/>
              <a:t>Choose a new subject without finding out more about it</a:t>
            </a:r>
          </a:p>
          <a:p>
            <a:r>
              <a:rPr lang="en-IE" dirty="0"/>
              <a:t>Make a decision without thinking about it</a:t>
            </a:r>
          </a:p>
          <a:p>
            <a:r>
              <a:rPr lang="en-IE" dirty="0"/>
              <a:t>Don’t choose a subject because it’s considered a “boy” or “girl” subject</a:t>
            </a:r>
          </a:p>
        </p:txBody>
      </p:sp>
    </p:spTree>
    <p:extLst>
      <p:ext uri="{BB962C8B-B14F-4D97-AF65-F5344CB8AC3E}">
        <p14:creationId xmlns:p14="http://schemas.microsoft.com/office/powerpoint/2010/main" val="308390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31713"/>
              </p:ext>
            </p:extLst>
          </p:nvPr>
        </p:nvGraphicFramePr>
        <p:xfrm>
          <a:off x="2032000" y="719666"/>
          <a:ext cx="8128002" cy="748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820410193"/>
                    </a:ext>
                  </a:extLst>
                </a:gridCol>
                <a:gridCol w="1365250">
                  <a:extLst>
                    <a:ext uri="{9D8B030D-6E8A-4147-A177-3AD203B41FA5}">
                      <a16:colId xmlns:a16="http://schemas.microsoft.com/office/drawing/2014/main" val="388214812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3015573027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1895012948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4199288238"/>
                    </a:ext>
                  </a:extLst>
                </a:gridCol>
                <a:gridCol w="1250952">
                  <a:extLst>
                    <a:ext uri="{9D8B030D-6E8A-4147-A177-3AD203B41FA5}">
                      <a16:colId xmlns:a16="http://schemas.microsoft.com/office/drawing/2014/main" val="3744748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Exam/</a:t>
                      </a:r>
                    </a:p>
                    <a:p>
                      <a:r>
                        <a:rPr lang="en-IE" dirty="0"/>
                        <a:t>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Exam – practical/</a:t>
                      </a:r>
                    </a:p>
                    <a:p>
                      <a:r>
                        <a:rPr lang="en-IE" dirty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Practical</a:t>
                      </a:r>
                      <a:r>
                        <a:rPr lang="en-IE" baseline="0" dirty="0"/>
                        <a:t> project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Project</a:t>
                      </a:r>
                    </a:p>
                    <a:p>
                      <a:r>
                        <a:rPr lang="en-IE" dirty="0"/>
                        <a:t>Portfolio/</a:t>
                      </a:r>
                    </a:p>
                    <a:p>
                      <a:r>
                        <a:rPr lang="en-IE" dirty="0"/>
                        <a:t>journal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Oral Exam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772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DCG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556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69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05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Construction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39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5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Ag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0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78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Home</a:t>
                      </a:r>
                      <a:r>
                        <a:rPr lang="en-IE" baseline="0" dirty="0"/>
                        <a:t> </a:t>
                      </a:r>
                      <a:r>
                        <a:rPr lang="en-IE" baseline="0" dirty="0" err="1"/>
                        <a:t>Ec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4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372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838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143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521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0Chemistry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372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59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Accounting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33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New Subject - 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818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21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Covering all the angles for after the leaving certificate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Maths, English and Irish are most commonly required</a:t>
            </a:r>
          </a:p>
          <a:p>
            <a:r>
              <a:rPr lang="en-IE" dirty="0"/>
              <a:t>A third language is required by the NUI colleges: UCD, </a:t>
            </a:r>
            <a:r>
              <a:rPr lang="en-IE" dirty="0" err="1"/>
              <a:t>Maynooth</a:t>
            </a:r>
            <a:r>
              <a:rPr lang="en-IE" dirty="0"/>
              <a:t>, NUIG, UCC, National College of Art and Design, Army and Navy Cadets</a:t>
            </a:r>
          </a:p>
          <a:p>
            <a:pPr marL="0" indent="0">
              <a:buNone/>
            </a:pPr>
            <a:r>
              <a:rPr lang="en-IE" dirty="0"/>
              <a:t>HOWEVER, SOME SECTIONS OF THESE COLLEGES MAY NOT REQUIRE THE THIRD LANGUAGE, these include Gardaí, Nursing, Apprenticeships and most PLC Courses, Trinity, UL and the IT’s (unless it’s a course requirement), Engineering and Science courses in NUIM, UCD, UCC, NUIG</a:t>
            </a:r>
          </a:p>
          <a:p>
            <a:r>
              <a:rPr lang="en-IE" dirty="0"/>
              <a:t>Most Business courses state a requirement in Maths – not a business subject</a:t>
            </a:r>
          </a:p>
          <a:p>
            <a:r>
              <a:rPr lang="en-IE" dirty="0"/>
              <a:t>A minimum of one science subject is/may be required for the following: Nursing, Medical, Science, Engineering</a:t>
            </a:r>
          </a:p>
          <a:p>
            <a:r>
              <a:rPr lang="en-IE" dirty="0"/>
              <a:t>Some Medicine and Medical related courses including optometry and Dentistry require two science subjects which can include Chemistry.</a:t>
            </a:r>
          </a:p>
          <a:p>
            <a:r>
              <a:rPr lang="en-IE" dirty="0"/>
              <a:t>These requirements are continuously changing.  Keep updated by checking out the university/college websites</a:t>
            </a:r>
          </a:p>
        </p:txBody>
      </p:sp>
    </p:spTree>
    <p:extLst>
      <p:ext uri="{BB962C8B-B14F-4D97-AF65-F5344CB8AC3E}">
        <p14:creationId xmlns:p14="http://schemas.microsoft.com/office/powerpoint/2010/main" val="2187082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Physics, chemistry, biology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Chemistry is required for: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E" dirty="0"/>
              <a:t>Public Health Nutrition and Biomedical Science in DIT</a:t>
            </a:r>
          </a:p>
          <a:p>
            <a:r>
              <a:rPr lang="en-IE" dirty="0"/>
              <a:t>Dentistry, Pharmacy and Medicine in UCC</a:t>
            </a:r>
          </a:p>
          <a:p>
            <a:r>
              <a:rPr lang="en-IE" dirty="0"/>
              <a:t>Veterinary Medicine in UCD</a:t>
            </a:r>
            <a:br>
              <a:rPr lang="en-IE" dirty="0"/>
            </a:br>
            <a:r>
              <a:rPr lang="en-IE" dirty="0"/>
              <a:t>Pharmacy in Trinity</a:t>
            </a:r>
          </a:p>
          <a:p>
            <a:r>
              <a:rPr lang="en-IE" dirty="0"/>
              <a:t>Medicine (All Universities)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/>
              <a:t>Biology is required for: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E" dirty="0"/>
              <a:t>Home Economics with Biology in St.  Angela’s </a:t>
            </a:r>
          </a:p>
          <a:p>
            <a:r>
              <a:rPr lang="en-IE" dirty="0"/>
              <a:t>P.E. Teaching with Biology in DCU</a:t>
            </a:r>
          </a:p>
          <a:p>
            <a:r>
              <a:rPr lang="en-IE" dirty="0"/>
              <a:t>Biology as part of Arts in NUIM</a:t>
            </a:r>
          </a:p>
          <a:p>
            <a:endParaRPr lang="en-IE" dirty="0"/>
          </a:p>
          <a:p>
            <a:pPr lvl="1"/>
            <a:r>
              <a:rPr lang="en-IE" sz="2800" dirty="0"/>
              <a:t>Physics is required for </a:t>
            </a:r>
          </a:p>
          <a:p>
            <a:pPr lvl="2"/>
            <a:r>
              <a:rPr lang="en-IE" sz="1800" dirty="0"/>
              <a:t>Theoretical Physics in Trinity</a:t>
            </a:r>
          </a:p>
        </p:txBody>
      </p:sp>
    </p:spTree>
    <p:extLst>
      <p:ext uri="{BB962C8B-B14F-4D97-AF65-F5344CB8AC3E}">
        <p14:creationId xmlns:p14="http://schemas.microsoft.com/office/powerpoint/2010/main" val="2011318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7EE192AF10B438C735A4364ACA00A" ma:contentTypeVersion="13" ma:contentTypeDescription="Create a new document." ma:contentTypeScope="" ma:versionID="3df4eb8be9f9b53cea5fc24ea8a35d95">
  <xsd:schema xmlns:xsd="http://www.w3.org/2001/XMLSchema" xmlns:xs="http://www.w3.org/2001/XMLSchema" xmlns:p="http://schemas.microsoft.com/office/2006/metadata/properties" xmlns:ns3="e032ae29-fc85-487f-a9dc-a978520f2e1d" xmlns:ns4="814a7c25-a72a-4e3a-990a-504940323173" targetNamespace="http://schemas.microsoft.com/office/2006/metadata/properties" ma:root="true" ma:fieldsID="14c2c20a570ee817aac23db705f32566" ns3:_="" ns4:_="">
    <xsd:import namespace="e032ae29-fc85-487f-a9dc-a978520f2e1d"/>
    <xsd:import namespace="814a7c25-a72a-4e3a-990a-5049403231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32ae29-fc85-487f-a9dc-a978520f2e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a7c25-a72a-4e3a-990a-5049403231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443729-8651-4780-94B3-F8C1F09E53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32ae29-fc85-487f-a9dc-a978520f2e1d"/>
    <ds:schemaRef ds:uri="814a7c25-a72a-4e3a-990a-5049403231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58705C-530A-48EF-B377-B8B14F4311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E2BEAD-F580-4E1E-B65F-5074052B40FE}">
  <ds:schemaRefs>
    <ds:schemaRef ds:uri="814a7c25-a72a-4e3a-990a-504940323173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032ae29-fc85-487f-a9dc-a978520f2e1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647</TotalTime>
  <Words>1427</Words>
  <Application>Microsoft Office PowerPoint</Application>
  <PresentationFormat>Widescreen</PresentationFormat>
  <Paragraphs>335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Celestial</vt:lpstr>
      <vt:lpstr>Subject choice for leaving certificate</vt:lpstr>
      <vt:lpstr>How should I choose my subjects?</vt:lpstr>
      <vt:lpstr>Choose your subjects carefully</vt:lpstr>
      <vt:lpstr>Subjects available</vt:lpstr>
      <vt:lpstr>Then pick 4 subjects from the following:</vt:lpstr>
      <vt:lpstr>Tips for Subject Choice</vt:lpstr>
      <vt:lpstr>PowerPoint Presentation</vt:lpstr>
      <vt:lpstr>Covering all the angles for after the leaving certificate</vt:lpstr>
      <vt:lpstr>Physics, chemistry, biology</vt:lpstr>
      <vt:lpstr>Common Points Scale</vt:lpstr>
      <vt:lpstr>PowerPoint Presentation</vt:lpstr>
      <vt:lpstr>LCvp – leaving cert vocational programme</vt:lpstr>
      <vt:lpstr>LCVP helps students to:</vt:lpstr>
      <vt:lpstr>Link modules - assessment</vt:lpstr>
      <vt:lpstr>LCVP – Grades and CAO Points</vt:lpstr>
      <vt:lpstr>National Framework of Qualifications (NFQ)</vt:lpstr>
      <vt:lpstr>finally - Making the choice</vt:lpstr>
      <vt:lpstr>REMEMBEr don’t give up the subjects you love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choice for leaving certificate</dc:title>
  <dc:creator>Edel Merrigan</dc:creator>
  <cp:lastModifiedBy>Ruaidhri Devitt</cp:lastModifiedBy>
  <cp:revision>21</cp:revision>
  <cp:lastPrinted>2020-10-21T13:19:18Z</cp:lastPrinted>
  <dcterms:created xsi:type="dcterms:W3CDTF">2020-10-21T10:26:13Z</dcterms:created>
  <dcterms:modified xsi:type="dcterms:W3CDTF">2020-11-12T12:41:25Z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0x01010047D7EE192AF10B438C735A4364ACA00A</vt:lpwstr>
  </property>
</Properties>
</file>