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8" r:id="rId1"/>
  </p:sldMasterIdLst>
  <p:sldIdLst>
    <p:sldId id="256" r:id="rId2"/>
    <p:sldId id="259" r:id="rId3"/>
    <p:sldId id="260" r:id="rId4"/>
    <p:sldId id="282" r:id="rId5"/>
    <p:sldId id="258" r:id="rId6"/>
    <p:sldId id="262" r:id="rId7"/>
    <p:sldId id="284" r:id="rId8"/>
    <p:sldId id="263" r:id="rId9"/>
    <p:sldId id="286" r:id="rId10"/>
    <p:sldId id="287" r:id="rId11"/>
    <p:sldId id="267" r:id="rId12"/>
    <p:sldId id="271" r:id="rId13"/>
    <p:sldId id="281" r:id="rId14"/>
    <p:sldId id="272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5AD0BF-1458-4E97-A0FA-1D192FA02F45}" type="datetimeFigureOut">
              <a:rPr lang="en-IE" smtClean="0"/>
              <a:t>05/05/2020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AA5478-B5E2-46DB-A78E-6C027DC7012B}" type="slidenum">
              <a:rPr lang="en-IE" smtClean="0"/>
              <a:t>‹#›</a:t>
            </a:fld>
            <a:endParaRPr lang="en-I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7772400" cy="1470025"/>
          </a:xfrm>
        </p:spPr>
        <p:txBody>
          <a:bodyPr>
            <a:noAutofit/>
          </a:bodyPr>
          <a:lstStyle/>
          <a:p>
            <a:r>
              <a:rPr lang="en-IE" sz="4800" b="1" dirty="0" smtClean="0"/>
              <a:t>St </a:t>
            </a:r>
            <a:r>
              <a:rPr lang="en-IE" sz="4800" b="1" dirty="0" err="1" smtClean="0"/>
              <a:t>Ailbe’s</a:t>
            </a:r>
            <a:r>
              <a:rPr lang="en-IE" sz="4800" b="1" dirty="0" smtClean="0"/>
              <a:t> 1</a:t>
            </a:r>
            <a:r>
              <a:rPr lang="en-IE" sz="4800" b="1" baseline="30000" dirty="0" smtClean="0"/>
              <a:t>st</a:t>
            </a:r>
            <a:r>
              <a:rPr lang="en-IE" sz="4800" b="1" dirty="0" smtClean="0"/>
              <a:t> year Information for Parents</a:t>
            </a:r>
            <a:endParaRPr lang="en-IE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645024"/>
            <a:ext cx="6400800" cy="1752600"/>
          </a:xfrm>
        </p:spPr>
        <p:txBody>
          <a:bodyPr>
            <a:normAutofit/>
          </a:bodyPr>
          <a:lstStyle/>
          <a:p>
            <a:r>
              <a:rPr lang="en-IE" b="1" dirty="0"/>
              <a:t>W</a:t>
            </a:r>
            <a:r>
              <a:rPr lang="en-IE" b="1" dirty="0" smtClean="0"/>
              <a:t>elcome all parents/guardians of all 1</a:t>
            </a:r>
            <a:r>
              <a:rPr lang="en-IE" b="1" baseline="30000" dirty="0" smtClean="0"/>
              <a:t>st</a:t>
            </a:r>
            <a:r>
              <a:rPr lang="en-IE" b="1" dirty="0" smtClean="0"/>
              <a:t> year students </a:t>
            </a:r>
            <a:endParaRPr lang="en-IE" b="1" dirty="0"/>
          </a:p>
          <a:p>
            <a:r>
              <a:rPr lang="en-IE" b="1" dirty="0"/>
              <a:t>T</a:t>
            </a:r>
            <a:r>
              <a:rPr lang="en-IE" b="1" dirty="0" smtClean="0"/>
              <a:t>hank you for selecting St </a:t>
            </a:r>
            <a:r>
              <a:rPr lang="en-IE" b="1" dirty="0" err="1" smtClean="0"/>
              <a:t>Ailbe’s</a:t>
            </a:r>
            <a:r>
              <a:rPr lang="en-IE" b="1" dirty="0" smtClean="0"/>
              <a:t> for your son/daughter</a:t>
            </a:r>
            <a:r>
              <a:rPr lang="en-IE" dirty="0" smtClean="0"/>
              <a:t>.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190749" cy="15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4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88328"/>
              </p:ext>
            </p:extLst>
          </p:nvPr>
        </p:nvGraphicFramePr>
        <p:xfrm>
          <a:off x="1547664" y="620688"/>
          <a:ext cx="7200800" cy="5577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155732794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4134646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IE" sz="3900" u="none" strike="noStrike" kern="1200" cap="none" spc="0" normalizeH="0" baseline="0" dirty="0" smtClean="0">
                          <a:ln>
                            <a:noFill/>
                          </a:ln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</a:rPr>
                        <a:t>Homework</a:t>
                      </a:r>
                      <a:r>
                        <a:rPr lang="en-IE" dirty="0" smtClean="0"/>
                        <a:t> </a:t>
                      </a:r>
                      <a:r>
                        <a:rPr kumimoji="0" lang="en-IE" sz="3900" u="none" strike="noStrike" kern="1200" cap="none" spc="0" normalizeH="0" baseline="0" dirty="0" smtClean="0">
                          <a:ln>
                            <a:noFill/>
                          </a:ln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</a:rPr>
                        <a:t>Club</a:t>
                      </a:r>
                      <a:endParaRPr kumimoji="0" lang="en-IE" sz="39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12745">
                            <a:satMod val="130000"/>
                          </a:srgbClr>
                        </a:solidFill>
                        <a:effectLst>
                          <a:outerShdw blurRad="50000" dist="3000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sz="39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50000" dist="3000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uLnTx/>
                          <a:uFillTx/>
                        </a:rPr>
                        <a:t>Evening Study</a:t>
                      </a:r>
                      <a:endParaRPr kumimoji="0" lang="en-IE" sz="3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62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400" dirty="0" smtClean="0"/>
                        <a:t>Monday &amp; Wednesday 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</a:pPr>
                      <a:r>
                        <a:rPr lang="en-IE" sz="2400" dirty="0" smtClean="0"/>
                        <a:t>	4:00 – 5:00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Monday &amp; Wednesday</a:t>
                      </a:r>
                    </a:p>
                    <a:p>
                      <a:pPr marL="0" indent="0" algn="ctr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</a:pPr>
                      <a:r>
                        <a:rPr lang="en-IE" sz="2400" dirty="0" smtClean="0"/>
                        <a:t>4:00 – 5:00 / 5:50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177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Tuesday &amp; Thursday</a:t>
                      </a:r>
                    </a:p>
                    <a:p>
                      <a:pPr marL="0" indent="0" algn="ctr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</a:pPr>
                      <a:r>
                        <a:rPr lang="en-IE" sz="2400" dirty="0" smtClean="0"/>
                        <a:t>3:40 – 4:40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endParaRPr lang="en-I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Tuesday &amp; Thursday</a:t>
                      </a:r>
                    </a:p>
                    <a:p>
                      <a:pPr marL="0" indent="0" algn="ctr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None/>
                      </a:pPr>
                      <a:r>
                        <a:rPr lang="en-IE" sz="2400" dirty="0" smtClean="0"/>
                        <a:t>3:40 – 4:40 / 5:30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endParaRPr lang="en-I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80173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No Charge</a:t>
                      </a:r>
                      <a:r>
                        <a:rPr lang="en-IE" sz="2400" baseline="0" dirty="0" smtClean="0"/>
                        <a:t> for 1</a:t>
                      </a:r>
                      <a:r>
                        <a:rPr lang="en-IE" sz="2400" baseline="30000" dirty="0" smtClean="0"/>
                        <a:t>st</a:t>
                      </a:r>
                      <a:r>
                        <a:rPr lang="en-IE" sz="2400" baseline="0" dirty="0" smtClean="0"/>
                        <a:t> years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400" dirty="0" smtClean="0"/>
                        <a:t>Food available before commencement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400" dirty="0" smtClean="0"/>
                        <a:t>Register is maintained and absenteeism monitored.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2400" dirty="0" smtClean="0"/>
                        <a:t>Fully Supervised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</a:pPr>
                      <a:endParaRPr lang="en-I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2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4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7103" y="188640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Supports </a:t>
            </a:r>
            <a:r>
              <a:rPr lang="en-IE" dirty="0"/>
              <a:t>&amp;</a:t>
            </a:r>
            <a:r>
              <a:rPr lang="en-IE" dirty="0" smtClean="0"/>
              <a:t> Extra Curricular Acti</a:t>
            </a:r>
            <a:r>
              <a:rPr lang="en-IE" dirty="0"/>
              <a:t>v</a:t>
            </a:r>
            <a:r>
              <a:rPr lang="en-IE" dirty="0" smtClean="0"/>
              <a:t>ities</a:t>
            </a:r>
            <a:endParaRPr lang="en-I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4914" y="1259632"/>
            <a:ext cx="3657600" cy="5337720"/>
          </a:xfrm>
        </p:spPr>
        <p:txBody>
          <a:bodyPr>
            <a:normAutofit fontScale="77500" lnSpcReduction="20000"/>
          </a:bodyPr>
          <a:lstStyle/>
          <a:p>
            <a:r>
              <a:rPr lang="en-IE" sz="3600" dirty="0" smtClean="0"/>
              <a:t>Stay Safe</a:t>
            </a:r>
          </a:p>
          <a:p>
            <a:r>
              <a:rPr lang="en-IE" sz="3600" dirty="0" smtClean="0"/>
              <a:t>Friends For Life</a:t>
            </a:r>
          </a:p>
          <a:p>
            <a:r>
              <a:rPr lang="en-IE" sz="3600" dirty="0" smtClean="0"/>
              <a:t>Transition Program</a:t>
            </a:r>
          </a:p>
          <a:p>
            <a:r>
              <a:rPr lang="en-IE" sz="3600" dirty="0" smtClean="0"/>
              <a:t>Mentor/Buddy </a:t>
            </a:r>
          </a:p>
          <a:p>
            <a:r>
              <a:rPr lang="en-IE" sz="3600" dirty="0" smtClean="0"/>
              <a:t>Alert Program</a:t>
            </a:r>
          </a:p>
          <a:p>
            <a:r>
              <a:rPr lang="en-IE" sz="3600" dirty="0" smtClean="0"/>
              <a:t>Homework Club</a:t>
            </a:r>
          </a:p>
          <a:p>
            <a:r>
              <a:rPr lang="en-IE" sz="3600" dirty="0" smtClean="0"/>
              <a:t>Evening Study</a:t>
            </a:r>
          </a:p>
          <a:p>
            <a:r>
              <a:rPr lang="en-IE" sz="3600" dirty="0" smtClean="0"/>
              <a:t>Counselling </a:t>
            </a:r>
            <a:r>
              <a:rPr lang="en-IE" sz="3600" dirty="0"/>
              <a:t>Services</a:t>
            </a:r>
          </a:p>
          <a:p>
            <a:r>
              <a:rPr lang="en-IE" sz="3600" dirty="0"/>
              <a:t>Numeracy Ninjas</a:t>
            </a:r>
          </a:p>
          <a:p>
            <a:r>
              <a:rPr lang="en-IE" sz="3600" dirty="0"/>
              <a:t>Don’t be mean behind the screen</a:t>
            </a:r>
          </a:p>
          <a:p>
            <a:r>
              <a:rPr lang="en-IE" sz="3600" dirty="0"/>
              <a:t>Working Things Out</a:t>
            </a:r>
          </a:p>
          <a:p>
            <a:endParaRPr lang="en-IE" dirty="0" smtClean="0"/>
          </a:p>
        </p:txBody>
      </p:sp>
      <p:sp>
        <p:nvSpPr>
          <p:cNvPr id="6" name="Rectangle 5"/>
          <p:cNvSpPr/>
          <p:nvPr/>
        </p:nvSpPr>
        <p:spPr>
          <a:xfrm>
            <a:off x="5004048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E" dirty="0" smtClean="0"/>
          </a:p>
          <a:p>
            <a:endParaRPr lang="en-IE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4681" y="1171713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IE" dirty="0" smtClean="0"/>
              <a:t>Basketball</a:t>
            </a:r>
          </a:p>
          <a:p>
            <a:r>
              <a:rPr lang="en-IE" dirty="0" smtClean="0"/>
              <a:t>Rugby</a:t>
            </a:r>
          </a:p>
          <a:p>
            <a:r>
              <a:rPr lang="en-IE" dirty="0" smtClean="0"/>
              <a:t>Football</a:t>
            </a:r>
          </a:p>
          <a:p>
            <a:r>
              <a:rPr lang="en-IE" dirty="0" smtClean="0"/>
              <a:t>Hurling</a:t>
            </a:r>
          </a:p>
          <a:p>
            <a:r>
              <a:rPr lang="en-IE" dirty="0" smtClean="0"/>
              <a:t>Coding</a:t>
            </a:r>
          </a:p>
          <a:p>
            <a:r>
              <a:rPr lang="en-IE" dirty="0" smtClean="0"/>
              <a:t>Camogie</a:t>
            </a:r>
          </a:p>
          <a:p>
            <a:r>
              <a:rPr lang="en-IE" dirty="0"/>
              <a:t>Soccer</a:t>
            </a:r>
          </a:p>
          <a:p>
            <a:r>
              <a:rPr lang="en-IE" dirty="0"/>
              <a:t>Spike Ball</a:t>
            </a:r>
          </a:p>
          <a:p>
            <a:r>
              <a:rPr lang="en-IE" dirty="0"/>
              <a:t>School Musical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37887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6732"/>
            <a:ext cx="2056272" cy="634082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Way2Pay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592" y="654143"/>
            <a:ext cx="7498080" cy="4800600"/>
          </a:xfrm>
        </p:spPr>
        <p:txBody>
          <a:bodyPr>
            <a:normAutofit/>
          </a:bodyPr>
          <a:lstStyle/>
          <a:p>
            <a:r>
              <a:rPr lang="en-IE" dirty="0" smtClean="0"/>
              <a:t>Online payment system for School Contribution, operated  via a </a:t>
            </a:r>
            <a:r>
              <a:rPr lang="en-IE" u="sng" dirty="0"/>
              <a:t>v</a:t>
            </a:r>
            <a:r>
              <a:rPr lang="en-IE" u="sng" dirty="0" smtClean="0"/>
              <a:t>alid mobile number as on enrolment form, receipts issued by text</a:t>
            </a:r>
          </a:p>
          <a:p>
            <a:r>
              <a:rPr lang="en-IE" dirty="0" smtClean="0"/>
              <a:t>Contribution Arrangement: ????</a:t>
            </a:r>
          </a:p>
        </p:txBody>
      </p:sp>
    </p:spTree>
    <p:extLst>
      <p:ext uri="{BB962C8B-B14F-4D97-AF65-F5344CB8AC3E}">
        <p14:creationId xmlns:p14="http://schemas.microsoft.com/office/powerpoint/2010/main" val="87171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7624" y="44624"/>
            <a:ext cx="2200288" cy="634082"/>
          </a:xfrm>
        </p:spPr>
        <p:txBody>
          <a:bodyPr>
            <a:normAutofit fontScale="90000"/>
          </a:bodyPr>
          <a:lstStyle/>
          <a:p>
            <a:r>
              <a:rPr lang="en-IE" dirty="0" err="1" smtClean="0"/>
              <a:t>VSware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620688"/>
            <a:ext cx="7704856" cy="61247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dirty="0" err="1" smtClean="0"/>
              <a:t>VSware</a:t>
            </a:r>
            <a:r>
              <a:rPr lang="en-IE" sz="2800" dirty="0" smtClean="0"/>
              <a:t> is used for recording Assessment, Attendance, Behaviour, Timetabling &amp; Text Messages.</a:t>
            </a:r>
            <a:r>
              <a:rPr lang="en-IE" sz="2800" dirty="0"/>
              <a:t> </a:t>
            </a:r>
            <a:endParaRPr lang="en-IE" sz="2800" dirty="0" smtClean="0"/>
          </a:p>
          <a:p>
            <a:endParaRPr lang="en-IE" sz="1400" dirty="0"/>
          </a:p>
          <a:p>
            <a:r>
              <a:rPr lang="en-IE" sz="2800" dirty="0" smtClean="0"/>
              <a:t>Parents/Guardians have </a:t>
            </a:r>
            <a:r>
              <a:rPr lang="en-IE" sz="2800" dirty="0"/>
              <a:t>access to </a:t>
            </a:r>
            <a:r>
              <a:rPr lang="en-IE" sz="2800" dirty="0" err="1" smtClean="0"/>
              <a:t>VSware</a:t>
            </a:r>
            <a:r>
              <a:rPr lang="en-IE" sz="2800" dirty="0" smtClean="0"/>
              <a:t> where they can see their son/daughters </a:t>
            </a:r>
            <a:r>
              <a:rPr lang="en-IE" sz="2800" dirty="0"/>
              <a:t>Personal Details, Attendance, </a:t>
            </a:r>
            <a:r>
              <a:rPr lang="en-IE" sz="2800" dirty="0" smtClean="0"/>
              <a:t>Behaviour, Timetable and </a:t>
            </a:r>
            <a:r>
              <a:rPr lang="en-IE" sz="2800" dirty="0"/>
              <a:t>all Term Reports.</a:t>
            </a:r>
          </a:p>
          <a:p>
            <a:endParaRPr lang="en-IE" sz="1400" dirty="0" smtClean="0"/>
          </a:p>
          <a:p>
            <a:r>
              <a:rPr lang="en-IE" sz="2800" dirty="0" smtClean="0"/>
              <a:t>You </a:t>
            </a:r>
            <a:r>
              <a:rPr lang="en-IE" sz="2800" dirty="0"/>
              <a:t>will receive a Username and Password by Text to access </a:t>
            </a:r>
            <a:r>
              <a:rPr lang="en-IE" sz="2800" dirty="0" err="1"/>
              <a:t>VSware</a:t>
            </a:r>
            <a:r>
              <a:rPr lang="en-IE" sz="2800" dirty="0"/>
              <a:t> </a:t>
            </a:r>
            <a:endParaRPr lang="en-IE" sz="2800" dirty="0" smtClean="0"/>
          </a:p>
          <a:p>
            <a:endParaRPr lang="en-IE" sz="1400" dirty="0"/>
          </a:p>
          <a:p>
            <a:r>
              <a:rPr lang="en-IE" sz="2800" dirty="0" smtClean="0"/>
              <a:t>Term </a:t>
            </a:r>
            <a:r>
              <a:rPr lang="en-IE" sz="2800" dirty="0"/>
              <a:t>Reports can only be seen on </a:t>
            </a:r>
            <a:r>
              <a:rPr lang="en-IE" sz="2800" dirty="0" err="1"/>
              <a:t>VSware</a:t>
            </a:r>
            <a:r>
              <a:rPr lang="en-IE" sz="2800" dirty="0"/>
              <a:t>, they no longer posted home.</a:t>
            </a:r>
          </a:p>
          <a:p>
            <a:pPr marL="82296" indent="0">
              <a:buNone/>
            </a:pPr>
            <a:endParaRPr lang="en-IE" sz="1400" dirty="0"/>
          </a:p>
          <a:p>
            <a:pPr marL="82296" indent="0">
              <a:buNone/>
            </a:pPr>
            <a:r>
              <a:rPr lang="en-IE" sz="2800" dirty="0"/>
              <a:t>Check </a:t>
            </a:r>
            <a:r>
              <a:rPr lang="en-IE" sz="2800" dirty="0" err="1"/>
              <a:t>VSware</a:t>
            </a:r>
            <a:r>
              <a:rPr lang="en-IE" sz="2800" dirty="0"/>
              <a:t> of a regular basis for to help keep you informed </a:t>
            </a:r>
          </a:p>
        </p:txBody>
      </p:sp>
    </p:spTree>
    <p:extLst>
      <p:ext uri="{BB962C8B-B14F-4D97-AF65-F5344CB8AC3E}">
        <p14:creationId xmlns:p14="http://schemas.microsoft.com/office/powerpoint/2010/main" val="40586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51619"/>
            <a:ext cx="7498080" cy="418058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Communication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548680"/>
            <a:ext cx="7776864" cy="6264696"/>
          </a:xfrm>
        </p:spPr>
        <p:txBody>
          <a:bodyPr>
            <a:normAutofit fontScale="85000" lnSpcReduction="20000"/>
          </a:bodyPr>
          <a:lstStyle/>
          <a:p>
            <a:r>
              <a:rPr lang="en-IE" sz="2200" b="1" dirty="0" smtClean="0"/>
              <a:t>Critical to the relationship between School and Parents</a:t>
            </a:r>
          </a:p>
          <a:p>
            <a:r>
              <a:rPr lang="en-IE" sz="2200" b="1" dirty="0" smtClean="0"/>
              <a:t>We strongly encourage Parents to engage with procedures and protocols that are currently in place.</a:t>
            </a:r>
          </a:p>
          <a:p>
            <a:r>
              <a:rPr lang="en-IE" sz="2200" b="1" dirty="0" smtClean="0"/>
              <a:t>Please do not contact your son/daughter directly on their mobile phone throughout the day.</a:t>
            </a:r>
          </a:p>
          <a:p>
            <a:r>
              <a:rPr lang="en-IE" sz="2200" b="1" dirty="0" smtClean="0"/>
              <a:t>Main office can deal with or communicate any issues/messages you may have.</a:t>
            </a:r>
          </a:p>
          <a:p>
            <a:r>
              <a:rPr lang="en-IE" sz="2200" b="1" dirty="0"/>
              <a:t>Be familiar with the Student Journal </a:t>
            </a:r>
            <a:r>
              <a:rPr lang="en-IE" sz="2200" b="1" dirty="0" smtClean="0"/>
              <a:t>and </a:t>
            </a:r>
            <a:r>
              <a:rPr lang="en-IE" sz="2200" b="1" dirty="0"/>
              <a:t>its contents.</a:t>
            </a:r>
          </a:p>
          <a:p>
            <a:r>
              <a:rPr lang="en-IE" sz="2200" b="1" dirty="0"/>
              <a:t>Look at journal every day or at least once a week.</a:t>
            </a:r>
          </a:p>
          <a:p>
            <a:r>
              <a:rPr lang="en-IE" sz="2200" b="1" dirty="0"/>
              <a:t>Sign the journal at the end of the week.</a:t>
            </a:r>
          </a:p>
          <a:p>
            <a:r>
              <a:rPr lang="en-IE" sz="2200" b="1" dirty="0"/>
              <a:t>Use the journal for notes in relation to leaving school.</a:t>
            </a:r>
          </a:p>
          <a:p>
            <a:r>
              <a:rPr lang="en-IE" sz="2200" b="1" dirty="0"/>
              <a:t>Check to ensure your son/daughter is doing homework.</a:t>
            </a:r>
          </a:p>
          <a:p>
            <a:r>
              <a:rPr lang="en-IE" sz="2200" b="1" dirty="0"/>
              <a:t>Ensure they have the necessary equipment, books etc. for every class</a:t>
            </a:r>
            <a:r>
              <a:rPr lang="en-IE" sz="2200" b="1" dirty="0" smtClean="0"/>
              <a:t>.</a:t>
            </a:r>
          </a:p>
          <a:p>
            <a:r>
              <a:rPr lang="en-IE" sz="2200" b="1" dirty="0"/>
              <a:t>Ensure they are in proper uniform </a:t>
            </a:r>
            <a:r>
              <a:rPr lang="en-IE" sz="2200" b="1" dirty="0" smtClean="0"/>
              <a:t>every </a:t>
            </a:r>
            <a:r>
              <a:rPr lang="en-IE" sz="2200" b="1" dirty="0"/>
              <a:t>day.</a:t>
            </a:r>
          </a:p>
          <a:p>
            <a:pPr marL="355600" indent="-265113"/>
            <a:r>
              <a:rPr lang="en-IE" sz="2200" b="1" dirty="0"/>
              <a:t>Ensure good attendance at school</a:t>
            </a:r>
          </a:p>
          <a:p>
            <a:pPr marL="355600" indent="-265113"/>
            <a:r>
              <a:rPr lang="en-IE" sz="2200" b="1" dirty="0"/>
              <a:t>Avoid, if possible, family holidays </a:t>
            </a:r>
            <a:r>
              <a:rPr lang="en-IE" sz="2200" b="1" dirty="0" smtClean="0"/>
              <a:t>during </a:t>
            </a:r>
            <a:r>
              <a:rPr lang="en-IE" sz="2200" b="1" dirty="0"/>
              <a:t>the school year.</a:t>
            </a:r>
          </a:p>
          <a:p>
            <a:pPr marL="355600" indent="-265113"/>
            <a:r>
              <a:rPr lang="en-IE" sz="2200" b="1" dirty="0"/>
              <a:t>Encourage them to be on time for school, as it is a life lesson.</a:t>
            </a:r>
          </a:p>
          <a:p>
            <a:pPr marL="355600" indent="-265113"/>
            <a:r>
              <a:rPr lang="en-IE" sz="2200" b="1" dirty="0"/>
              <a:t>Emphasis on respect and punctually.</a:t>
            </a:r>
          </a:p>
          <a:p>
            <a:pPr marL="355600" indent="-265113"/>
            <a:r>
              <a:rPr lang="en-IE" sz="2200" b="1" dirty="0"/>
              <a:t>Encourage them to actively take part.</a:t>
            </a:r>
          </a:p>
          <a:p>
            <a:pPr marL="355600" indent="-265113"/>
            <a:r>
              <a:rPr lang="en-IE" sz="2200" b="1" dirty="0"/>
              <a:t>Attend Parent Teacher meetings</a:t>
            </a:r>
          </a:p>
          <a:p>
            <a:endParaRPr lang="en-IE" sz="2000" dirty="0" smtClean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7188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190749" cy="151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IE" dirty="0" smtClean="0"/>
              <a:t>Thank you for reading this presentation , you can click on the below link to complete a ??? which might help to clarify to see if anything points??/</a:t>
            </a:r>
            <a:endParaRPr lang="en-IE" dirty="0"/>
          </a:p>
          <a:p>
            <a:pPr marL="82296" indent="0">
              <a:buNone/>
            </a:pPr>
            <a:endParaRPr lang="en-IE" dirty="0"/>
          </a:p>
          <a:p>
            <a:pPr marL="82296" indent="0">
              <a:buNone/>
            </a:pPr>
            <a:r>
              <a:rPr lang="en-IE" dirty="0" smtClean="0"/>
              <a:t>Mary Ryan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666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Subjects for Junior Cycl</a:t>
            </a:r>
            <a:r>
              <a:rPr lang="en-IE" dirty="0"/>
              <a:t>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None/>
              <a:defRPr/>
            </a:pPr>
            <a:r>
              <a:rPr lang="en-IE" b="1" u="sng" dirty="0">
                <a:solidFill>
                  <a:schemeClr val="folHlink"/>
                </a:solidFill>
              </a:rPr>
              <a:t>Core subjects: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Irish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English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Maths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 smtClean="0"/>
              <a:t>Science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GB" dirty="0"/>
              <a:t>History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 smtClean="0"/>
              <a:t>CSPE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SPHE</a:t>
            </a:r>
            <a:r>
              <a:rPr lang="en-IE" dirty="0" smtClean="0"/>
              <a:t>**</a:t>
            </a:r>
            <a:endParaRPr lang="en-IE" dirty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Intercultural and Religious Studies**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Ø"/>
              <a:defRPr/>
            </a:pPr>
            <a:endParaRPr lang="en-IE" dirty="0"/>
          </a:p>
          <a:p>
            <a:pPr marL="0" indent="0">
              <a:lnSpc>
                <a:spcPct val="80000"/>
              </a:lnSpc>
              <a:buClr>
                <a:schemeClr val="folHlink"/>
              </a:buClr>
              <a:buNone/>
              <a:defRPr/>
            </a:pPr>
            <a:r>
              <a:rPr lang="en-IE" dirty="0"/>
              <a:t>** Non – exam.</a:t>
            </a:r>
            <a:endParaRPr lang="en-GB" dirty="0"/>
          </a:p>
          <a:p>
            <a:pPr marL="82296" indent="0">
              <a:buNone/>
            </a:pP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56929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SzPct val="150000"/>
              <a:buNone/>
              <a:defRPr/>
            </a:pPr>
            <a:r>
              <a:rPr lang="en-IE" b="1" u="sng" dirty="0">
                <a:solidFill>
                  <a:schemeClr val="folHlink"/>
                </a:solidFill>
              </a:rPr>
              <a:t>Plus </a:t>
            </a:r>
            <a:r>
              <a:rPr lang="en-IE" b="1" u="sng" dirty="0" smtClean="0">
                <a:solidFill>
                  <a:schemeClr val="folHlink"/>
                </a:solidFill>
              </a:rPr>
              <a:t>three </a:t>
            </a:r>
            <a:r>
              <a:rPr lang="en-IE" b="1" u="sng" dirty="0">
                <a:solidFill>
                  <a:schemeClr val="folHlink"/>
                </a:solidFill>
              </a:rPr>
              <a:t>option subjects: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Art, Craft &amp; Design (ACD)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Music </a:t>
            </a:r>
            <a:endParaRPr lang="en-IE" dirty="0" smtClean="0"/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 smtClean="0"/>
              <a:t>Home </a:t>
            </a:r>
            <a:r>
              <a:rPr lang="en-IE" dirty="0"/>
              <a:t>Economics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IE" dirty="0"/>
              <a:t>Woodwork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GB" dirty="0"/>
              <a:t>Technical Graphics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GB" dirty="0"/>
              <a:t>Metalwork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GB" dirty="0" smtClean="0"/>
              <a:t>Geography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GB" dirty="0" smtClean="0"/>
              <a:t>Business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defRPr/>
            </a:pPr>
            <a:r>
              <a:rPr lang="en-GB" dirty="0" smtClean="0"/>
              <a:t>French</a:t>
            </a:r>
            <a:endParaRPr lang="en-IE" dirty="0"/>
          </a:p>
          <a:p>
            <a:pPr marL="82296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4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Option Blocks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IE" dirty="0"/>
              <a:t>Students </a:t>
            </a:r>
            <a:r>
              <a:rPr lang="en-IE" dirty="0" smtClean="0"/>
              <a:t>given a 6 week block of tasters for each subject and will pick </a:t>
            </a:r>
            <a:r>
              <a:rPr lang="en-IE" b="1" u="sng" dirty="0" smtClean="0">
                <a:solidFill>
                  <a:srgbClr val="FF0000"/>
                </a:solidFill>
              </a:rPr>
              <a:t>one</a:t>
            </a:r>
            <a:r>
              <a:rPr lang="en-IE" dirty="0" smtClean="0"/>
              <a:t> subject from the </a:t>
            </a:r>
            <a:r>
              <a:rPr lang="en-IE" b="1" u="sng" dirty="0" smtClean="0">
                <a:solidFill>
                  <a:srgbClr val="FF0000"/>
                </a:solidFill>
              </a:rPr>
              <a:t>3 option blocks </a:t>
            </a:r>
            <a:r>
              <a:rPr lang="en-IE" dirty="0" smtClean="0"/>
              <a:t>which they will then carry forward to Junior Cycle with the Core Subjects.</a:t>
            </a:r>
          </a:p>
          <a:p>
            <a:pPr marL="82296" indent="0">
              <a:buNone/>
            </a:pPr>
            <a:r>
              <a:rPr lang="en-IE" b="1" dirty="0" smtClean="0">
                <a:solidFill>
                  <a:srgbClr val="FF0000"/>
                </a:solidFill>
              </a:rPr>
              <a:t>That is 3 subjects from the options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1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8100392" cy="1472184"/>
          </a:xfrm>
        </p:spPr>
        <p:txBody>
          <a:bodyPr/>
          <a:lstStyle/>
          <a:p>
            <a:pPr algn="ctr"/>
            <a:r>
              <a:rPr lang="en-IE" dirty="0"/>
              <a:t>Junior Cycle Profile </a:t>
            </a:r>
            <a:r>
              <a:rPr lang="en-IE" dirty="0" smtClean="0"/>
              <a:t>of Achievement  (</a:t>
            </a:r>
            <a:r>
              <a:rPr lang="en-IE" dirty="0"/>
              <a:t>JCPA)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2351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IE" sz="3000" b="1" dirty="0">
                <a:solidFill>
                  <a:srgbClr val="00B0F0"/>
                </a:solidFill>
              </a:rPr>
              <a:t>Assessment – What’s new?</a:t>
            </a:r>
          </a:p>
          <a:p>
            <a:r>
              <a:rPr lang="en-IE" dirty="0"/>
              <a:t>At the end of the 3 year cycle students will receive </a:t>
            </a:r>
            <a:r>
              <a:rPr lang="en-IE" dirty="0" smtClean="0"/>
              <a:t>a</a:t>
            </a:r>
            <a:r>
              <a:rPr lang="en-IE" b="1" dirty="0" smtClean="0"/>
              <a:t> Junior Cycle Profile of Achievement </a:t>
            </a:r>
            <a:r>
              <a:rPr lang="en-IE" dirty="0" smtClean="0"/>
              <a:t>which </a:t>
            </a:r>
            <a:r>
              <a:rPr lang="en-IE" dirty="0"/>
              <a:t>will comprise of two Classroom-based </a:t>
            </a:r>
            <a:r>
              <a:rPr lang="en-IE" dirty="0" smtClean="0"/>
              <a:t>Assessments (CBA), </a:t>
            </a:r>
            <a:r>
              <a:rPr lang="en-IE" dirty="0"/>
              <a:t>generally, one in 2</a:t>
            </a:r>
            <a:r>
              <a:rPr lang="en-IE" baseline="30000" dirty="0"/>
              <a:t>nd</a:t>
            </a:r>
            <a:r>
              <a:rPr lang="en-IE" dirty="0"/>
              <a:t> year and one in 3</a:t>
            </a:r>
            <a:r>
              <a:rPr lang="en-IE" baseline="30000" dirty="0"/>
              <a:t>rd</a:t>
            </a:r>
            <a:r>
              <a:rPr lang="en-IE" dirty="0"/>
              <a:t> year, </a:t>
            </a:r>
            <a:r>
              <a:rPr lang="en-IE" dirty="0" smtClean="0"/>
              <a:t>an Assessment Task(10%), based on the CBA’s  and </a:t>
            </a:r>
            <a:r>
              <a:rPr lang="en-IE" dirty="0"/>
              <a:t>a final </a:t>
            </a:r>
            <a:r>
              <a:rPr lang="en-IE" dirty="0" smtClean="0"/>
              <a:t>assessment (90%) </a:t>
            </a:r>
            <a:r>
              <a:rPr lang="en-IE" dirty="0"/>
              <a:t>in 3</a:t>
            </a:r>
            <a:r>
              <a:rPr lang="en-IE" baseline="30000" dirty="0"/>
              <a:t>rd</a:t>
            </a:r>
            <a:r>
              <a:rPr lang="en-IE" dirty="0"/>
              <a:t> year</a:t>
            </a:r>
          </a:p>
        </p:txBody>
      </p:sp>
    </p:spTree>
    <p:extLst>
      <p:ext uri="{BB962C8B-B14F-4D97-AF65-F5344CB8AC3E}">
        <p14:creationId xmlns:p14="http://schemas.microsoft.com/office/powerpoint/2010/main" val="1737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School Day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2042" y="1772816"/>
            <a:ext cx="7848872" cy="5760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IE" sz="2400" b="1" u="sng" dirty="0" smtClean="0">
                <a:solidFill>
                  <a:srgbClr val="00B0F0"/>
                </a:solidFill>
              </a:rPr>
              <a:t>Monday </a:t>
            </a:r>
            <a:r>
              <a:rPr lang="en-IE" sz="2400" b="1" u="sng" dirty="0">
                <a:solidFill>
                  <a:srgbClr val="00B0F0"/>
                </a:solidFill>
              </a:rPr>
              <a:t>&amp;</a:t>
            </a:r>
            <a:r>
              <a:rPr lang="en-IE" sz="2400" b="1" u="sng" dirty="0" smtClean="0">
                <a:solidFill>
                  <a:srgbClr val="00B0F0"/>
                </a:solidFill>
              </a:rPr>
              <a:t> Wednesday</a:t>
            </a:r>
            <a:r>
              <a:rPr lang="en-IE" sz="2400" b="1" dirty="0" smtClean="0">
                <a:solidFill>
                  <a:srgbClr val="00B0F0"/>
                </a:solidFill>
              </a:rPr>
              <a:t>	</a:t>
            </a:r>
            <a:r>
              <a:rPr lang="en-IE" sz="2400" b="1" u="sng" dirty="0" smtClean="0">
                <a:solidFill>
                  <a:srgbClr val="00B0F0"/>
                </a:solidFill>
              </a:rPr>
              <a:t>Tuesday, Thursday &amp; Friday</a:t>
            </a:r>
          </a:p>
          <a:p>
            <a:pPr marL="82296" indent="0">
              <a:buNone/>
            </a:pP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3193" y="2420888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400" dirty="0">
                <a:solidFill>
                  <a:srgbClr val="FF0000"/>
                </a:solidFill>
              </a:rPr>
              <a:t>4</a:t>
            </a:r>
            <a:r>
              <a:rPr lang="en-IE" sz="2400" dirty="0" smtClean="0">
                <a:solidFill>
                  <a:srgbClr val="FF0000"/>
                </a:solidFill>
              </a:rPr>
              <a:t> </a:t>
            </a:r>
            <a:r>
              <a:rPr lang="en-IE" sz="2400" dirty="0">
                <a:solidFill>
                  <a:srgbClr val="FF0000"/>
                </a:solidFill>
              </a:rPr>
              <a:t>periods x </a:t>
            </a:r>
            <a:r>
              <a:rPr lang="en-IE" sz="2400" dirty="0" smtClean="0">
                <a:solidFill>
                  <a:srgbClr val="FF0000"/>
                </a:solidFill>
              </a:rPr>
              <a:t>40 </a:t>
            </a:r>
            <a:r>
              <a:rPr lang="en-IE" sz="2400" dirty="0">
                <a:solidFill>
                  <a:srgbClr val="FF0000"/>
                </a:solidFill>
              </a:rPr>
              <a:t>minutes </a:t>
            </a:r>
          </a:p>
          <a:p>
            <a:pPr marL="355600" indent="-274638">
              <a:buNone/>
              <a:defRPr/>
            </a:pPr>
            <a:r>
              <a:rPr lang="en-IE" sz="2400" dirty="0">
                <a:solidFill>
                  <a:srgbClr val="FF0000"/>
                </a:solidFill>
              </a:rPr>
              <a:t>	each 8.50 – 11.30</a:t>
            </a:r>
          </a:p>
          <a:p>
            <a:pPr marL="365125" indent="-282575">
              <a:defRPr/>
            </a:pPr>
            <a:r>
              <a:rPr lang="en-IE" sz="2400" dirty="0"/>
              <a:t>Break 11.30 – 11.45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400" dirty="0">
                <a:solidFill>
                  <a:srgbClr val="FF0000"/>
                </a:solidFill>
              </a:rPr>
              <a:t>2 periods x 40 minutes </a:t>
            </a:r>
          </a:p>
          <a:p>
            <a:pPr marL="355600" indent="-274638">
              <a:buNone/>
              <a:defRPr/>
            </a:pPr>
            <a:r>
              <a:rPr lang="en-IE" sz="2400" dirty="0">
                <a:solidFill>
                  <a:srgbClr val="FF0000"/>
                </a:solidFill>
              </a:rPr>
              <a:t>	each </a:t>
            </a:r>
            <a:r>
              <a:rPr lang="en-IE" sz="2400" dirty="0" smtClean="0">
                <a:solidFill>
                  <a:srgbClr val="FF0000"/>
                </a:solidFill>
              </a:rPr>
              <a:t>11.45 </a:t>
            </a:r>
            <a:r>
              <a:rPr lang="en-IE" sz="2400" dirty="0">
                <a:solidFill>
                  <a:srgbClr val="FF0000"/>
                </a:solidFill>
              </a:rPr>
              <a:t>– </a:t>
            </a:r>
            <a:r>
              <a:rPr lang="en-IE" sz="2400" dirty="0" smtClean="0">
                <a:solidFill>
                  <a:srgbClr val="FF0000"/>
                </a:solidFill>
              </a:rPr>
              <a:t>1.05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IE" sz="2400" dirty="0"/>
              <a:t>Lunch 1.05 – 1.40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400" dirty="0" smtClean="0">
                <a:solidFill>
                  <a:srgbClr val="FF0000"/>
                </a:solidFill>
              </a:rPr>
              <a:t>3 </a:t>
            </a:r>
            <a:r>
              <a:rPr lang="en-IE" sz="2400" dirty="0">
                <a:solidFill>
                  <a:srgbClr val="FF0000"/>
                </a:solidFill>
              </a:rPr>
              <a:t>periods x 40 minutes </a:t>
            </a:r>
          </a:p>
          <a:p>
            <a:pPr marL="357188" indent="0">
              <a:buNone/>
              <a:defRPr/>
            </a:pPr>
            <a:r>
              <a:rPr lang="en-IE" sz="2400" dirty="0">
                <a:solidFill>
                  <a:srgbClr val="FF0000"/>
                </a:solidFill>
              </a:rPr>
              <a:t>each </a:t>
            </a:r>
            <a:r>
              <a:rPr lang="en-IE" sz="2400" dirty="0" smtClean="0">
                <a:solidFill>
                  <a:srgbClr val="FF0000"/>
                </a:solidFill>
              </a:rPr>
              <a:t>1.40 </a:t>
            </a:r>
            <a:r>
              <a:rPr lang="en-IE" sz="2400" dirty="0">
                <a:solidFill>
                  <a:srgbClr val="FF0000"/>
                </a:solidFill>
              </a:rPr>
              <a:t>– </a:t>
            </a:r>
            <a:r>
              <a:rPr lang="en-IE" sz="2400" dirty="0" smtClean="0">
                <a:solidFill>
                  <a:srgbClr val="FF0000"/>
                </a:solidFill>
              </a:rPr>
              <a:t>3.40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1158" y="2402390"/>
            <a:ext cx="3556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400" dirty="0">
                <a:solidFill>
                  <a:srgbClr val="FF0000"/>
                </a:solidFill>
              </a:rPr>
              <a:t>4</a:t>
            </a:r>
            <a:r>
              <a:rPr lang="en-IE" sz="2400" dirty="0" smtClean="0">
                <a:solidFill>
                  <a:srgbClr val="FF0000"/>
                </a:solidFill>
              </a:rPr>
              <a:t> </a:t>
            </a:r>
            <a:r>
              <a:rPr lang="en-IE" sz="2400" dirty="0">
                <a:solidFill>
                  <a:srgbClr val="FF0000"/>
                </a:solidFill>
              </a:rPr>
              <a:t>periods x </a:t>
            </a:r>
            <a:r>
              <a:rPr lang="en-IE" sz="2400" dirty="0" smtClean="0">
                <a:solidFill>
                  <a:srgbClr val="FF0000"/>
                </a:solidFill>
              </a:rPr>
              <a:t>40 </a:t>
            </a:r>
            <a:r>
              <a:rPr lang="en-IE" sz="2400" dirty="0">
                <a:solidFill>
                  <a:srgbClr val="FF0000"/>
                </a:solidFill>
              </a:rPr>
              <a:t>minutes </a:t>
            </a:r>
          </a:p>
          <a:p>
            <a:pPr marL="355600" indent="-274638">
              <a:buNone/>
              <a:defRPr/>
            </a:pPr>
            <a:r>
              <a:rPr lang="en-IE" sz="2400" dirty="0">
                <a:solidFill>
                  <a:srgbClr val="FF0000"/>
                </a:solidFill>
              </a:rPr>
              <a:t>	each 8.50 – 11.30</a:t>
            </a:r>
          </a:p>
          <a:p>
            <a:pPr marL="365125" indent="-282575">
              <a:defRPr/>
            </a:pPr>
            <a:r>
              <a:rPr lang="en-IE" sz="2400" dirty="0"/>
              <a:t>Break 11.30 – 11.45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400" dirty="0">
                <a:solidFill>
                  <a:srgbClr val="FF0000"/>
                </a:solidFill>
              </a:rPr>
              <a:t>2 periods x 40 minutes </a:t>
            </a:r>
          </a:p>
          <a:p>
            <a:pPr marL="355600" indent="-274638">
              <a:buNone/>
              <a:defRPr/>
            </a:pPr>
            <a:r>
              <a:rPr lang="en-IE" sz="2400" dirty="0">
                <a:solidFill>
                  <a:srgbClr val="FF0000"/>
                </a:solidFill>
              </a:rPr>
              <a:t>	each </a:t>
            </a:r>
            <a:r>
              <a:rPr lang="en-IE" sz="2400" dirty="0" smtClean="0">
                <a:solidFill>
                  <a:srgbClr val="FF0000"/>
                </a:solidFill>
              </a:rPr>
              <a:t>11.45 </a:t>
            </a:r>
            <a:r>
              <a:rPr lang="en-IE" sz="2400" dirty="0">
                <a:solidFill>
                  <a:srgbClr val="FF0000"/>
                </a:solidFill>
              </a:rPr>
              <a:t>– </a:t>
            </a:r>
            <a:r>
              <a:rPr lang="en-IE" sz="2400" dirty="0" smtClean="0">
                <a:solidFill>
                  <a:srgbClr val="FF0000"/>
                </a:solidFill>
              </a:rPr>
              <a:t>1.05</a:t>
            </a:r>
            <a:endParaRPr lang="en-IE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IE" sz="2400" dirty="0"/>
              <a:t>Lunch 1.05 – </a:t>
            </a:r>
            <a:r>
              <a:rPr lang="en-IE" sz="2400" dirty="0" smtClean="0"/>
              <a:t>2.00</a:t>
            </a: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2400" dirty="0">
                <a:solidFill>
                  <a:srgbClr val="FF0000"/>
                </a:solidFill>
              </a:rPr>
              <a:t>2 periods x 40 minutes </a:t>
            </a:r>
          </a:p>
          <a:p>
            <a:pPr marL="357188" indent="0">
              <a:buNone/>
              <a:defRPr/>
            </a:pPr>
            <a:r>
              <a:rPr lang="en-IE" sz="2400" dirty="0">
                <a:solidFill>
                  <a:srgbClr val="FF0000"/>
                </a:solidFill>
              </a:rPr>
              <a:t>each </a:t>
            </a:r>
            <a:r>
              <a:rPr lang="en-IE" sz="2400" dirty="0" smtClean="0">
                <a:solidFill>
                  <a:srgbClr val="FF0000"/>
                </a:solidFill>
              </a:rPr>
              <a:t> 2.00 – 3.20</a:t>
            </a:r>
            <a:endParaRPr lang="en-I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Timetable With Special Tuition </a:t>
            </a:r>
            <a:br>
              <a:rPr lang="en-IE" dirty="0" smtClean="0"/>
            </a:br>
            <a:r>
              <a:rPr lang="en-IE" dirty="0" smtClean="0"/>
              <a:t>(</a:t>
            </a:r>
            <a:r>
              <a:rPr lang="en-IE" dirty="0" err="1" smtClean="0"/>
              <a:t>Spe</a:t>
            </a:r>
            <a:r>
              <a:rPr lang="en-IE" dirty="0" smtClean="0"/>
              <a:t> White Blocks)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5393010" cy="55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3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to read the Timetable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712" y="5014356"/>
            <a:ext cx="612457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608" y="1268760"/>
            <a:ext cx="70567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Ea</a:t>
            </a:r>
            <a:r>
              <a:rPr lang="en-IE" sz="2000" dirty="0" smtClean="0"/>
              <a:t>ch block represents a, class period and is colour coded for each subject</a:t>
            </a:r>
          </a:p>
          <a:p>
            <a:endParaRPr lang="en-IE" sz="2000" dirty="0"/>
          </a:p>
          <a:p>
            <a:r>
              <a:rPr lang="en-IE" sz="2000" dirty="0" smtClean="0"/>
              <a:t>Information in order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Class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Room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000" dirty="0" smtClean="0"/>
              <a:t>Teacher</a:t>
            </a:r>
          </a:p>
          <a:p>
            <a:endParaRPr lang="en-IE" sz="2000" dirty="0"/>
          </a:p>
          <a:p>
            <a:r>
              <a:rPr lang="en-IE" sz="2000" dirty="0" smtClean="0">
                <a:solidFill>
                  <a:srgbClr val="FF0000"/>
                </a:solidFill>
              </a:rPr>
              <a:t>Advice: </a:t>
            </a:r>
            <a:r>
              <a:rPr lang="en-IE" sz="2000" dirty="0" smtClean="0"/>
              <a:t>Have copies of the timetable at home, inside students locker and for the front of their journal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03839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34620"/>
            <a:ext cx="3312368" cy="684331"/>
          </a:xfrm>
        </p:spPr>
        <p:txBody>
          <a:bodyPr>
            <a:noAutofit/>
          </a:bodyPr>
          <a:lstStyle/>
          <a:p>
            <a:r>
              <a:rPr lang="en-IE" sz="3900" dirty="0"/>
              <a:t>Material List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5403" y="548681"/>
            <a:ext cx="7560840" cy="15121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IE" sz="2000" b="1" u="sng" dirty="0">
                <a:solidFill>
                  <a:schemeClr val="folHlink"/>
                </a:solidFill>
              </a:rPr>
              <a:t>General</a:t>
            </a:r>
            <a:r>
              <a:rPr lang="en-IE" sz="2000" b="1" dirty="0"/>
              <a:t> </a:t>
            </a:r>
            <a:r>
              <a:rPr lang="en-IE" sz="2000" b="1" u="sng" dirty="0">
                <a:solidFill>
                  <a:schemeClr val="folHlink"/>
                </a:solidFill>
              </a:rPr>
              <a:t>Items</a:t>
            </a:r>
            <a:r>
              <a:rPr lang="en-IE" sz="2000" b="1" dirty="0"/>
              <a:t> </a:t>
            </a:r>
            <a:r>
              <a:rPr lang="en-IE" sz="2000" b="1" u="sng" dirty="0">
                <a:solidFill>
                  <a:schemeClr val="folHlink"/>
                </a:solidFill>
              </a:rPr>
              <a:t>for</a:t>
            </a:r>
            <a:r>
              <a:rPr lang="en-IE" sz="2000" b="1" dirty="0"/>
              <a:t> </a:t>
            </a:r>
            <a:r>
              <a:rPr lang="en-IE" sz="2000" b="1" u="sng" dirty="0">
                <a:solidFill>
                  <a:schemeClr val="folHlink"/>
                </a:solidFill>
              </a:rPr>
              <a:t>Every</a:t>
            </a:r>
            <a:r>
              <a:rPr lang="en-IE" sz="2000" b="1" dirty="0"/>
              <a:t> </a:t>
            </a:r>
            <a:r>
              <a:rPr lang="en-IE" sz="2000" b="1" u="sng" dirty="0">
                <a:solidFill>
                  <a:schemeClr val="folHlink"/>
                </a:solidFill>
              </a:rPr>
              <a:t>Subject</a:t>
            </a:r>
          </a:p>
          <a:p>
            <a:pPr marL="82296" indent="0">
              <a:buNone/>
            </a:pPr>
            <a:r>
              <a:rPr lang="en-IE" sz="2000" b="1" dirty="0" smtClean="0"/>
              <a:t>Pens </a:t>
            </a:r>
            <a:r>
              <a:rPr lang="en-IE" sz="2000" b="1" dirty="0"/>
              <a:t>at least 3 colours, Sharpener, Eraser, </a:t>
            </a:r>
            <a:endParaRPr lang="en-IE" sz="2000" b="1" dirty="0" smtClean="0"/>
          </a:p>
          <a:p>
            <a:pPr marL="82296" indent="0">
              <a:buNone/>
            </a:pPr>
            <a:r>
              <a:rPr lang="en-IE" sz="2000" b="1" dirty="0" smtClean="0"/>
              <a:t>2B &amp; 6B </a:t>
            </a:r>
            <a:r>
              <a:rPr lang="en-IE" sz="2000" b="1" dirty="0"/>
              <a:t>Pencil, Ruler, Highlighters, Coloured Markers Colouring Pencils, Packet of </a:t>
            </a:r>
            <a:r>
              <a:rPr lang="en-IE" sz="2000" b="1" dirty="0" smtClean="0"/>
              <a:t>poly-pockets</a:t>
            </a:r>
          </a:p>
          <a:p>
            <a:pPr marL="82296" indent="0">
              <a:buNone/>
            </a:pPr>
            <a:endParaRPr lang="en-IE" sz="2000" b="1" dirty="0" smtClean="0"/>
          </a:p>
          <a:p>
            <a:pPr marL="82296" indent="0">
              <a:buNone/>
            </a:pPr>
            <a:endParaRPr lang="en-IE" sz="2000" b="1" dirty="0"/>
          </a:p>
          <a:p>
            <a:pPr marL="82296" indent="0">
              <a:buNone/>
            </a:pPr>
            <a:endParaRPr lang="en-IE" sz="2000" b="1" dirty="0" smtClean="0"/>
          </a:p>
          <a:p>
            <a:pPr marL="82296" indent="0">
              <a:buNone/>
            </a:pPr>
            <a:endParaRPr lang="en-IE" sz="2000" b="1" dirty="0"/>
          </a:p>
          <a:p>
            <a:pPr marL="82296" indent="0">
              <a:buNone/>
            </a:pPr>
            <a:endParaRPr lang="en-IE" sz="2000" b="1" dirty="0" smtClean="0"/>
          </a:p>
          <a:p>
            <a:pPr marL="82296" indent="0">
              <a:buNone/>
            </a:pPr>
            <a:endParaRPr lang="en-IE" sz="2000" dirty="0"/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569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8716"/>
              </p:ext>
            </p:extLst>
          </p:nvPr>
        </p:nvGraphicFramePr>
        <p:xfrm>
          <a:off x="1187624" y="1988840"/>
          <a:ext cx="7426072" cy="4798030"/>
        </p:xfrm>
        <a:graphic>
          <a:graphicData uri="http://schemas.openxmlformats.org/drawingml/2006/table">
            <a:tbl>
              <a:tblPr firstRow="1" firstCol="1" bandRow="1"/>
              <a:tblGrid>
                <a:gridCol w="742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8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IE" sz="2400" b="1" dirty="0">
                          <a:solidFill>
                            <a:srgbClr val="4F81BD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Materials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4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1A4 </a:t>
                      </a:r>
                      <a:r>
                        <a:rPr lang="en-IE" sz="2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Refill Pad</a:t>
                      </a:r>
                      <a:endParaRPr lang="en-I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3</a:t>
                      </a:r>
                      <a:r>
                        <a:rPr lang="en-IE" sz="2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60 </a:t>
                      </a:r>
                      <a:r>
                        <a:rPr lang="en-IE" sz="2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page copy to be </a:t>
                      </a: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shared for</a:t>
                      </a:r>
                      <a:r>
                        <a:rPr lang="en-IE" sz="2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the options</a:t>
                      </a:r>
                      <a:endParaRPr lang="en-I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 A4 hardback copy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4 120-page soft back copy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60-page Display  Book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Casio fx-83GTX Calculator </a:t>
                      </a:r>
                      <a:r>
                        <a:rPr lang="en-IE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– this model only</a:t>
                      </a:r>
                      <a:endParaRPr lang="en-I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Mathematical Set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English Dictionary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Irish Dictionary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E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IE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Project Maths Copy available to buy in school (Room2)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3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20688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IE" sz="5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Uniform</a:t>
            </a:r>
          </a:p>
          <a:p>
            <a:r>
              <a:rPr lang="en-IE" dirty="0" smtClean="0"/>
              <a:t>Navy </a:t>
            </a:r>
            <a:r>
              <a:rPr lang="en-IE" dirty="0"/>
              <a:t>Pants and/or Pleated Check  Skirt</a:t>
            </a:r>
          </a:p>
          <a:p>
            <a:pPr fontAlgn="t"/>
            <a:r>
              <a:rPr lang="en-IE" dirty="0"/>
              <a:t>Navy V – Neck Jumper (School Crest)</a:t>
            </a:r>
          </a:p>
          <a:p>
            <a:r>
              <a:rPr lang="en-IE" dirty="0"/>
              <a:t>White Shirt with Collar </a:t>
            </a:r>
          </a:p>
          <a:p>
            <a:r>
              <a:rPr lang="en-IE" dirty="0"/>
              <a:t>Black / Dark shoes</a:t>
            </a:r>
            <a:r>
              <a:rPr lang="en-IE" dirty="0" smtClean="0"/>
              <a:t>.</a:t>
            </a:r>
          </a:p>
          <a:p>
            <a:pPr marL="82296" indent="0">
              <a:buNone/>
            </a:pPr>
            <a:endParaRPr lang="en-IE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IE" sz="5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St </a:t>
            </a:r>
            <a:r>
              <a:rPr lang="en-IE" sz="5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Ailbe’s</a:t>
            </a:r>
            <a:r>
              <a:rPr lang="en-IE" sz="5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IE" sz="5200" dirty="0" err="1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Tacksuit</a:t>
            </a:r>
            <a:r>
              <a:rPr lang="en-IE" sz="5200" dirty="0"/>
              <a:t> </a:t>
            </a:r>
          </a:p>
          <a:p>
            <a:r>
              <a:rPr lang="en-IE" dirty="0" smtClean="0"/>
              <a:t>Available </a:t>
            </a:r>
            <a:r>
              <a:rPr lang="en-IE" dirty="0"/>
              <a:t>from: </a:t>
            </a:r>
            <a:r>
              <a:rPr lang="en-IE" b="1" dirty="0" smtClean="0"/>
              <a:t>Idsportshop.com</a:t>
            </a:r>
          </a:p>
          <a:p>
            <a:pPr marL="82296" indent="0">
              <a:buNone/>
            </a:pPr>
            <a:r>
              <a:rPr lang="en-IE" sz="2600" dirty="0" smtClean="0"/>
              <a:t>(Usually Fitting Day arranged for 2</a:t>
            </a:r>
            <a:r>
              <a:rPr lang="en-IE" sz="2600" baseline="30000" dirty="0" smtClean="0"/>
              <a:t>nd</a:t>
            </a:r>
            <a:r>
              <a:rPr lang="en-IE" sz="2600" dirty="0" smtClean="0"/>
              <a:t> last week in August, will send text nearer to the time to clarify)</a:t>
            </a:r>
          </a:p>
          <a:p>
            <a:pPr marL="82296" indent="0">
              <a:buNone/>
            </a:pPr>
            <a:endParaRPr lang="en-IE" sz="1800" dirty="0"/>
          </a:p>
          <a:p>
            <a:pPr marL="82296" indent="0">
              <a:buNone/>
            </a:pP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7065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883</Words>
  <Application>Microsoft Office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Solstice</vt:lpstr>
      <vt:lpstr>St Ailbe’s 1st year Information for Parents</vt:lpstr>
      <vt:lpstr>Subjects for Junior Cycle</vt:lpstr>
      <vt:lpstr>Option Blocks</vt:lpstr>
      <vt:lpstr>Junior Cycle Profile of Achievement  (JCPA)</vt:lpstr>
      <vt:lpstr>School Day</vt:lpstr>
      <vt:lpstr>Timetable With Special Tuition  (Spe White Blocks)</vt:lpstr>
      <vt:lpstr>How to read the Timetable</vt:lpstr>
      <vt:lpstr>Material List</vt:lpstr>
      <vt:lpstr>PowerPoint Presentation</vt:lpstr>
      <vt:lpstr>PowerPoint Presentation</vt:lpstr>
      <vt:lpstr>Supports &amp; Extra Curricular Activities</vt:lpstr>
      <vt:lpstr>Way2Pay</vt:lpstr>
      <vt:lpstr>VSware</vt:lpstr>
      <vt:lpstr>Communication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Ailbe’s 1st year Information Evening for Parents</dc:title>
  <dc:creator>maryryan</dc:creator>
  <cp:lastModifiedBy>maryryan</cp:lastModifiedBy>
  <cp:revision>68</cp:revision>
  <dcterms:created xsi:type="dcterms:W3CDTF">2018-05-03T12:03:55Z</dcterms:created>
  <dcterms:modified xsi:type="dcterms:W3CDTF">2020-05-05T16:29:18Z</dcterms:modified>
</cp:coreProperties>
</file>