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Lst>
  <p:notesMasterIdLst>
    <p:notesMasterId r:id="rId36"/>
  </p:notesMasterIdLst>
  <p:handoutMasterIdLst>
    <p:handoutMasterId r:id="rId37"/>
  </p:handoutMasterIdLst>
  <p:sldIdLst>
    <p:sldId id="256" r:id="rId5"/>
    <p:sldId id="259" r:id="rId6"/>
    <p:sldId id="269" r:id="rId7"/>
    <p:sldId id="281" r:id="rId8"/>
    <p:sldId id="270" r:id="rId9"/>
    <p:sldId id="261" r:id="rId10"/>
    <p:sldId id="300" r:id="rId11"/>
    <p:sldId id="272" r:id="rId12"/>
    <p:sldId id="265" r:id="rId13"/>
    <p:sldId id="273" r:id="rId14"/>
    <p:sldId id="296" r:id="rId15"/>
    <p:sldId id="276" r:id="rId16"/>
    <p:sldId id="268" r:id="rId17"/>
    <p:sldId id="297" r:id="rId18"/>
    <p:sldId id="275" r:id="rId19"/>
    <p:sldId id="287" r:id="rId20"/>
    <p:sldId id="293" r:id="rId21"/>
    <p:sldId id="294" r:id="rId22"/>
    <p:sldId id="295" r:id="rId23"/>
    <p:sldId id="302" r:id="rId24"/>
    <p:sldId id="274" r:id="rId25"/>
    <p:sldId id="277" r:id="rId26"/>
    <p:sldId id="278" r:id="rId27"/>
    <p:sldId id="279" r:id="rId28"/>
    <p:sldId id="280" r:id="rId29"/>
    <p:sldId id="304" r:id="rId30"/>
    <p:sldId id="305" r:id="rId31"/>
    <p:sldId id="306" r:id="rId32"/>
    <p:sldId id="308" r:id="rId33"/>
    <p:sldId id="310" r:id="rId34"/>
    <p:sldId id="311" r:id="rId35"/>
  </p:sldIdLst>
  <p:sldSz cx="12192000" cy="6858000"/>
  <p:notesSz cx="6669088" cy="9753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ED3CFE-FC9F-4C3F-99FD-D5FF0D4B5C15}" v="116" dt="2022-11-28T12:08:21.442"/>
    <p1510:client id="{93C759AB-9204-A98A-A072-10968C00EA72}" v="9" dt="2022-11-29T13:48:28.766"/>
    <p1510:client id="{A86D2941-EE41-A239-0921-97486ED71D0D}" v="186" dt="2022-11-30T15:08:20.450"/>
    <p1510:client id="{B7D0737B-7402-CB3D-AAAD-DA796FBE56DC}" v="27" dt="2022-11-30T06:33:13.8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0" autoAdjust="0"/>
    <p:restoredTop sz="94660"/>
  </p:normalViewPr>
  <p:slideViewPr>
    <p:cSldViewPr snapToGrid="0">
      <p:cViewPr varScale="1">
        <p:scale>
          <a:sx n="112" d="100"/>
          <a:sy n="112" d="100"/>
        </p:scale>
        <p:origin x="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89375"/>
          </a:xfrm>
          <a:prstGeom prst="rect">
            <a:avLst/>
          </a:prstGeom>
        </p:spPr>
        <p:txBody>
          <a:bodyPr vert="horz" lIns="89782" tIns="44891" rIns="89782" bIns="44891" rtlCol="0"/>
          <a:lstStyle>
            <a:lvl1pPr algn="l">
              <a:defRPr sz="1200"/>
            </a:lvl1pPr>
          </a:lstStyle>
          <a:p>
            <a:endParaRPr lang="en-IE"/>
          </a:p>
        </p:txBody>
      </p:sp>
      <p:sp>
        <p:nvSpPr>
          <p:cNvPr id="3" name="Date Placeholder 2"/>
          <p:cNvSpPr>
            <a:spLocks noGrp="1"/>
          </p:cNvSpPr>
          <p:nvPr>
            <p:ph type="dt" sz="quarter" idx="1"/>
          </p:nvPr>
        </p:nvSpPr>
        <p:spPr>
          <a:xfrm>
            <a:off x="3777607" y="0"/>
            <a:ext cx="2889938" cy="489375"/>
          </a:xfrm>
          <a:prstGeom prst="rect">
            <a:avLst/>
          </a:prstGeom>
        </p:spPr>
        <p:txBody>
          <a:bodyPr vert="horz" lIns="89782" tIns="44891" rIns="89782" bIns="44891" rtlCol="0"/>
          <a:lstStyle>
            <a:lvl1pPr algn="r">
              <a:defRPr sz="1200"/>
            </a:lvl1pPr>
          </a:lstStyle>
          <a:p>
            <a:fld id="{82FC93A2-37DA-48BD-A214-789ED0E95CC6}" type="datetimeFigureOut">
              <a:rPr lang="en-IE" smtClean="0"/>
              <a:t>01/12/2022</a:t>
            </a:fld>
            <a:endParaRPr lang="en-IE"/>
          </a:p>
        </p:txBody>
      </p:sp>
      <p:sp>
        <p:nvSpPr>
          <p:cNvPr id="4" name="Footer Placeholder 3"/>
          <p:cNvSpPr>
            <a:spLocks noGrp="1"/>
          </p:cNvSpPr>
          <p:nvPr>
            <p:ph type="ftr" sz="quarter" idx="2"/>
          </p:nvPr>
        </p:nvSpPr>
        <p:spPr>
          <a:xfrm>
            <a:off x="1" y="9264229"/>
            <a:ext cx="2889938" cy="489374"/>
          </a:xfrm>
          <a:prstGeom prst="rect">
            <a:avLst/>
          </a:prstGeom>
        </p:spPr>
        <p:txBody>
          <a:bodyPr vert="horz" lIns="89782" tIns="44891" rIns="89782" bIns="44891" rtlCol="0" anchor="b"/>
          <a:lstStyle>
            <a:lvl1pPr algn="l">
              <a:defRPr sz="1200"/>
            </a:lvl1pPr>
          </a:lstStyle>
          <a:p>
            <a:endParaRPr lang="en-IE"/>
          </a:p>
        </p:txBody>
      </p:sp>
      <p:sp>
        <p:nvSpPr>
          <p:cNvPr id="5" name="Slide Number Placeholder 4"/>
          <p:cNvSpPr>
            <a:spLocks noGrp="1"/>
          </p:cNvSpPr>
          <p:nvPr>
            <p:ph type="sldNum" sz="quarter" idx="3"/>
          </p:nvPr>
        </p:nvSpPr>
        <p:spPr>
          <a:xfrm>
            <a:off x="3777607" y="9264229"/>
            <a:ext cx="2889938" cy="489374"/>
          </a:xfrm>
          <a:prstGeom prst="rect">
            <a:avLst/>
          </a:prstGeom>
        </p:spPr>
        <p:txBody>
          <a:bodyPr vert="horz" lIns="89782" tIns="44891" rIns="89782" bIns="44891" rtlCol="0" anchor="b"/>
          <a:lstStyle>
            <a:lvl1pPr algn="r">
              <a:defRPr sz="1200"/>
            </a:lvl1pPr>
          </a:lstStyle>
          <a:p>
            <a:fld id="{09CA2FB2-1A27-472F-8E20-29DBD77DDBD5}" type="slidenum">
              <a:rPr lang="en-IE" smtClean="0"/>
              <a:t>‹#›</a:t>
            </a:fld>
            <a:endParaRPr lang="en-IE"/>
          </a:p>
        </p:txBody>
      </p:sp>
    </p:spTree>
    <p:extLst>
      <p:ext uri="{BB962C8B-B14F-4D97-AF65-F5344CB8AC3E}">
        <p14:creationId xmlns:p14="http://schemas.microsoft.com/office/powerpoint/2010/main" val="37296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665" cy="488226"/>
          </a:xfrm>
          <a:prstGeom prst="rect">
            <a:avLst/>
          </a:prstGeom>
        </p:spPr>
        <p:txBody>
          <a:bodyPr vert="horz" lIns="89782" tIns="44891" rIns="89782" bIns="44891" rtlCol="0"/>
          <a:lstStyle>
            <a:lvl1pPr algn="l">
              <a:defRPr sz="1200"/>
            </a:lvl1pPr>
          </a:lstStyle>
          <a:p>
            <a:endParaRPr lang="en-IE"/>
          </a:p>
        </p:txBody>
      </p:sp>
      <p:sp>
        <p:nvSpPr>
          <p:cNvPr id="3" name="Date Placeholder 2"/>
          <p:cNvSpPr>
            <a:spLocks noGrp="1"/>
          </p:cNvSpPr>
          <p:nvPr>
            <p:ph type="dt" idx="1"/>
          </p:nvPr>
        </p:nvSpPr>
        <p:spPr>
          <a:xfrm>
            <a:off x="3776866" y="0"/>
            <a:ext cx="2890665" cy="488226"/>
          </a:xfrm>
          <a:prstGeom prst="rect">
            <a:avLst/>
          </a:prstGeom>
        </p:spPr>
        <p:txBody>
          <a:bodyPr vert="horz" lIns="89782" tIns="44891" rIns="89782" bIns="44891" rtlCol="0"/>
          <a:lstStyle>
            <a:lvl1pPr algn="r">
              <a:defRPr sz="1200"/>
            </a:lvl1pPr>
          </a:lstStyle>
          <a:p>
            <a:fld id="{7875DC64-A736-42C1-B2FF-04DD48AB65AE}" type="datetimeFigureOut">
              <a:rPr lang="en-IE" smtClean="0"/>
              <a:t>01/12/2022</a:t>
            </a:fld>
            <a:endParaRPr lang="en-IE"/>
          </a:p>
        </p:txBody>
      </p:sp>
      <p:sp>
        <p:nvSpPr>
          <p:cNvPr id="4" name="Slide Image Placeholder 3"/>
          <p:cNvSpPr>
            <a:spLocks noGrp="1" noRot="1" noChangeAspect="1"/>
          </p:cNvSpPr>
          <p:nvPr>
            <p:ph type="sldImg" idx="2"/>
          </p:nvPr>
        </p:nvSpPr>
        <p:spPr>
          <a:xfrm>
            <a:off x="407988" y="1219200"/>
            <a:ext cx="5853112" cy="3292475"/>
          </a:xfrm>
          <a:prstGeom prst="rect">
            <a:avLst/>
          </a:prstGeom>
          <a:noFill/>
          <a:ln w="12700">
            <a:solidFill>
              <a:prstClr val="black"/>
            </a:solidFill>
          </a:ln>
        </p:spPr>
        <p:txBody>
          <a:bodyPr vert="horz" lIns="89782" tIns="44891" rIns="89782" bIns="44891" rtlCol="0" anchor="ctr"/>
          <a:lstStyle/>
          <a:p>
            <a:endParaRPr lang="en-IE"/>
          </a:p>
        </p:txBody>
      </p:sp>
      <p:sp>
        <p:nvSpPr>
          <p:cNvPr id="5" name="Notes Placeholder 4"/>
          <p:cNvSpPr>
            <a:spLocks noGrp="1"/>
          </p:cNvSpPr>
          <p:nvPr>
            <p:ph type="body" sz="quarter" idx="3"/>
          </p:nvPr>
        </p:nvSpPr>
        <p:spPr>
          <a:xfrm>
            <a:off x="666598" y="4693521"/>
            <a:ext cx="5335893" cy="3840294"/>
          </a:xfrm>
          <a:prstGeom prst="rect">
            <a:avLst/>
          </a:prstGeom>
        </p:spPr>
        <p:txBody>
          <a:bodyPr vert="horz" lIns="89782" tIns="44891" rIns="89782" bIns="4489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265375"/>
            <a:ext cx="2890665" cy="488226"/>
          </a:xfrm>
          <a:prstGeom prst="rect">
            <a:avLst/>
          </a:prstGeom>
        </p:spPr>
        <p:txBody>
          <a:bodyPr vert="horz" lIns="89782" tIns="44891" rIns="89782" bIns="44891" rtlCol="0" anchor="b"/>
          <a:lstStyle>
            <a:lvl1pPr algn="l">
              <a:defRPr sz="1200"/>
            </a:lvl1pPr>
          </a:lstStyle>
          <a:p>
            <a:endParaRPr lang="en-IE"/>
          </a:p>
        </p:txBody>
      </p:sp>
      <p:sp>
        <p:nvSpPr>
          <p:cNvPr id="7" name="Slide Number Placeholder 6"/>
          <p:cNvSpPr>
            <a:spLocks noGrp="1"/>
          </p:cNvSpPr>
          <p:nvPr>
            <p:ph type="sldNum" sz="quarter" idx="5"/>
          </p:nvPr>
        </p:nvSpPr>
        <p:spPr>
          <a:xfrm>
            <a:off x="3776866" y="9265375"/>
            <a:ext cx="2890665" cy="488226"/>
          </a:xfrm>
          <a:prstGeom prst="rect">
            <a:avLst/>
          </a:prstGeom>
        </p:spPr>
        <p:txBody>
          <a:bodyPr vert="horz" lIns="89782" tIns="44891" rIns="89782" bIns="44891" rtlCol="0" anchor="b"/>
          <a:lstStyle>
            <a:lvl1pPr algn="r">
              <a:defRPr sz="1200"/>
            </a:lvl1pPr>
          </a:lstStyle>
          <a:p>
            <a:fld id="{F22C5FAC-C460-4E62-AD97-4BA7686DF0B4}" type="slidenum">
              <a:rPr lang="en-IE" smtClean="0"/>
              <a:t>‹#›</a:t>
            </a:fld>
            <a:endParaRPr lang="en-IE"/>
          </a:p>
        </p:txBody>
      </p:sp>
    </p:spTree>
    <p:extLst>
      <p:ext uri="{BB962C8B-B14F-4D97-AF65-F5344CB8AC3E}">
        <p14:creationId xmlns:p14="http://schemas.microsoft.com/office/powerpoint/2010/main" val="3294585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15835" indent="-275321" eaLnBrk="0" hangingPunct="0">
              <a:spcBef>
                <a:spcPct val="30000"/>
              </a:spcBef>
              <a:defRPr sz="1200">
                <a:solidFill>
                  <a:schemeClr val="tx1"/>
                </a:solidFill>
                <a:latin typeface="Arial" charset="0"/>
              </a:defRPr>
            </a:lvl2pPr>
            <a:lvl3pPr marL="1101284" indent="-220257" eaLnBrk="0" hangingPunct="0">
              <a:spcBef>
                <a:spcPct val="30000"/>
              </a:spcBef>
              <a:defRPr sz="1200">
                <a:solidFill>
                  <a:schemeClr val="tx1"/>
                </a:solidFill>
                <a:latin typeface="Arial" charset="0"/>
              </a:defRPr>
            </a:lvl3pPr>
            <a:lvl4pPr marL="1541796" indent="-220257" eaLnBrk="0" hangingPunct="0">
              <a:spcBef>
                <a:spcPct val="30000"/>
              </a:spcBef>
              <a:defRPr sz="1200">
                <a:solidFill>
                  <a:schemeClr val="tx1"/>
                </a:solidFill>
                <a:latin typeface="Arial" charset="0"/>
              </a:defRPr>
            </a:lvl4pPr>
            <a:lvl5pPr marL="1982310" indent="-220257" eaLnBrk="0" hangingPunct="0">
              <a:spcBef>
                <a:spcPct val="30000"/>
              </a:spcBef>
              <a:defRPr sz="1200">
                <a:solidFill>
                  <a:schemeClr val="tx1"/>
                </a:solidFill>
                <a:latin typeface="Arial" charset="0"/>
              </a:defRPr>
            </a:lvl5pPr>
            <a:lvl6pPr marL="2422824" indent="-220257" eaLnBrk="0" fontAlgn="base" hangingPunct="0">
              <a:spcBef>
                <a:spcPct val="30000"/>
              </a:spcBef>
              <a:spcAft>
                <a:spcPct val="0"/>
              </a:spcAft>
              <a:defRPr sz="1200">
                <a:solidFill>
                  <a:schemeClr val="tx1"/>
                </a:solidFill>
                <a:latin typeface="Arial" charset="0"/>
              </a:defRPr>
            </a:lvl6pPr>
            <a:lvl7pPr marL="2863337" indent="-220257" eaLnBrk="0" fontAlgn="base" hangingPunct="0">
              <a:spcBef>
                <a:spcPct val="30000"/>
              </a:spcBef>
              <a:spcAft>
                <a:spcPct val="0"/>
              </a:spcAft>
              <a:defRPr sz="1200">
                <a:solidFill>
                  <a:schemeClr val="tx1"/>
                </a:solidFill>
                <a:latin typeface="Arial" charset="0"/>
              </a:defRPr>
            </a:lvl7pPr>
            <a:lvl8pPr marL="3303851" indent="-220257" eaLnBrk="0" fontAlgn="base" hangingPunct="0">
              <a:spcBef>
                <a:spcPct val="30000"/>
              </a:spcBef>
              <a:spcAft>
                <a:spcPct val="0"/>
              </a:spcAft>
              <a:defRPr sz="1200">
                <a:solidFill>
                  <a:schemeClr val="tx1"/>
                </a:solidFill>
                <a:latin typeface="Arial" charset="0"/>
              </a:defRPr>
            </a:lvl8pPr>
            <a:lvl9pPr marL="3744363" indent="-22025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6C33077-61F1-407E-BFD0-7B6FD697EA16}" type="slidenum">
              <a:rPr lang="en-GB" altLang="en-US" smtClean="0"/>
              <a:pPr eaLnBrk="1" hangingPunct="1">
                <a:spcBef>
                  <a:spcPct val="0"/>
                </a:spcBef>
              </a:pPr>
              <a:t>11</a:t>
            </a:fld>
            <a:endParaRPr lang="en-GB" altLang="en-US"/>
          </a:p>
        </p:txBody>
      </p:sp>
      <p:sp>
        <p:nvSpPr>
          <p:cNvPr id="69635" name="Rectangle 7"/>
          <p:cNvSpPr txBox="1">
            <a:spLocks noGrp="1" noChangeArrowheads="1"/>
          </p:cNvSpPr>
          <p:nvPr/>
        </p:nvSpPr>
        <p:spPr bwMode="auto">
          <a:xfrm>
            <a:off x="3812079" y="8535069"/>
            <a:ext cx="2916193" cy="44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7" tIns="44889" rIns="89777" bIns="4488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7450EC5B-6BF5-40A6-82FF-7D883BB69046}" type="slidenum">
              <a:rPr lang="en-GB" altLang="en-US">
                <a:latin typeface="Times New Roman" pitchFamily="18" charset="0"/>
              </a:rPr>
              <a:pPr algn="r">
                <a:spcBef>
                  <a:spcPct val="0"/>
                </a:spcBef>
              </a:pPr>
              <a:t>11</a:t>
            </a:fld>
            <a:endParaRPr lang="en-GB" altLang="en-US">
              <a:latin typeface="Times New Roman" pitchFamily="18" charset="0"/>
            </a:endParaRPr>
          </a:p>
        </p:txBody>
      </p:sp>
      <p:sp>
        <p:nvSpPr>
          <p:cNvPr id="69636" name="Rectangle 7"/>
          <p:cNvSpPr txBox="1">
            <a:spLocks noGrp="1" noChangeArrowheads="1"/>
          </p:cNvSpPr>
          <p:nvPr/>
        </p:nvSpPr>
        <p:spPr bwMode="auto">
          <a:xfrm>
            <a:off x="3812079" y="8535069"/>
            <a:ext cx="2916193" cy="44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7" tIns="44889" rIns="89777" bIns="4488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9C1490D4-8B5D-4CFD-8269-E8C6095C0AD7}" type="slidenum">
              <a:rPr lang="en-GB" altLang="en-US">
                <a:latin typeface="Times New Roman" pitchFamily="18" charset="0"/>
                <a:cs typeface="Arial" charset="0"/>
              </a:rPr>
              <a:pPr algn="r">
                <a:spcBef>
                  <a:spcPct val="0"/>
                </a:spcBef>
              </a:pPr>
              <a:t>11</a:t>
            </a:fld>
            <a:endParaRPr lang="en-GB" altLang="en-US">
              <a:latin typeface="Times New Roman" pitchFamily="18" charset="0"/>
              <a:cs typeface="Arial" charset="0"/>
            </a:endParaRPr>
          </a:p>
        </p:txBody>
      </p:sp>
      <p:sp>
        <p:nvSpPr>
          <p:cNvPr id="80897" name="Text Box 1"/>
          <p:cNvSpPr txBox="1">
            <a:spLocks noChangeArrowheads="1"/>
          </p:cNvSpPr>
          <p:nvPr/>
        </p:nvSpPr>
        <p:spPr bwMode="auto">
          <a:xfrm>
            <a:off x="972065" y="297648"/>
            <a:ext cx="4784143" cy="3594763"/>
          </a:xfrm>
          <a:prstGeom prst="rect">
            <a:avLst/>
          </a:prstGeom>
          <a:solidFill>
            <a:srgbClr val="FFFFFF"/>
          </a:solidFill>
          <a:ln w="9360">
            <a:solidFill>
              <a:srgbClr val="000000"/>
            </a:solidFill>
            <a:miter lim="800000"/>
            <a:headEnd/>
            <a:tailEnd/>
          </a:ln>
          <a:effectLst/>
        </p:spPr>
        <p:txBody>
          <a:bodyPr wrap="none" lIns="89777" tIns="44889" rIns="89777" bIns="44889" anchor="ctr"/>
          <a:lstStyle/>
          <a:p>
            <a:pPr eaLnBrk="0" hangingPunct="0">
              <a:defRPr/>
            </a:pPr>
            <a:endParaRPr lang="en-US">
              <a:effectLst>
                <a:outerShdw blurRad="38100" dist="38100" dir="2700000" algn="tl">
                  <a:srgbClr val="000000">
                    <a:alpha val="43137"/>
                  </a:srgbClr>
                </a:outerShdw>
              </a:effectLst>
            </a:endParaRPr>
          </a:p>
        </p:txBody>
      </p:sp>
      <p:sp>
        <p:nvSpPr>
          <p:cNvPr id="69638" name="Text Box 2"/>
          <p:cNvSpPr>
            <a:spLocks noGrp="1" noChangeArrowheads="1"/>
          </p:cNvSpPr>
          <p:nvPr>
            <p:ph type="body"/>
          </p:nvPr>
        </p:nvSpPr>
        <p:spPr>
          <a:xfrm>
            <a:off x="493652" y="4240686"/>
            <a:ext cx="5745543" cy="408111"/>
          </a:xfrm>
          <a:noFill/>
        </p:spPr>
        <p:txBody>
          <a:bodyPr lIns="0" tIns="0" rIns="0" bIns="0"/>
          <a:lstStyle/>
          <a:p>
            <a:pPr>
              <a:lnSpc>
                <a:spcPct val="95000"/>
              </a:lnSpc>
              <a:spcBef>
                <a:spcPts val="446"/>
              </a:spcBef>
              <a:tabLst>
                <a:tab pos="0" algn="l"/>
                <a:tab pos="438984" algn="l"/>
                <a:tab pos="879497" algn="l"/>
                <a:tab pos="1321540" algn="l"/>
                <a:tab pos="1762053" algn="l"/>
                <a:tab pos="2202567" algn="l"/>
                <a:tab pos="2644610" algn="l"/>
                <a:tab pos="3085124" algn="l"/>
                <a:tab pos="3525637" algn="l"/>
                <a:tab pos="3967680" algn="l"/>
                <a:tab pos="4408193" algn="l"/>
                <a:tab pos="4850236" algn="l"/>
                <a:tab pos="5290750" algn="l"/>
                <a:tab pos="5731264" algn="l"/>
                <a:tab pos="6173305" algn="l"/>
                <a:tab pos="6613819" algn="l"/>
                <a:tab pos="7055862" algn="l"/>
                <a:tab pos="7496377" algn="l"/>
                <a:tab pos="7936889" algn="l"/>
                <a:tab pos="8378932" algn="l"/>
                <a:tab pos="8819445" algn="l"/>
              </a:tabLst>
            </a:pPr>
            <a:endParaRPr lang="en-GB" altLang="en-US">
              <a:latin typeface="Arial" charset="0"/>
              <a:ea typeface="Arial Unicode MS" pitchFamily="34" charset="-128"/>
              <a:cs typeface="Arial Unicode MS" pitchFamily="34" charset="-128"/>
            </a:endParaRPr>
          </a:p>
          <a:p>
            <a:pPr>
              <a:spcBef>
                <a:spcPts val="446"/>
              </a:spcBef>
              <a:tabLst>
                <a:tab pos="0" algn="l"/>
                <a:tab pos="438984" algn="l"/>
                <a:tab pos="879497" algn="l"/>
                <a:tab pos="1321540" algn="l"/>
                <a:tab pos="1762053" algn="l"/>
                <a:tab pos="2202567" algn="l"/>
                <a:tab pos="2644610" algn="l"/>
                <a:tab pos="3085124" algn="l"/>
                <a:tab pos="3525637" algn="l"/>
                <a:tab pos="3967680" algn="l"/>
                <a:tab pos="4408193" algn="l"/>
                <a:tab pos="4850236" algn="l"/>
                <a:tab pos="5290750" algn="l"/>
                <a:tab pos="5731264" algn="l"/>
                <a:tab pos="6173305" algn="l"/>
                <a:tab pos="6613819" algn="l"/>
                <a:tab pos="7055862" algn="l"/>
                <a:tab pos="7496377" algn="l"/>
                <a:tab pos="7936889" algn="l"/>
                <a:tab pos="8378932" algn="l"/>
                <a:tab pos="8819445" algn="l"/>
              </a:tabLst>
            </a:pPr>
            <a:endParaRPr lang="en-GB" altLang="en-US">
              <a:latin typeface="Arial" charset="0"/>
              <a:ea typeface="Arial Unicode MS" pitchFamily="34" charset="-128"/>
              <a:cs typeface="Arial Unicode MS" pitchFamily="34" charset="-128"/>
            </a:endParaRPr>
          </a:p>
        </p:txBody>
      </p:sp>
    </p:spTree>
    <p:extLst>
      <p:ext uri="{BB962C8B-B14F-4D97-AF65-F5344CB8AC3E}">
        <p14:creationId xmlns:p14="http://schemas.microsoft.com/office/powerpoint/2010/main" val="1704965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15835" indent="-275321" eaLnBrk="0" hangingPunct="0">
              <a:spcBef>
                <a:spcPct val="30000"/>
              </a:spcBef>
              <a:defRPr sz="1200">
                <a:solidFill>
                  <a:schemeClr val="tx1"/>
                </a:solidFill>
                <a:latin typeface="Arial" charset="0"/>
              </a:defRPr>
            </a:lvl2pPr>
            <a:lvl3pPr marL="1101284" indent="-220257" eaLnBrk="0" hangingPunct="0">
              <a:spcBef>
                <a:spcPct val="30000"/>
              </a:spcBef>
              <a:defRPr sz="1200">
                <a:solidFill>
                  <a:schemeClr val="tx1"/>
                </a:solidFill>
                <a:latin typeface="Arial" charset="0"/>
              </a:defRPr>
            </a:lvl3pPr>
            <a:lvl4pPr marL="1541796" indent="-220257" eaLnBrk="0" hangingPunct="0">
              <a:spcBef>
                <a:spcPct val="30000"/>
              </a:spcBef>
              <a:defRPr sz="1200">
                <a:solidFill>
                  <a:schemeClr val="tx1"/>
                </a:solidFill>
                <a:latin typeface="Arial" charset="0"/>
              </a:defRPr>
            </a:lvl4pPr>
            <a:lvl5pPr marL="1982310" indent="-220257" eaLnBrk="0" hangingPunct="0">
              <a:spcBef>
                <a:spcPct val="30000"/>
              </a:spcBef>
              <a:defRPr sz="1200">
                <a:solidFill>
                  <a:schemeClr val="tx1"/>
                </a:solidFill>
                <a:latin typeface="Arial" charset="0"/>
              </a:defRPr>
            </a:lvl5pPr>
            <a:lvl6pPr marL="2422824" indent="-220257" eaLnBrk="0" fontAlgn="base" hangingPunct="0">
              <a:spcBef>
                <a:spcPct val="30000"/>
              </a:spcBef>
              <a:spcAft>
                <a:spcPct val="0"/>
              </a:spcAft>
              <a:defRPr sz="1200">
                <a:solidFill>
                  <a:schemeClr val="tx1"/>
                </a:solidFill>
                <a:latin typeface="Arial" charset="0"/>
              </a:defRPr>
            </a:lvl6pPr>
            <a:lvl7pPr marL="2863337" indent="-220257" eaLnBrk="0" fontAlgn="base" hangingPunct="0">
              <a:spcBef>
                <a:spcPct val="30000"/>
              </a:spcBef>
              <a:spcAft>
                <a:spcPct val="0"/>
              </a:spcAft>
              <a:defRPr sz="1200">
                <a:solidFill>
                  <a:schemeClr val="tx1"/>
                </a:solidFill>
                <a:latin typeface="Arial" charset="0"/>
              </a:defRPr>
            </a:lvl7pPr>
            <a:lvl8pPr marL="3303851" indent="-220257" eaLnBrk="0" fontAlgn="base" hangingPunct="0">
              <a:spcBef>
                <a:spcPct val="30000"/>
              </a:spcBef>
              <a:spcAft>
                <a:spcPct val="0"/>
              </a:spcAft>
              <a:defRPr sz="1200">
                <a:solidFill>
                  <a:schemeClr val="tx1"/>
                </a:solidFill>
                <a:latin typeface="Arial" charset="0"/>
              </a:defRPr>
            </a:lvl8pPr>
            <a:lvl9pPr marL="3744363" indent="-22025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A66B1B0-53FC-4190-A17D-FC102B0531E6}" type="slidenum">
              <a:rPr lang="en-GB" altLang="en-US" smtClean="0"/>
              <a:pPr eaLnBrk="1" hangingPunct="1">
                <a:spcBef>
                  <a:spcPct val="0"/>
                </a:spcBef>
              </a:pPr>
              <a:t>16</a:t>
            </a:fld>
            <a:endParaRPr lang="en-GB" altLang="en-US"/>
          </a:p>
        </p:txBody>
      </p:sp>
      <p:sp>
        <p:nvSpPr>
          <p:cNvPr id="64515" name="Rectangle 7"/>
          <p:cNvSpPr txBox="1">
            <a:spLocks noGrp="1" noChangeArrowheads="1"/>
          </p:cNvSpPr>
          <p:nvPr/>
        </p:nvSpPr>
        <p:spPr bwMode="auto">
          <a:xfrm>
            <a:off x="3812079" y="8535069"/>
            <a:ext cx="2916193" cy="44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7" tIns="44889" rIns="89777" bIns="4488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8CDD22EF-44E1-4C21-9B2D-073E681A2A8F}" type="slidenum">
              <a:rPr lang="en-GB" altLang="en-US">
                <a:latin typeface="Times New Roman" pitchFamily="18" charset="0"/>
              </a:rPr>
              <a:pPr algn="r">
                <a:spcBef>
                  <a:spcPct val="0"/>
                </a:spcBef>
              </a:pPr>
              <a:t>16</a:t>
            </a:fld>
            <a:endParaRPr lang="en-GB" altLang="en-US">
              <a:latin typeface="Times New Roman" pitchFamily="18" charset="0"/>
            </a:endParaRPr>
          </a:p>
        </p:txBody>
      </p:sp>
      <p:sp>
        <p:nvSpPr>
          <p:cNvPr id="64516" name="Rectangle 7"/>
          <p:cNvSpPr txBox="1">
            <a:spLocks noGrp="1" noChangeArrowheads="1"/>
          </p:cNvSpPr>
          <p:nvPr/>
        </p:nvSpPr>
        <p:spPr bwMode="auto">
          <a:xfrm>
            <a:off x="3812079" y="8535069"/>
            <a:ext cx="2916193" cy="44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7" tIns="44889" rIns="89777" bIns="4488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DDD23646-E0E5-4C82-A05A-568DB828827B}" type="slidenum">
              <a:rPr lang="en-GB" altLang="en-US">
                <a:latin typeface="Times New Roman" pitchFamily="18" charset="0"/>
                <a:cs typeface="Arial" charset="0"/>
              </a:rPr>
              <a:pPr algn="r">
                <a:spcBef>
                  <a:spcPct val="0"/>
                </a:spcBef>
              </a:pPr>
              <a:t>16</a:t>
            </a:fld>
            <a:endParaRPr lang="en-GB" altLang="en-US">
              <a:latin typeface="Times New Roman" pitchFamily="18" charset="0"/>
              <a:cs typeface="Arial" charset="0"/>
            </a:endParaRPr>
          </a:p>
        </p:txBody>
      </p:sp>
      <p:sp>
        <p:nvSpPr>
          <p:cNvPr id="74753" name="Text Box 1"/>
          <p:cNvSpPr txBox="1">
            <a:spLocks noChangeArrowheads="1"/>
          </p:cNvSpPr>
          <p:nvPr/>
        </p:nvSpPr>
        <p:spPr bwMode="auto">
          <a:xfrm>
            <a:off x="972065" y="297648"/>
            <a:ext cx="4784143" cy="3594763"/>
          </a:xfrm>
          <a:prstGeom prst="rect">
            <a:avLst/>
          </a:prstGeom>
          <a:solidFill>
            <a:srgbClr val="FFFFFF"/>
          </a:solidFill>
          <a:ln w="9360">
            <a:solidFill>
              <a:srgbClr val="000000"/>
            </a:solidFill>
            <a:miter lim="800000"/>
            <a:headEnd/>
            <a:tailEnd/>
          </a:ln>
          <a:effectLst/>
        </p:spPr>
        <p:txBody>
          <a:bodyPr wrap="none" lIns="89777" tIns="44889" rIns="89777" bIns="44889" anchor="ctr"/>
          <a:lstStyle/>
          <a:p>
            <a:pPr eaLnBrk="0" hangingPunct="0">
              <a:defRPr/>
            </a:pPr>
            <a:endParaRPr lang="en-US">
              <a:effectLst>
                <a:outerShdw blurRad="38100" dist="38100" dir="2700000" algn="tl">
                  <a:srgbClr val="000000">
                    <a:alpha val="43137"/>
                  </a:srgbClr>
                </a:outerShdw>
              </a:effectLst>
            </a:endParaRPr>
          </a:p>
        </p:txBody>
      </p:sp>
      <p:sp>
        <p:nvSpPr>
          <p:cNvPr id="64518" name="Text Box 2"/>
          <p:cNvSpPr>
            <a:spLocks noGrp="1" noChangeArrowheads="1"/>
          </p:cNvSpPr>
          <p:nvPr>
            <p:ph type="body"/>
          </p:nvPr>
        </p:nvSpPr>
        <p:spPr>
          <a:xfrm>
            <a:off x="493652" y="4240686"/>
            <a:ext cx="5745543" cy="408111"/>
          </a:xfrm>
          <a:noFill/>
        </p:spPr>
        <p:txBody>
          <a:bodyPr lIns="0" tIns="0" rIns="0" bIns="0"/>
          <a:lstStyle/>
          <a:p>
            <a:pPr>
              <a:lnSpc>
                <a:spcPct val="95000"/>
              </a:lnSpc>
              <a:spcBef>
                <a:spcPts val="446"/>
              </a:spcBef>
              <a:tabLst>
                <a:tab pos="0" algn="l"/>
                <a:tab pos="438984" algn="l"/>
                <a:tab pos="879497" algn="l"/>
                <a:tab pos="1321540" algn="l"/>
                <a:tab pos="1762053" algn="l"/>
                <a:tab pos="2202567" algn="l"/>
                <a:tab pos="2644610" algn="l"/>
                <a:tab pos="3085124" algn="l"/>
                <a:tab pos="3525637" algn="l"/>
                <a:tab pos="3967680" algn="l"/>
                <a:tab pos="4408193" algn="l"/>
                <a:tab pos="4850236" algn="l"/>
                <a:tab pos="5290750" algn="l"/>
                <a:tab pos="5731264" algn="l"/>
                <a:tab pos="6173305" algn="l"/>
                <a:tab pos="6613819" algn="l"/>
                <a:tab pos="7055862" algn="l"/>
                <a:tab pos="7496377" algn="l"/>
                <a:tab pos="7936889" algn="l"/>
                <a:tab pos="8378932" algn="l"/>
                <a:tab pos="8819445" algn="l"/>
              </a:tabLst>
            </a:pPr>
            <a:endParaRPr lang="en-GB" altLang="en-US">
              <a:latin typeface="Arial" charset="0"/>
              <a:ea typeface="Arial Unicode MS" pitchFamily="34" charset="-128"/>
              <a:cs typeface="Arial Unicode MS" pitchFamily="34" charset="-128"/>
            </a:endParaRPr>
          </a:p>
          <a:p>
            <a:pPr>
              <a:spcBef>
                <a:spcPts val="446"/>
              </a:spcBef>
              <a:tabLst>
                <a:tab pos="0" algn="l"/>
                <a:tab pos="438984" algn="l"/>
                <a:tab pos="879497" algn="l"/>
                <a:tab pos="1321540" algn="l"/>
                <a:tab pos="1762053" algn="l"/>
                <a:tab pos="2202567" algn="l"/>
                <a:tab pos="2644610" algn="l"/>
                <a:tab pos="3085124" algn="l"/>
                <a:tab pos="3525637" algn="l"/>
                <a:tab pos="3967680" algn="l"/>
                <a:tab pos="4408193" algn="l"/>
                <a:tab pos="4850236" algn="l"/>
                <a:tab pos="5290750" algn="l"/>
                <a:tab pos="5731264" algn="l"/>
                <a:tab pos="6173305" algn="l"/>
                <a:tab pos="6613819" algn="l"/>
                <a:tab pos="7055862" algn="l"/>
                <a:tab pos="7496377" algn="l"/>
                <a:tab pos="7936889" algn="l"/>
                <a:tab pos="8378932" algn="l"/>
                <a:tab pos="8819445" algn="l"/>
              </a:tabLst>
            </a:pPr>
            <a:endParaRPr lang="en-GB" altLang="en-US">
              <a:latin typeface="Arial" charset="0"/>
              <a:ea typeface="Arial Unicode MS" pitchFamily="34" charset="-128"/>
              <a:cs typeface="Arial Unicode MS" pitchFamily="34" charset="-128"/>
            </a:endParaRPr>
          </a:p>
        </p:txBody>
      </p:sp>
    </p:spTree>
    <p:extLst>
      <p:ext uri="{BB962C8B-B14F-4D97-AF65-F5344CB8AC3E}">
        <p14:creationId xmlns:p14="http://schemas.microsoft.com/office/powerpoint/2010/main" val="3680522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15835" indent="-275321" eaLnBrk="0" hangingPunct="0">
              <a:spcBef>
                <a:spcPct val="30000"/>
              </a:spcBef>
              <a:defRPr sz="1200">
                <a:solidFill>
                  <a:schemeClr val="tx1"/>
                </a:solidFill>
                <a:latin typeface="Arial" charset="0"/>
              </a:defRPr>
            </a:lvl2pPr>
            <a:lvl3pPr marL="1101284" indent="-220257" eaLnBrk="0" hangingPunct="0">
              <a:spcBef>
                <a:spcPct val="30000"/>
              </a:spcBef>
              <a:defRPr sz="1200">
                <a:solidFill>
                  <a:schemeClr val="tx1"/>
                </a:solidFill>
                <a:latin typeface="Arial" charset="0"/>
              </a:defRPr>
            </a:lvl3pPr>
            <a:lvl4pPr marL="1541796" indent="-220257" eaLnBrk="0" hangingPunct="0">
              <a:spcBef>
                <a:spcPct val="30000"/>
              </a:spcBef>
              <a:defRPr sz="1200">
                <a:solidFill>
                  <a:schemeClr val="tx1"/>
                </a:solidFill>
                <a:latin typeface="Arial" charset="0"/>
              </a:defRPr>
            </a:lvl4pPr>
            <a:lvl5pPr marL="1982310" indent="-220257" eaLnBrk="0" hangingPunct="0">
              <a:spcBef>
                <a:spcPct val="30000"/>
              </a:spcBef>
              <a:defRPr sz="1200">
                <a:solidFill>
                  <a:schemeClr val="tx1"/>
                </a:solidFill>
                <a:latin typeface="Arial" charset="0"/>
              </a:defRPr>
            </a:lvl5pPr>
            <a:lvl6pPr marL="2422824" indent="-220257" eaLnBrk="0" fontAlgn="base" hangingPunct="0">
              <a:spcBef>
                <a:spcPct val="30000"/>
              </a:spcBef>
              <a:spcAft>
                <a:spcPct val="0"/>
              </a:spcAft>
              <a:defRPr sz="1200">
                <a:solidFill>
                  <a:schemeClr val="tx1"/>
                </a:solidFill>
                <a:latin typeface="Arial" charset="0"/>
              </a:defRPr>
            </a:lvl6pPr>
            <a:lvl7pPr marL="2863337" indent="-220257" eaLnBrk="0" fontAlgn="base" hangingPunct="0">
              <a:spcBef>
                <a:spcPct val="30000"/>
              </a:spcBef>
              <a:spcAft>
                <a:spcPct val="0"/>
              </a:spcAft>
              <a:defRPr sz="1200">
                <a:solidFill>
                  <a:schemeClr val="tx1"/>
                </a:solidFill>
                <a:latin typeface="Arial" charset="0"/>
              </a:defRPr>
            </a:lvl7pPr>
            <a:lvl8pPr marL="3303851" indent="-220257" eaLnBrk="0" fontAlgn="base" hangingPunct="0">
              <a:spcBef>
                <a:spcPct val="30000"/>
              </a:spcBef>
              <a:spcAft>
                <a:spcPct val="0"/>
              </a:spcAft>
              <a:defRPr sz="1200">
                <a:solidFill>
                  <a:schemeClr val="tx1"/>
                </a:solidFill>
                <a:latin typeface="Arial" charset="0"/>
              </a:defRPr>
            </a:lvl8pPr>
            <a:lvl9pPr marL="3744363" indent="-22025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25FD6E7-E919-4A65-BE82-40CE1FB2AF56}" type="slidenum">
              <a:rPr lang="en-GB" altLang="en-US" smtClean="0"/>
              <a:pPr eaLnBrk="1" hangingPunct="1">
                <a:spcBef>
                  <a:spcPct val="0"/>
                </a:spcBef>
              </a:pPr>
              <a:t>17</a:t>
            </a:fld>
            <a:endParaRPr lang="en-GB" altLang="en-US"/>
          </a:p>
        </p:txBody>
      </p:sp>
      <p:sp>
        <p:nvSpPr>
          <p:cNvPr id="65539" name="Rectangle 7"/>
          <p:cNvSpPr txBox="1">
            <a:spLocks noGrp="1" noChangeArrowheads="1"/>
          </p:cNvSpPr>
          <p:nvPr/>
        </p:nvSpPr>
        <p:spPr bwMode="auto">
          <a:xfrm>
            <a:off x="3812079" y="8535069"/>
            <a:ext cx="2916193" cy="44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7" tIns="44889" rIns="89777" bIns="4488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3475CEFE-D8E7-4CED-AC80-F312FA211560}" type="slidenum">
              <a:rPr lang="en-GB" altLang="en-US">
                <a:latin typeface="Times New Roman" pitchFamily="18" charset="0"/>
              </a:rPr>
              <a:pPr algn="r">
                <a:spcBef>
                  <a:spcPct val="0"/>
                </a:spcBef>
              </a:pPr>
              <a:t>17</a:t>
            </a:fld>
            <a:endParaRPr lang="en-GB" altLang="en-US">
              <a:latin typeface="Times New Roman" pitchFamily="18" charset="0"/>
            </a:endParaRPr>
          </a:p>
        </p:txBody>
      </p:sp>
      <p:sp>
        <p:nvSpPr>
          <p:cNvPr id="65540" name="Rectangle 7"/>
          <p:cNvSpPr txBox="1">
            <a:spLocks noGrp="1" noChangeArrowheads="1"/>
          </p:cNvSpPr>
          <p:nvPr/>
        </p:nvSpPr>
        <p:spPr bwMode="auto">
          <a:xfrm>
            <a:off x="3812079" y="8535069"/>
            <a:ext cx="2916193" cy="44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7" tIns="44889" rIns="89777" bIns="4488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BE8FF64E-9927-4FD1-BEDC-27841C189100}" type="slidenum">
              <a:rPr lang="en-GB" altLang="en-US">
                <a:latin typeface="Times New Roman" pitchFamily="18" charset="0"/>
                <a:cs typeface="Arial" charset="0"/>
              </a:rPr>
              <a:pPr algn="r">
                <a:spcBef>
                  <a:spcPct val="0"/>
                </a:spcBef>
              </a:pPr>
              <a:t>17</a:t>
            </a:fld>
            <a:endParaRPr lang="en-GB" altLang="en-US">
              <a:latin typeface="Times New Roman" pitchFamily="18" charset="0"/>
              <a:cs typeface="Arial" charset="0"/>
            </a:endParaRPr>
          </a:p>
        </p:txBody>
      </p:sp>
      <p:sp>
        <p:nvSpPr>
          <p:cNvPr id="75777" name="Text Box 1"/>
          <p:cNvSpPr txBox="1">
            <a:spLocks noChangeArrowheads="1"/>
          </p:cNvSpPr>
          <p:nvPr/>
        </p:nvSpPr>
        <p:spPr bwMode="auto">
          <a:xfrm>
            <a:off x="972065" y="297648"/>
            <a:ext cx="4784143" cy="3594763"/>
          </a:xfrm>
          <a:prstGeom prst="rect">
            <a:avLst/>
          </a:prstGeom>
          <a:solidFill>
            <a:srgbClr val="FFFFFF"/>
          </a:solidFill>
          <a:ln w="9360">
            <a:solidFill>
              <a:srgbClr val="000000"/>
            </a:solidFill>
            <a:miter lim="800000"/>
            <a:headEnd/>
            <a:tailEnd/>
          </a:ln>
          <a:effectLst/>
        </p:spPr>
        <p:txBody>
          <a:bodyPr wrap="none" lIns="89777" tIns="44889" rIns="89777" bIns="44889" anchor="ctr"/>
          <a:lstStyle/>
          <a:p>
            <a:pPr eaLnBrk="0" hangingPunct="0">
              <a:defRPr/>
            </a:pPr>
            <a:endParaRPr lang="en-US">
              <a:effectLst>
                <a:outerShdw blurRad="38100" dist="38100" dir="2700000" algn="tl">
                  <a:srgbClr val="000000">
                    <a:alpha val="43137"/>
                  </a:srgbClr>
                </a:outerShdw>
              </a:effectLst>
            </a:endParaRPr>
          </a:p>
        </p:txBody>
      </p:sp>
      <p:sp>
        <p:nvSpPr>
          <p:cNvPr id="65542" name="Text Box 2"/>
          <p:cNvSpPr>
            <a:spLocks noGrp="1" noChangeArrowheads="1"/>
          </p:cNvSpPr>
          <p:nvPr>
            <p:ph type="body"/>
          </p:nvPr>
        </p:nvSpPr>
        <p:spPr>
          <a:xfrm>
            <a:off x="493652" y="4240686"/>
            <a:ext cx="5745543" cy="408111"/>
          </a:xfrm>
          <a:noFill/>
        </p:spPr>
        <p:txBody>
          <a:bodyPr lIns="0" tIns="0" rIns="0" bIns="0"/>
          <a:lstStyle/>
          <a:p>
            <a:pPr>
              <a:lnSpc>
                <a:spcPct val="95000"/>
              </a:lnSpc>
              <a:spcBef>
                <a:spcPts val="446"/>
              </a:spcBef>
              <a:tabLst>
                <a:tab pos="0" algn="l"/>
                <a:tab pos="438984" algn="l"/>
                <a:tab pos="879497" algn="l"/>
                <a:tab pos="1321540" algn="l"/>
                <a:tab pos="1762053" algn="l"/>
                <a:tab pos="2202567" algn="l"/>
                <a:tab pos="2644610" algn="l"/>
                <a:tab pos="3085124" algn="l"/>
                <a:tab pos="3525637" algn="l"/>
                <a:tab pos="3967680" algn="l"/>
                <a:tab pos="4408193" algn="l"/>
                <a:tab pos="4850236" algn="l"/>
                <a:tab pos="5290750" algn="l"/>
                <a:tab pos="5731264" algn="l"/>
                <a:tab pos="6173305" algn="l"/>
                <a:tab pos="6613819" algn="l"/>
                <a:tab pos="7055862" algn="l"/>
                <a:tab pos="7496377" algn="l"/>
                <a:tab pos="7936889" algn="l"/>
                <a:tab pos="8378932" algn="l"/>
                <a:tab pos="8819445" algn="l"/>
              </a:tabLst>
            </a:pPr>
            <a:endParaRPr lang="en-GB" altLang="en-US">
              <a:latin typeface="Arial" charset="0"/>
              <a:ea typeface="Arial Unicode MS" pitchFamily="34" charset="-128"/>
              <a:cs typeface="Arial Unicode MS" pitchFamily="34" charset="-128"/>
            </a:endParaRPr>
          </a:p>
          <a:p>
            <a:pPr>
              <a:spcBef>
                <a:spcPts val="446"/>
              </a:spcBef>
              <a:tabLst>
                <a:tab pos="0" algn="l"/>
                <a:tab pos="438984" algn="l"/>
                <a:tab pos="879497" algn="l"/>
                <a:tab pos="1321540" algn="l"/>
                <a:tab pos="1762053" algn="l"/>
                <a:tab pos="2202567" algn="l"/>
                <a:tab pos="2644610" algn="l"/>
                <a:tab pos="3085124" algn="l"/>
                <a:tab pos="3525637" algn="l"/>
                <a:tab pos="3967680" algn="l"/>
                <a:tab pos="4408193" algn="l"/>
                <a:tab pos="4850236" algn="l"/>
                <a:tab pos="5290750" algn="l"/>
                <a:tab pos="5731264" algn="l"/>
                <a:tab pos="6173305" algn="l"/>
                <a:tab pos="6613819" algn="l"/>
                <a:tab pos="7055862" algn="l"/>
                <a:tab pos="7496377" algn="l"/>
                <a:tab pos="7936889" algn="l"/>
                <a:tab pos="8378932" algn="l"/>
                <a:tab pos="8819445" algn="l"/>
              </a:tabLst>
            </a:pPr>
            <a:endParaRPr lang="en-GB" altLang="en-US">
              <a:latin typeface="Arial" charset="0"/>
              <a:ea typeface="Arial Unicode MS" pitchFamily="34" charset="-128"/>
              <a:cs typeface="Arial Unicode MS" pitchFamily="34" charset="-128"/>
            </a:endParaRPr>
          </a:p>
        </p:txBody>
      </p:sp>
    </p:spTree>
    <p:extLst>
      <p:ext uri="{BB962C8B-B14F-4D97-AF65-F5344CB8AC3E}">
        <p14:creationId xmlns:p14="http://schemas.microsoft.com/office/powerpoint/2010/main" val="347913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15835" indent="-275321" eaLnBrk="0" hangingPunct="0">
              <a:spcBef>
                <a:spcPct val="30000"/>
              </a:spcBef>
              <a:defRPr sz="1200">
                <a:solidFill>
                  <a:schemeClr val="tx1"/>
                </a:solidFill>
                <a:latin typeface="Arial" charset="0"/>
              </a:defRPr>
            </a:lvl2pPr>
            <a:lvl3pPr marL="1101284" indent="-220257" eaLnBrk="0" hangingPunct="0">
              <a:spcBef>
                <a:spcPct val="30000"/>
              </a:spcBef>
              <a:defRPr sz="1200">
                <a:solidFill>
                  <a:schemeClr val="tx1"/>
                </a:solidFill>
                <a:latin typeface="Arial" charset="0"/>
              </a:defRPr>
            </a:lvl3pPr>
            <a:lvl4pPr marL="1541796" indent="-220257" eaLnBrk="0" hangingPunct="0">
              <a:spcBef>
                <a:spcPct val="30000"/>
              </a:spcBef>
              <a:defRPr sz="1200">
                <a:solidFill>
                  <a:schemeClr val="tx1"/>
                </a:solidFill>
                <a:latin typeface="Arial" charset="0"/>
              </a:defRPr>
            </a:lvl4pPr>
            <a:lvl5pPr marL="1982310" indent="-220257" eaLnBrk="0" hangingPunct="0">
              <a:spcBef>
                <a:spcPct val="30000"/>
              </a:spcBef>
              <a:defRPr sz="1200">
                <a:solidFill>
                  <a:schemeClr val="tx1"/>
                </a:solidFill>
                <a:latin typeface="Arial" charset="0"/>
              </a:defRPr>
            </a:lvl5pPr>
            <a:lvl6pPr marL="2422824" indent="-220257" eaLnBrk="0" fontAlgn="base" hangingPunct="0">
              <a:spcBef>
                <a:spcPct val="30000"/>
              </a:spcBef>
              <a:spcAft>
                <a:spcPct val="0"/>
              </a:spcAft>
              <a:defRPr sz="1200">
                <a:solidFill>
                  <a:schemeClr val="tx1"/>
                </a:solidFill>
                <a:latin typeface="Arial" charset="0"/>
              </a:defRPr>
            </a:lvl6pPr>
            <a:lvl7pPr marL="2863337" indent="-220257" eaLnBrk="0" fontAlgn="base" hangingPunct="0">
              <a:spcBef>
                <a:spcPct val="30000"/>
              </a:spcBef>
              <a:spcAft>
                <a:spcPct val="0"/>
              </a:spcAft>
              <a:defRPr sz="1200">
                <a:solidFill>
                  <a:schemeClr val="tx1"/>
                </a:solidFill>
                <a:latin typeface="Arial" charset="0"/>
              </a:defRPr>
            </a:lvl7pPr>
            <a:lvl8pPr marL="3303851" indent="-220257" eaLnBrk="0" fontAlgn="base" hangingPunct="0">
              <a:spcBef>
                <a:spcPct val="30000"/>
              </a:spcBef>
              <a:spcAft>
                <a:spcPct val="0"/>
              </a:spcAft>
              <a:defRPr sz="1200">
                <a:solidFill>
                  <a:schemeClr val="tx1"/>
                </a:solidFill>
                <a:latin typeface="Arial" charset="0"/>
              </a:defRPr>
            </a:lvl8pPr>
            <a:lvl9pPr marL="3744363" indent="-22025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71D2D97-B3C0-49F1-A2B2-91FF1845135E}" type="slidenum">
              <a:rPr lang="en-GB" altLang="en-US" smtClean="0"/>
              <a:pPr eaLnBrk="1" hangingPunct="1">
                <a:spcBef>
                  <a:spcPct val="0"/>
                </a:spcBef>
              </a:pPr>
              <a:t>18</a:t>
            </a:fld>
            <a:endParaRPr lang="en-GB" altLang="en-US"/>
          </a:p>
        </p:txBody>
      </p:sp>
      <p:sp>
        <p:nvSpPr>
          <p:cNvPr id="66563" name="Rectangle 7"/>
          <p:cNvSpPr txBox="1">
            <a:spLocks noGrp="1" noChangeArrowheads="1"/>
          </p:cNvSpPr>
          <p:nvPr/>
        </p:nvSpPr>
        <p:spPr bwMode="auto">
          <a:xfrm>
            <a:off x="3812079" y="8535069"/>
            <a:ext cx="2916193" cy="44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7" tIns="44889" rIns="89777" bIns="4488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82340CB9-CBAA-4BCB-907B-A032374DCB07}" type="slidenum">
              <a:rPr lang="en-GB" altLang="en-US">
                <a:latin typeface="Times New Roman" pitchFamily="18" charset="0"/>
              </a:rPr>
              <a:pPr algn="r">
                <a:spcBef>
                  <a:spcPct val="0"/>
                </a:spcBef>
              </a:pPr>
              <a:t>18</a:t>
            </a:fld>
            <a:endParaRPr lang="en-GB" altLang="en-US">
              <a:latin typeface="Times New Roman" pitchFamily="18" charset="0"/>
            </a:endParaRPr>
          </a:p>
        </p:txBody>
      </p:sp>
      <p:sp>
        <p:nvSpPr>
          <p:cNvPr id="66564" name="Rectangle 7"/>
          <p:cNvSpPr txBox="1">
            <a:spLocks noGrp="1" noChangeArrowheads="1"/>
          </p:cNvSpPr>
          <p:nvPr/>
        </p:nvSpPr>
        <p:spPr bwMode="auto">
          <a:xfrm>
            <a:off x="3812079" y="8535069"/>
            <a:ext cx="2916193" cy="44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7" tIns="44889" rIns="89777" bIns="4488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E6ECA2E4-3606-47B5-8E53-390A9219ADA6}" type="slidenum">
              <a:rPr lang="en-GB" altLang="en-US">
                <a:latin typeface="Times New Roman" pitchFamily="18" charset="0"/>
                <a:cs typeface="Arial" charset="0"/>
              </a:rPr>
              <a:pPr algn="r">
                <a:spcBef>
                  <a:spcPct val="0"/>
                </a:spcBef>
              </a:pPr>
              <a:t>18</a:t>
            </a:fld>
            <a:endParaRPr lang="en-GB" altLang="en-US">
              <a:latin typeface="Times New Roman" pitchFamily="18" charset="0"/>
              <a:cs typeface="Arial" charset="0"/>
            </a:endParaRPr>
          </a:p>
        </p:txBody>
      </p:sp>
      <p:sp>
        <p:nvSpPr>
          <p:cNvPr id="76801" name="Text Box 1"/>
          <p:cNvSpPr txBox="1">
            <a:spLocks noChangeArrowheads="1"/>
          </p:cNvSpPr>
          <p:nvPr/>
        </p:nvSpPr>
        <p:spPr bwMode="auto">
          <a:xfrm>
            <a:off x="972065" y="297648"/>
            <a:ext cx="4784143" cy="3594763"/>
          </a:xfrm>
          <a:prstGeom prst="rect">
            <a:avLst/>
          </a:prstGeom>
          <a:solidFill>
            <a:srgbClr val="FFFFFF"/>
          </a:solidFill>
          <a:ln w="9360">
            <a:solidFill>
              <a:srgbClr val="000000"/>
            </a:solidFill>
            <a:miter lim="800000"/>
            <a:headEnd/>
            <a:tailEnd/>
          </a:ln>
          <a:effectLst/>
        </p:spPr>
        <p:txBody>
          <a:bodyPr wrap="none" lIns="89777" tIns="44889" rIns="89777" bIns="44889" anchor="ctr"/>
          <a:lstStyle/>
          <a:p>
            <a:pPr eaLnBrk="0" hangingPunct="0">
              <a:defRPr/>
            </a:pPr>
            <a:endParaRPr lang="en-US">
              <a:effectLst>
                <a:outerShdw blurRad="38100" dist="38100" dir="2700000" algn="tl">
                  <a:srgbClr val="000000">
                    <a:alpha val="43137"/>
                  </a:srgbClr>
                </a:outerShdw>
              </a:effectLst>
            </a:endParaRPr>
          </a:p>
        </p:txBody>
      </p:sp>
      <p:sp>
        <p:nvSpPr>
          <p:cNvPr id="66566" name="Text Box 2"/>
          <p:cNvSpPr>
            <a:spLocks noGrp="1" noChangeArrowheads="1"/>
          </p:cNvSpPr>
          <p:nvPr>
            <p:ph type="body"/>
          </p:nvPr>
        </p:nvSpPr>
        <p:spPr>
          <a:xfrm>
            <a:off x="493652" y="4240686"/>
            <a:ext cx="5745543" cy="408111"/>
          </a:xfrm>
          <a:noFill/>
        </p:spPr>
        <p:txBody>
          <a:bodyPr lIns="0" tIns="0" rIns="0" bIns="0"/>
          <a:lstStyle/>
          <a:p>
            <a:pPr>
              <a:lnSpc>
                <a:spcPct val="95000"/>
              </a:lnSpc>
              <a:spcBef>
                <a:spcPts val="446"/>
              </a:spcBef>
              <a:tabLst>
                <a:tab pos="0" algn="l"/>
                <a:tab pos="438984" algn="l"/>
                <a:tab pos="879497" algn="l"/>
                <a:tab pos="1321540" algn="l"/>
                <a:tab pos="1762053" algn="l"/>
                <a:tab pos="2202567" algn="l"/>
                <a:tab pos="2644610" algn="l"/>
                <a:tab pos="3085124" algn="l"/>
                <a:tab pos="3525637" algn="l"/>
                <a:tab pos="3967680" algn="l"/>
                <a:tab pos="4408193" algn="l"/>
                <a:tab pos="4850236" algn="l"/>
                <a:tab pos="5290750" algn="l"/>
                <a:tab pos="5731264" algn="l"/>
                <a:tab pos="6173305" algn="l"/>
                <a:tab pos="6613819" algn="l"/>
                <a:tab pos="7055862" algn="l"/>
                <a:tab pos="7496377" algn="l"/>
                <a:tab pos="7936889" algn="l"/>
                <a:tab pos="8378932" algn="l"/>
                <a:tab pos="8819445" algn="l"/>
              </a:tabLst>
            </a:pPr>
            <a:endParaRPr lang="en-GB" altLang="en-US">
              <a:latin typeface="Arial" charset="0"/>
              <a:ea typeface="Arial Unicode MS" pitchFamily="34" charset="-128"/>
              <a:cs typeface="Arial Unicode MS" pitchFamily="34" charset="-128"/>
            </a:endParaRPr>
          </a:p>
          <a:p>
            <a:pPr>
              <a:spcBef>
                <a:spcPts val="446"/>
              </a:spcBef>
              <a:tabLst>
                <a:tab pos="0" algn="l"/>
                <a:tab pos="438984" algn="l"/>
                <a:tab pos="879497" algn="l"/>
                <a:tab pos="1321540" algn="l"/>
                <a:tab pos="1762053" algn="l"/>
                <a:tab pos="2202567" algn="l"/>
                <a:tab pos="2644610" algn="l"/>
                <a:tab pos="3085124" algn="l"/>
                <a:tab pos="3525637" algn="l"/>
                <a:tab pos="3967680" algn="l"/>
                <a:tab pos="4408193" algn="l"/>
                <a:tab pos="4850236" algn="l"/>
                <a:tab pos="5290750" algn="l"/>
                <a:tab pos="5731264" algn="l"/>
                <a:tab pos="6173305" algn="l"/>
                <a:tab pos="6613819" algn="l"/>
                <a:tab pos="7055862" algn="l"/>
                <a:tab pos="7496377" algn="l"/>
                <a:tab pos="7936889" algn="l"/>
                <a:tab pos="8378932" algn="l"/>
                <a:tab pos="8819445" algn="l"/>
              </a:tabLst>
            </a:pPr>
            <a:endParaRPr lang="en-GB" altLang="en-US">
              <a:latin typeface="Arial" charset="0"/>
              <a:ea typeface="Arial Unicode MS" pitchFamily="34" charset="-128"/>
              <a:cs typeface="Arial Unicode MS" pitchFamily="34" charset="-128"/>
            </a:endParaRPr>
          </a:p>
        </p:txBody>
      </p:sp>
    </p:spTree>
    <p:extLst>
      <p:ext uri="{BB962C8B-B14F-4D97-AF65-F5344CB8AC3E}">
        <p14:creationId xmlns:p14="http://schemas.microsoft.com/office/powerpoint/2010/main" val="2687060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15835" indent="-275321" eaLnBrk="0" hangingPunct="0">
              <a:spcBef>
                <a:spcPct val="30000"/>
              </a:spcBef>
              <a:defRPr sz="1200">
                <a:solidFill>
                  <a:schemeClr val="tx1"/>
                </a:solidFill>
                <a:latin typeface="Arial" charset="0"/>
              </a:defRPr>
            </a:lvl2pPr>
            <a:lvl3pPr marL="1101284" indent="-220257" eaLnBrk="0" hangingPunct="0">
              <a:spcBef>
                <a:spcPct val="30000"/>
              </a:spcBef>
              <a:defRPr sz="1200">
                <a:solidFill>
                  <a:schemeClr val="tx1"/>
                </a:solidFill>
                <a:latin typeface="Arial" charset="0"/>
              </a:defRPr>
            </a:lvl3pPr>
            <a:lvl4pPr marL="1541796" indent="-220257" eaLnBrk="0" hangingPunct="0">
              <a:spcBef>
                <a:spcPct val="30000"/>
              </a:spcBef>
              <a:defRPr sz="1200">
                <a:solidFill>
                  <a:schemeClr val="tx1"/>
                </a:solidFill>
                <a:latin typeface="Arial" charset="0"/>
              </a:defRPr>
            </a:lvl4pPr>
            <a:lvl5pPr marL="1982310" indent="-220257" eaLnBrk="0" hangingPunct="0">
              <a:spcBef>
                <a:spcPct val="30000"/>
              </a:spcBef>
              <a:defRPr sz="1200">
                <a:solidFill>
                  <a:schemeClr val="tx1"/>
                </a:solidFill>
                <a:latin typeface="Arial" charset="0"/>
              </a:defRPr>
            </a:lvl5pPr>
            <a:lvl6pPr marL="2422824" indent="-220257" eaLnBrk="0" fontAlgn="base" hangingPunct="0">
              <a:spcBef>
                <a:spcPct val="30000"/>
              </a:spcBef>
              <a:spcAft>
                <a:spcPct val="0"/>
              </a:spcAft>
              <a:defRPr sz="1200">
                <a:solidFill>
                  <a:schemeClr val="tx1"/>
                </a:solidFill>
                <a:latin typeface="Arial" charset="0"/>
              </a:defRPr>
            </a:lvl6pPr>
            <a:lvl7pPr marL="2863337" indent="-220257" eaLnBrk="0" fontAlgn="base" hangingPunct="0">
              <a:spcBef>
                <a:spcPct val="30000"/>
              </a:spcBef>
              <a:spcAft>
                <a:spcPct val="0"/>
              </a:spcAft>
              <a:defRPr sz="1200">
                <a:solidFill>
                  <a:schemeClr val="tx1"/>
                </a:solidFill>
                <a:latin typeface="Arial" charset="0"/>
              </a:defRPr>
            </a:lvl7pPr>
            <a:lvl8pPr marL="3303851" indent="-220257" eaLnBrk="0" fontAlgn="base" hangingPunct="0">
              <a:spcBef>
                <a:spcPct val="30000"/>
              </a:spcBef>
              <a:spcAft>
                <a:spcPct val="0"/>
              </a:spcAft>
              <a:defRPr sz="1200">
                <a:solidFill>
                  <a:schemeClr val="tx1"/>
                </a:solidFill>
                <a:latin typeface="Arial" charset="0"/>
              </a:defRPr>
            </a:lvl8pPr>
            <a:lvl9pPr marL="3744363" indent="-22025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5CCE088-46A9-400A-B777-44AE93E6A46A}" type="slidenum">
              <a:rPr lang="en-GB" altLang="en-US" smtClean="0"/>
              <a:pPr eaLnBrk="1" hangingPunct="1">
                <a:spcBef>
                  <a:spcPct val="0"/>
                </a:spcBef>
              </a:pPr>
              <a:t>19</a:t>
            </a:fld>
            <a:endParaRPr lang="en-GB" altLang="en-US"/>
          </a:p>
        </p:txBody>
      </p:sp>
      <p:sp>
        <p:nvSpPr>
          <p:cNvPr id="67587" name="Rectangle 7"/>
          <p:cNvSpPr txBox="1">
            <a:spLocks noGrp="1" noChangeArrowheads="1"/>
          </p:cNvSpPr>
          <p:nvPr/>
        </p:nvSpPr>
        <p:spPr bwMode="auto">
          <a:xfrm>
            <a:off x="3812079" y="8535069"/>
            <a:ext cx="2916193" cy="44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7" tIns="44889" rIns="89777" bIns="4488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06C394CA-B31D-4F44-B9FB-F698034878F0}" type="slidenum">
              <a:rPr lang="en-GB" altLang="en-US">
                <a:latin typeface="Times New Roman" pitchFamily="18" charset="0"/>
              </a:rPr>
              <a:pPr algn="r">
                <a:spcBef>
                  <a:spcPct val="0"/>
                </a:spcBef>
              </a:pPr>
              <a:t>19</a:t>
            </a:fld>
            <a:endParaRPr lang="en-GB" altLang="en-US">
              <a:latin typeface="Times New Roman" pitchFamily="18" charset="0"/>
            </a:endParaRPr>
          </a:p>
        </p:txBody>
      </p:sp>
      <p:sp>
        <p:nvSpPr>
          <p:cNvPr id="67588" name="Rectangle 7"/>
          <p:cNvSpPr txBox="1">
            <a:spLocks noGrp="1" noChangeArrowheads="1"/>
          </p:cNvSpPr>
          <p:nvPr/>
        </p:nvSpPr>
        <p:spPr bwMode="auto">
          <a:xfrm>
            <a:off x="3812079" y="8535069"/>
            <a:ext cx="2916193" cy="44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7" tIns="44889" rIns="89777" bIns="4488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33544EBE-8BFE-4D76-BC83-4F89BFACF898}" type="slidenum">
              <a:rPr lang="en-GB" altLang="en-US">
                <a:latin typeface="Times New Roman" pitchFamily="18" charset="0"/>
                <a:cs typeface="Arial" charset="0"/>
              </a:rPr>
              <a:pPr algn="r">
                <a:spcBef>
                  <a:spcPct val="0"/>
                </a:spcBef>
              </a:pPr>
              <a:t>19</a:t>
            </a:fld>
            <a:endParaRPr lang="en-GB" altLang="en-US">
              <a:latin typeface="Times New Roman" pitchFamily="18" charset="0"/>
              <a:cs typeface="Arial" charset="0"/>
            </a:endParaRPr>
          </a:p>
        </p:txBody>
      </p:sp>
      <p:sp>
        <p:nvSpPr>
          <p:cNvPr id="77825" name="Text Box 1"/>
          <p:cNvSpPr txBox="1">
            <a:spLocks noChangeArrowheads="1"/>
          </p:cNvSpPr>
          <p:nvPr/>
        </p:nvSpPr>
        <p:spPr bwMode="auto">
          <a:xfrm>
            <a:off x="972065" y="297648"/>
            <a:ext cx="4784143" cy="3594763"/>
          </a:xfrm>
          <a:prstGeom prst="rect">
            <a:avLst/>
          </a:prstGeom>
          <a:solidFill>
            <a:srgbClr val="FFFFFF"/>
          </a:solidFill>
          <a:ln w="9360">
            <a:solidFill>
              <a:srgbClr val="000000"/>
            </a:solidFill>
            <a:miter lim="800000"/>
            <a:headEnd/>
            <a:tailEnd/>
          </a:ln>
          <a:effectLst/>
        </p:spPr>
        <p:txBody>
          <a:bodyPr wrap="none" lIns="89777" tIns="44889" rIns="89777" bIns="44889" anchor="ctr"/>
          <a:lstStyle/>
          <a:p>
            <a:pPr eaLnBrk="0" hangingPunct="0">
              <a:defRPr/>
            </a:pPr>
            <a:endParaRPr lang="en-US">
              <a:effectLst>
                <a:outerShdw blurRad="38100" dist="38100" dir="2700000" algn="tl">
                  <a:srgbClr val="000000">
                    <a:alpha val="43137"/>
                  </a:srgbClr>
                </a:outerShdw>
              </a:effectLst>
            </a:endParaRPr>
          </a:p>
        </p:txBody>
      </p:sp>
      <p:sp>
        <p:nvSpPr>
          <p:cNvPr id="67590" name="Text Box 2"/>
          <p:cNvSpPr>
            <a:spLocks noGrp="1" noChangeArrowheads="1"/>
          </p:cNvSpPr>
          <p:nvPr>
            <p:ph type="body"/>
          </p:nvPr>
        </p:nvSpPr>
        <p:spPr>
          <a:xfrm>
            <a:off x="493652" y="4240686"/>
            <a:ext cx="5745543" cy="408111"/>
          </a:xfrm>
          <a:noFill/>
        </p:spPr>
        <p:txBody>
          <a:bodyPr lIns="0" tIns="0" rIns="0" bIns="0"/>
          <a:lstStyle/>
          <a:p>
            <a:pPr>
              <a:lnSpc>
                <a:spcPct val="95000"/>
              </a:lnSpc>
              <a:spcBef>
                <a:spcPts val="446"/>
              </a:spcBef>
              <a:tabLst>
                <a:tab pos="0" algn="l"/>
                <a:tab pos="438984" algn="l"/>
                <a:tab pos="879497" algn="l"/>
                <a:tab pos="1321540" algn="l"/>
                <a:tab pos="1762053" algn="l"/>
                <a:tab pos="2202567" algn="l"/>
                <a:tab pos="2644610" algn="l"/>
                <a:tab pos="3085124" algn="l"/>
                <a:tab pos="3525637" algn="l"/>
                <a:tab pos="3967680" algn="l"/>
                <a:tab pos="4408193" algn="l"/>
                <a:tab pos="4850236" algn="l"/>
                <a:tab pos="5290750" algn="l"/>
                <a:tab pos="5731264" algn="l"/>
                <a:tab pos="6173305" algn="l"/>
                <a:tab pos="6613819" algn="l"/>
                <a:tab pos="7055862" algn="l"/>
                <a:tab pos="7496377" algn="l"/>
                <a:tab pos="7936889" algn="l"/>
                <a:tab pos="8378932" algn="l"/>
                <a:tab pos="8819445" algn="l"/>
              </a:tabLst>
            </a:pPr>
            <a:endParaRPr lang="en-GB" altLang="en-US">
              <a:latin typeface="Arial" charset="0"/>
              <a:ea typeface="Arial Unicode MS" pitchFamily="34" charset="-128"/>
              <a:cs typeface="Arial Unicode MS" pitchFamily="34" charset="-128"/>
            </a:endParaRPr>
          </a:p>
          <a:p>
            <a:pPr>
              <a:spcBef>
                <a:spcPts val="446"/>
              </a:spcBef>
              <a:tabLst>
                <a:tab pos="0" algn="l"/>
                <a:tab pos="438984" algn="l"/>
                <a:tab pos="879497" algn="l"/>
                <a:tab pos="1321540" algn="l"/>
                <a:tab pos="1762053" algn="l"/>
                <a:tab pos="2202567" algn="l"/>
                <a:tab pos="2644610" algn="l"/>
                <a:tab pos="3085124" algn="l"/>
                <a:tab pos="3525637" algn="l"/>
                <a:tab pos="3967680" algn="l"/>
                <a:tab pos="4408193" algn="l"/>
                <a:tab pos="4850236" algn="l"/>
                <a:tab pos="5290750" algn="l"/>
                <a:tab pos="5731264" algn="l"/>
                <a:tab pos="6173305" algn="l"/>
                <a:tab pos="6613819" algn="l"/>
                <a:tab pos="7055862" algn="l"/>
                <a:tab pos="7496377" algn="l"/>
                <a:tab pos="7936889" algn="l"/>
                <a:tab pos="8378932" algn="l"/>
                <a:tab pos="8819445" algn="l"/>
              </a:tabLst>
            </a:pPr>
            <a:endParaRPr lang="en-GB" altLang="en-US">
              <a:latin typeface="Arial" charset="0"/>
              <a:ea typeface="Arial Unicode MS" pitchFamily="34" charset="-128"/>
              <a:cs typeface="Arial Unicode MS" pitchFamily="34" charset="-128"/>
            </a:endParaRPr>
          </a:p>
        </p:txBody>
      </p:sp>
    </p:spTree>
    <p:extLst>
      <p:ext uri="{BB962C8B-B14F-4D97-AF65-F5344CB8AC3E}">
        <p14:creationId xmlns:p14="http://schemas.microsoft.com/office/powerpoint/2010/main" val="3608015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15835" indent="-275321" eaLnBrk="0" hangingPunct="0">
              <a:spcBef>
                <a:spcPct val="30000"/>
              </a:spcBef>
              <a:defRPr sz="1200">
                <a:solidFill>
                  <a:schemeClr val="tx1"/>
                </a:solidFill>
                <a:latin typeface="Arial" charset="0"/>
              </a:defRPr>
            </a:lvl2pPr>
            <a:lvl3pPr marL="1101284" indent="-220257" eaLnBrk="0" hangingPunct="0">
              <a:spcBef>
                <a:spcPct val="30000"/>
              </a:spcBef>
              <a:defRPr sz="1200">
                <a:solidFill>
                  <a:schemeClr val="tx1"/>
                </a:solidFill>
                <a:latin typeface="Arial" charset="0"/>
              </a:defRPr>
            </a:lvl3pPr>
            <a:lvl4pPr marL="1541796" indent="-220257" eaLnBrk="0" hangingPunct="0">
              <a:spcBef>
                <a:spcPct val="30000"/>
              </a:spcBef>
              <a:defRPr sz="1200">
                <a:solidFill>
                  <a:schemeClr val="tx1"/>
                </a:solidFill>
                <a:latin typeface="Arial" charset="0"/>
              </a:defRPr>
            </a:lvl4pPr>
            <a:lvl5pPr marL="1982310" indent="-220257" eaLnBrk="0" hangingPunct="0">
              <a:spcBef>
                <a:spcPct val="30000"/>
              </a:spcBef>
              <a:defRPr sz="1200">
                <a:solidFill>
                  <a:schemeClr val="tx1"/>
                </a:solidFill>
                <a:latin typeface="Arial" charset="0"/>
              </a:defRPr>
            </a:lvl5pPr>
            <a:lvl6pPr marL="2422824" indent="-220257" eaLnBrk="0" fontAlgn="base" hangingPunct="0">
              <a:spcBef>
                <a:spcPct val="30000"/>
              </a:spcBef>
              <a:spcAft>
                <a:spcPct val="0"/>
              </a:spcAft>
              <a:defRPr sz="1200">
                <a:solidFill>
                  <a:schemeClr val="tx1"/>
                </a:solidFill>
                <a:latin typeface="Arial" charset="0"/>
              </a:defRPr>
            </a:lvl6pPr>
            <a:lvl7pPr marL="2863337" indent="-220257" eaLnBrk="0" fontAlgn="base" hangingPunct="0">
              <a:spcBef>
                <a:spcPct val="30000"/>
              </a:spcBef>
              <a:spcAft>
                <a:spcPct val="0"/>
              </a:spcAft>
              <a:defRPr sz="1200">
                <a:solidFill>
                  <a:schemeClr val="tx1"/>
                </a:solidFill>
                <a:latin typeface="Arial" charset="0"/>
              </a:defRPr>
            </a:lvl7pPr>
            <a:lvl8pPr marL="3303851" indent="-220257" eaLnBrk="0" fontAlgn="base" hangingPunct="0">
              <a:spcBef>
                <a:spcPct val="30000"/>
              </a:spcBef>
              <a:spcAft>
                <a:spcPct val="0"/>
              </a:spcAft>
              <a:defRPr sz="1200">
                <a:solidFill>
                  <a:schemeClr val="tx1"/>
                </a:solidFill>
                <a:latin typeface="Arial" charset="0"/>
              </a:defRPr>
            </a:lvl8pPr>
            <a:lvl9pPr marL="3744363" indent="-22025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3AC4DAE-CAA6-4667-B7F6-FB5153072159}" type="slidenum">
              <a:rPr lang="en-GB" altLang="en-US" smtClean="0"/>
              <a:pPr eaLnBrk="1" hangingPunct="1">
                <a:spcBef>
                  <a:spcPct val="0"/>
                </a:spcBef>
              </a:pPr>
              <a:t>20</a:t>
            </a:fld>
            <a:endParaRPr lang="en-GB" altLang="en-US"/>
          </a:p>
        </p:txBody>
      </p:sp>
      <p:sp>
        <p:nvSpPr>
          <p:cNvPr id="68611" name="Rectangle 7"/>
          <p:cNvSpPr txBox="1">
            <a:spLocks noGrp="1" noChangeArrowheads="1"/>
          </p:cNvSpPr>
          <p:nvPr/>
        </p:nvSpPr>
        <p:spPr bwMode="auto">
          <a:xfrm>
            <a:off x="3812079" y="8535069"/>
            <a:ext cx="2916193" cy="44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7" tIns="44889" rIns="89777" bIns="4488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EF3EB7F8-4116-4491-AB0E-B3C7ECB03D38}" type="slidenum">
              <a:rPr lang="en-GB" altLang="en-US">
                <a:latin typeface="Times New Roman" pitchFamily="18" charset="0"/>
              </a:rPr>
              <a:pPr algn="r">
                <a:spcBef>
                  <a:spcPct val="0"/>
                </a:spcBef>
              </a:pPr>
              <a:t>20</a:t>
            </a:fld>
            <a:endParaRPr lang="en-GB" altLang="en-US">
              <a:latin typeface="Times New Roman" pitchFamily="18" charset="0"/>
            </a:endParaRPr>
          </a:p>
        </p:txBody>
      </p:sp>
      <p:sp>
        <p:nvSpPr>
          <p:cNvPr id="68612" name="Rectangle 7"/>
          <p:cNvSpPr txBox="1">
            <a:spLocks noGrp="1" noChangeArrowheads="1"/>
          </p:cNvSpPr>
          <p:nvPr/>
        </p:nvSpPr>
        <p:spPr bwMode="auto">
          <a:xfrm>
            <a:off x="3812079" y="8535069"/>
            <a:ext cx="2916193" cy="44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77" tIns="44889" rIns="89777" bIns="44889"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a:spcBef>
                <a:spcPct val="0"/>
              </a:spcBef>
            </a:pPr>
            <a:fld id="{77BAE708-59C7-4988-9442-AB319F776DC2}" type="slidenum">
              <a:rPr lang="en-GB" altLang="en-US">
                <a:latin typeface="Times New Roman" pitchFamily="18" charset="0"/>
                <a:cs typeface="Arial" charset="0"/>
              </a:rPr>
              <a:pPr algn="r">
                <a:spcBef>
                  <a:spcPct val="0"/>
                </a:spcBef>
              </a:pPr>
              <a:t>20</a:t>
            </a:fld>
            <a:endParaRPr lang="en-GB" altLang="en-US">
              <a:latin typeface="Times New Roman" pitchFamily="18" charset="0"/>
              <a:cs typeface="Arial" charset="0"/>
            </a:endParaRPr>
          </a:p>
        </p:txBody>
      </p:sp>
      <p:sp>
        <p:nvSpPr>
          <p:cNvPr id="79873" name="Text Box 1"/>
          <p:cNvSpPr txBox="1">
            <a:spLocks noChangeArrowheads="1"/>
          </p:cNvSpPr>
          <p:nvPr/>
        </p:nvSpPr>
        <p:spPr bwMode="auto">
          <a:xfrm>
            <a:off x="972065" y="297648"/>
            <a:ext cx="4784143" cy="3594763"/>
          </a:xfrm>
          <a:prstGeom prst="rect">
            <a:avLst/>
          </a:prstGeom>
          <a:solidFill>
            <a:srgbClr val="FFFFFF"/>
          </a:solidFill>
          <a:ln w="9360">
            <a:solidFill>
              <a:srgbClr val="000000"/>
            </a:solidFill>
            <a:miter lim="800000"/>
            <a:headEnd/>
            <a:tailEnd/>
          </a:ln>
          <a:effectLst/>
        </p:spPr>
        <p:txBody>
          <a:bodyPr wrap="none" lIns="89777" tIns="44889" rIns="89777" bIns="44889" anchor="ctr"/>
          <a:lstStyle/>
          <a:p>
            <a:pPr eaLnBrk="0" hangingPunct="0">
              <a:defRPr/>
            </a:pPr>
            <a:endParaRPr lang="en-US">
              <a:effectLst>
                <a:outerShdw blurRad="38100" dist="38100" dir="2700000" algn="tl">
                  <a:srgbClr val="000000">
                    <a:alpha val="43137"/>
                  </a:srgbClr>
                </a:outerShdw>
              </a:effectLst>
            </a:endParaRPr>
          </a:p>
        </p:txBody>
      </p:sp>
      <p:sp>
        <p:nvSpPr>
          <p:cNvPr id="68614" name="Text Box 2"/>
          <p:cNvSpPr>
            <a:spLocks noGrp="1" noChangeArrowheads="1"/>
          </p:cNvSpPr>
          <p:nvPr>
            <p:ph type="body"/>
          </p:nvPr>
        </p:nvSpPr>
        <p:spPr>
          <a:xfrm>
            <a:off x="493652" y="4240686"/>
            <a:ext cx="5745543" cy="408111"/>
          </a:xfrm>
          <a:noFill/>
        </p:spPr>
        <p:txBody>
          <a:bodyPr lIns="0" tIns="0" rIns="0" bIns="0"/>
          <a:lstStyle/>
          <a:p>
            <a:pPr>
              <a:lnSpc>
                <a:spcPct val="95000"/>
              </a:lnSpc>
              <a:spcBef>
                <a:spcPts val="446"/>
              </a:spcBef>
              <a:tabLst>
                <a:tab pos="0" algn="l"/>
                <a:tab pos="438984" algn="l"/>
                <a:tab pos="879497" algn="l"/>
                <a:tab pos="1321540" algn="l"/>
                <a:tab pos="1762053" algn="l"/>
                <a:tab pos="2202567" algn="l"/>
                <a:tab pos="2644610" algn="l"/>
                <a:tab pos="3085124" algn="l"/>
                <a:tab pos="3525637" algn="l"/>
                <a:tab pos="3967680" algn="l"/>
                <a:tab pos="4408193" algn="l"/>
                <a:tab pos="4850236" algn="l"/>
                <a:tab pos="5290750" algn="l"/>
                <a:tab pos="5731264" algn="l"/>
                <a:tab pos="6173305" algn="l"/>
                <a:tab pos="6613819" algn="l"/>
                <a:tab pos="7055862" algn="l"/>
                <a:tab pos="7496377" algn="l"/>
                <a:tab pos="7936889" algn="l"/>
                <a:tab pos="8378932" algn="l"/>
                <a:tab pos="8819445" algn="l"/>
              </a:tabLst>
            </a:pPr>
            <a:endParaRPr lang="en-GB" altLang="en-US">
              <a:latin typeface="Arial" charset="0"/>
              <a:ea typeface="Arial Unicode MS" pitchFamily="34" charset="-128"/>
              <a:cs typeface="Arial Unicode MS" pitchFamily="34" charset="-128"/>
            </a:endParaRPr>
          </a:p>
          <a:p>
            <a:pPr>
              <a:spcBef>
                <a:spcPts val="446"/>
              </a:spcBef>
              <a:tabLst>
                <a:tab pos="0" algn="l"/>
                <a:tab pos="438984" algn="l"/>
                <a:tab pos="879497" algn="l"/>
                <a:tab pos="1321540" algn="l"/>
                <a:tab pos="1762053" algn="l"/>
                <a:tab pos="2202567" algn="l"/>
                <a:tab pos="2644610" algn="l"/>
                <a:tab pos="3085124" algn="l"/>
                <a:tab pos="3525637" algn="l"/>
                <a:tab pos="3967680" algn="l"/>
                <a:tab pos="4408193" algn="l"/>
                <a:tab pos="4850236" algn="l"/>
                <a:tab pos="5290750" algn="l"/>
                <a:tab pos="5731264" algn="l"/>
                <a:tab pos="6173305" algn="l"/>
                <a:tab pos="6613819" algn="l"/>
                <a:tab pos="7055862" algn="l"/>
                <a:tab pos="7496377" algn="l"/>
                <a:tab pos="7936889" algn="l"/>
                <a:tab pos="8378932" algn="l"/>
                <a:tab pos="8819445" algn="l"/>
              </a:tabLst>
            </a:pPr>
            <a:endParaRPr lang="en-GB" altLang="en-US">
              <a:latin typeface="Arial" charset="0"/>
              <a:ea typeface="Arial Unicode MS" pitchFamily="34" charset="-128"/>
              <a:cs typeface="Arial Unicode MS" pitchFamily="34" charset="-128"/>
            </a:endParaRPr>
          </a:p>
        </p:txBody>
      </p:sp>
    </p:spTree>
    <p:extLst>
      <p:ext uri="{BB962C8B-B14F-4D97-AF65-F5344CB8AC3E}">
        <p14:creationId xmlns:p14="http://schemas.microsoft.com/office/powerpoint/2010/main" val="349824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See previous slide</a:t>
            </a:r>
          </a:p>
          <a:p>
            <a:endParaRPr lang="en-IE" dirty="0"/>
          </a:p>
        </p:txBody>
      </p:sp>
      <p:sp>
        <p:nvSpPr>
          <p:cNvPr id="4" name="Slide Number Placeholder 3"/>
          <p:cNvSpPr>
            <a:spLocks noGrp="1"/>
          </p:cNvSpPr>
          <p:nvPr>
            <p:ph type="sldNum" sz="quarter" idx="10"/>
          </p:nvPr>
        </p:nvSpPr>
        <p:spPr/>
        <p:txBody>
          <a:bodyPr/>
          <a:lstStyle/>
          <a:p>
            <a:fld id="{7B802A82-760C-0745-9868-8B2F247532FD}" type="slidenum">
              <a:rPr lang="en-US" smtClean="0"/>
              <a:t>26</a:t>
            </a:fld>
            <a:endParaRPr lang="en-US"/>
          </a:p>
        </p:txBody>
      </p:sp>
    </p:spTree>
    <p:extLst>
      <p:ext uri="{BB962C8B-B14F-4D97-AF65-F5344CB8AC3E}">
        <p14:creationId xmlns:p14="http://schemas.microsoft.com/office/powerpoint/2010/main" val="3446432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7B802A82-760C-0745-9868-8B2F247532FD}" type="slidenum">
              <a:rPr lang="en-US" smtClean="0"/>
              <a:t>30</a:t>
            </a:fld>
            <a:endParaRPr lang="en-US"/>
          </a:p>
        </p:txBody>
      </p:sp>
    </p:spTree>
    <p:extLst>
      <p:ext uri="{BB962C8B-B14F-4D97-AF65-F5344CB8AC3E}">
        <p14:creationId xmlns:p14="http://schemas.microsoft.com/office/powerpoint/2010/main" val="233690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713AEE1-E968-4174-95CC-645B011278BA}" type="datetimeFigureOut">
              <a:rPr lang="en-IE" smtClean="0"/>
              <a:t>01/12/2022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6926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3AEE1-E968-4174-95CC-645B011278BA}" type="datetimeFigureOut">
              <a:rPr lang="en-IE" smtClean="0"/>
              <a:t>01/12/2022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116294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3AEE1-E968-4174-95CC-645B011278BA}" type="datetimeFigureOut">
              <a:rPr lang="en-IE" smtClean="0"/>
              <a:t>01/12/2022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7475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13AEE1-E968-4174-95CC-645B011278BA}" type="datetimeFigureOut">
              <a:rPr lang="en-IE" smtClean="0"/>
              <a:t>01/12/2022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778678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13AEE1-E968-4174-95CC-645B011278BA}" type="datetimeFigureOut">
              <a:rPr lang="en-IE" smtClean="0"/>
              <a:t>01/12/2022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4020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13AEE1-E968-4174-95CC-645B011278BA}" type="datetimeFigureOut">
              <a:rPr lang="en-IE" smtClean="0"/>
              <a:t>01/12/2022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2313891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13AEE1-E968-4174-95CC-645B011278BA}" type="datetimeFigureOut">
              <a:rPr lang="en-IE" smtClean="0"/>
              <a:t>01/12/2022</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4002654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13AEE1-E968-4174-95CC-645B011278BA}" type="datetimeFigureOut">
              <a:rPr lang="en-IE" smtClean="0"/>
              <a:t>01/12/2022</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1459175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13AEE1-E968-4174-95CC-645B011278BA}" type="datetimeFigureOut">
              <a:rPr lang="en-IE" smtClean="0"/>
              <a:t>01/12/2022</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18249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713AEE1-E968-4174-95CC-645B011278BA}" type="datetimeFigureOut">
              <a:rPr lang="en-IE" smtClean="0"/>
              <a:t>01/12/2022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127720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713AEE1-E968-4174-95CC-645B011278BA}" type="datetimeFigureOut">
              <a:rPr lang="en-IE" smtClean="0"/>
              <a:t>01/12/2022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B154827-361B-4E41-9C46-3D8CDDCDEC49}" type="slidenum">
              <a:rPr lang="en-IE" smtClean="0"/>
              <a:t>‹#›</a:t>
            </a:fld>
            <a:endParaRPr lang="en-IE"/>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8097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713AEE1-E968-4174-95CC-645B011278BA}" type="datetimeFigureOut">
              <a:rPr lang="en-IE" smtClean="0"/>
              <a:t>01/12/2022</a:t>
            </a:fld>
            <a:endParaRPr lang="en-IE"/>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E"/>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B154827-361B-4E41-9C46-3D8CDDCDEC49}" type="slidenum">
              <a:rPr lang="en-IE" smtClean="0"/>
              <a:t>‹#›</a:t>
            </a:fld>
            <a:endParaRPr lang="en-IE"/>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073477"/>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www.google.ie/url?sa=i&amp;rct=j&amp;q=&amp;esrc=s&amp;source=images&amp;cd=&amp;cad=rja&amp;uact=8&amp;ved=0CAcQjRw&amp;url=http://gionedasilva.com/2014/07/29/planning-a-wedding/&amp;ei=SpljVIHxPOTV7ga664DQCg&amp;psig=AFQjCNHt6ISne_Sp5ngRXpTFxByDK4dXEQ&amp;ust=1415899844598667" TargetMode="Externa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apprenticeship.ie/" TargetMode="External"/><Relationship Id="rId2" Type="http://schemas.openxmlformats.org/officeDocument/2006/relationships/hyperlink" Target="http://www.apprenticeships.i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areersportal.ie/" TargetMode="External"/><Relationship Id="rId2" Type="http://schemas.openxmlformats.org/officeDocument/2006/relationships/hyperlink" Target="http://www.cao.ie/" TargetMode="External"/><Relationship Id="rId1" Type="http://schemas.openxmlformats.org/officeDocument/2006/relationships/slideLayout" Target="../slideLayouts/slideLayout2.xml"/><Relationship Id="rId4" Type="http://schemas.openxmlformats.org/officeDocument/2006/relationships/hyperlink" Target="http://www.qualifax.i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95330" y="4960137"/>
            <a:ext cx="7722704" cy="1463040"/>
          </a:xfrm>
        </p:spPr>
        <p:txBody>
          <a:bodyPr>
            <a:noAutofit/>
          </a:bodyPr>
          <a:lstStyle/>
          <a:p>
            <a:pPr algn="ctr"/>
            <a:r>
              <a:rPr lang="en-IE" sz="6000" dirty="0"/>
              <a:t>Life after the Leaving Cert</a:t>
            </a:r>
            <a:br>
              <a:rPr lang="en-IE" sz="6000" dirty="0"/>
            </a:br>
            <a:r>
              <a:rPr lang="en-IE" sz="6000" dirty="0"/>
              <a:t>Information for Parents</a:t>
            </a:r>
          </a:p>
        </p:txBody>
      </p:sp>
      <p:sp>
        <p:nvSpPr>
          <p:cNvPr id="3" name="Subtitle 2"/>
          <p:cNvSpPr>
            <a:spLocks noGrp="1"/>
          </p:cNvSpPr>
          <p:nvPr>
            <p:ph type="subTitle" idx="1"/>
          </p:nvPr>
        </p:nvSpPr>
        <p:spPr>
          <a:xfrm>
            <a:off x="5911442" y="8391526"/>
            <a:ext cx="9144000" cy="1655762"/>
          </a:xfrm>
        </p:spPr>
        <p:txBody>
          <a:bodyPr/>
          <a:lstStyle/>
          <a:p>
            <a:endParaRPr lang="en-IE" dirty="0"/>
          </a:p>
        </p:txBody>
      </p:sp>
      <p:sp>
        <p:nvSpPr>
          <p:cNvPr id="4" name="Rectangle 3"/>
          <p:cNvSpPr/>
          <p:nvPr/>
        </p:nvSpPr>
        <p:spPr>
          <a:xfrm>
            <a:off x="3048000" y="3105835"/>
            <a:ext cx="6096000" cy="369332"/>
          </a:xfrm>
          <a:prstGeom prst="rect">
            <a:avLst/>
          </a:prstGeom>
        </p:spPr>
        <p:txBody>
          <a:bodyPr>
            <a:spAutoFit/>
          </a:bodyPr>
          <a:lstStyle/>
          <a:p>
            <a:endParaRPr lang="en-IE" dirty="0"/>
          </a:p>
        </p:txBody>
      </p:sp>
      <p:pic>
        <p:nvPicPr>
          <p:cNvPr id="2052" name="Picture 4" descr="Apprenticeships and earning potential | A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8150" y="473075"/>
            <a:ext cx="8350249" cy="3902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431460"/>
      </p:ext>
    </p:extLst>
  </p:cSld>
  <p:clrMapOvr>
    <a:masterClrMapping/>
  </p:clrMapOvr>
  <mc:AlternateContent xmlns:mc="http://schemas.openxmlformats.org/markup-compatibility/2006" xmlns:p14="http://schemas.microsoft.com/office/powerpoint/2010/main">
    <mc:Choice Requires="p14">
      <p:transition spd="slow" p14:dur="2000" advTm="13917"/>
    </mc:Choice>
    <mc:Fallback xmlns="">
      <p:transition spd="slow" advTm="1391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Making an Application</a:t>
            </a:r>
          </a:p>
        </p:txBody>
      </p:sp>
      <p:sp>
        <p:nvSpPr>
          <p:cNvPr id="3" name="Content Placeholder 2"/>
          <p:cNvSpPr>
            <a:spLocks noGrp="1"/>
          </p:cNvSpPr>
          <p:nvPr>
            <p:ph idx="1"/>
          </p:nvPr>
        </p:nvSpPr>
        <p:spPr/>
        <p:txBody>
          <a:bodyPr vert="horz" lIns="45720" tIns="45720" rIns="45720" bIns="45720" rtlCol="0" anchor="t">
            <a:normAutofit fontScale="62500" lnSpcReduction="20000"/>
          </a:bodyPr>
          <a:lstStyle/>
          <a:p>
            <a:r>
              <a:rPr lang="en-IE" sz="3000" dirty="0"/>
              <a:t>Students apply online.</a:t>
            </a:r>
          </a:p>
          <a:p>
            <a:r>
              <a:rPr lang="en-IE" sz="3000" dirty="0"/>
              <a:t>Students can only make one application.</a:t>
            </a:r>
          </a:p>
          <a:p>
            <a:r>
              <a:rPr lang="en-IE" sz="3000" dirty="0"/>
              <a:t>Students must apply before 1</a:t>
            </a:r>
            <a:r>
              <a:rPr lang="en-IE" sz="3000" baseline="30000" dirty="0"/>
              <a:t>st</a:t>
            </a:r>
            <a:r>
              <a:rPr lang="en-IE" sz="3000" dirty="0"/>
              <a:t> of February (thirty euro before 20</a:t>
            </a:r>
            <a:r>
              <a:rPr lang="en-IE" sz="3000" baseline="30000" dirty="0"/>
              <a:t>th</a:t>
            </a:r>
            <a:r>
              <a:rPr lang="en-IE" sz="3000" dirty="0"/>
              <a:t> Jan, forty five euro after this date).</a:t>
            </a:r>
          </a:p>
          <a:p>
            <a:r>
              <a:rPr lang="en-IE" sz="3000" dirty="0"/>
              <a:t>Restricted courses must be applied for by 1</a:t>
            </a:r>
            <a:r>
              <a:rPr lang="en-IE" sz="3000" baseline="30000" dirty="0"/>
              <a:t>st</a:t>
            </a:r>
            <a:r>
              <a:rPr lang="en-IE" sz="3000" dirty="0"/>
              <a:t> February.</a:t>
            </a:r>
          </a:p>
          <a:p>
            <a:r>
              <a:rPr lang="en-IE" sz="3000" dirty="0"/>
              <a:t>A new email account could be activated just in case important CAO information goes into spam folder or alternatively you can add an email address to your email provider to avoid this.</a:t>
            </a:r>
          </a:p>
          <a:p>
            <a:r>
              <a:rPr lang="en-IE" sz="3000" dirty="0"/>
              <a:t>Students must then create an application account, log in and enter details.</a:t>
            </a:r>
          </a:p>
          <a:p>
            <a:r>
              <a:rPr lang="en-IE" sz="3000" dirty="0"/>
              <a:t>Keep record of log in details.</a:t>
            </a:r>
          </a:p>
          <a:p>
            <a:r>
              <a:rPr lang="en-IE" sz="3000" dirty="0"/>
              <a:t>Always keep proof of application, print online documentation or obtain a certificate of post.</a:t>
            </a:r>
          </a:p>
          <a:p>
            <a:pPr marL="0" indent="0">
              <a:buNone/>
            </a:pPr>
            <a:endParaRPr lang="en-IE" dirty="0"/>
          </a:p>
          <a:p>
            <a:endParaRPr lang="en-IE" dirty="0"/>
          </a:p>
        </p:txBody>
      </p:sp>
    </p:spTree>
    <p:extLst>
      <p:ext uri="{BB962C8B-B14F-4D97-AF65-F5344CB8AC3E}">
        <p14:creationId xmlns:p14="http://schemas.microsoft.com/office/powerpoint/2010/main" val="3259371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7026" y="1071635"/>
            <a:ext cx="2998787" cy="240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6161" y="722418"/>
            <a:ext cx="3004065" cy="24056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1506" name="Group 1"/>
          <p:cNvGrpSpPr>
            <a:grpSpLocks/>
          </p:cNvGrpSpPr>
          <p:nvPr/>
        </p:nvGrpSpPr>
        <p:grpSpPr bwMode="auto">
          <a:xfrm>
            <a:off x="2023534" y="415529"/>
            <a:ext cx="7780867" cy="1509713"/>
            <a:chOff x="428" y="636"/>
            <a:chExt cx="4901" cy="951"/>
          </a:xfrm>
        </p:grpSpPr>
        <p:sp>
          <p:nvSpPr>
            <p:cNvPr id="40962" name="AutoShape 2"/>
            <p:cNvSpPr>
              <a:spLocks noChangeArrowheads="1"/>
            </p:cNvSpPr>
            <p:nvPr/>
          </p:nvSpPr>
          <p:spPr bwMode="auto">
            <a:xfrm>
              <a:off x="435" y="869"/>
              <a:ext cx="4894" cy="718"/>
            </a:xfrm>
            <a:prstGeom prst="roundRect">
              <a:avLst>
                <a:gd name="adj" fmla="val 139"/>
              </a:avLst>
            </a:prstGeom>
            <a:noFill/>
            <a:ln w="9525">
              <a:noFill/>
              <a:round/>
              <a:headEnd/>
              <a:tailEnd/>
            </a:ln>
            <a:effectLst/>
          </p:spPr>
          <p:txBody>
            <a:bodyPr wrap="none" anchor="ctr"/>
            <a:lstStyle/>
            <a:p>
              <a:pPr eaLnBrk="0" hangingPunct="0">
                <a:defRPr/>
              </a:pPr>
              <a:endParaRPr lang="en-US">
                <a:effectLst>
                  <a:outerShdw blurRad="38100" dist="38100" dir="2700000" algn="tl">
                    <a:srgbClr val="000000">
                      <a:alpha val="43137"/>
                    </a:srgbClr>
                  </a:outerShdw>
                </a:effectLst>
              </a:endParaRPr>
            </a:p>
          </p:txBody>
        </p:sp>
        <p:sp>
          <p:nvSpPr>
            <p:cNvPr id="21510" name="Text Box 3"/>
            <p:cNvSpPr txBox="1">
              <a:spLocks noChangeArrowheads="1"/>
            </p:cNvSpPr>
            <p:nvPr/>
          </p:nvSpPr>
          <p:spPr bwMode="auto">
            <a:xfrm>
              <a:off x="428" y="636"/>
              <a:ext cx="4894" cy="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ctr">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ctr">
                <a:lnSpc>
                  <a:spcPct val="95000"/>
                </a:lnSpc>
                <a:buClr>
                  <a:srgbClr val="000066"/>
                </a:buClr>
              </a:pPr>
              <a:r>
                <a:rPr lang="en-GB" altLang="en-US" sz="4000" b="1" dirty="0">
                  <a:solidFill>
                    <a:srgbClr val="FF0000"/>
                  </a:solidFill>
                  <a:ea typeface="Arial Unicode MS" pitchFamily="34" charset="-128"/>
                  <a:cs typeface="Arial Unicode MS" pitchFamily="34" charset="-128"/>
                </a:rPr>
                <a:t>Genuine</a:t>
              </a:r>
              <a:r>
                <a:rPr lang="en-GB" altLang="en-US" sz="4000" dirty="0">
                  <a:solidFill>
                    <a:srgbClr val="FF0000"/>
                  </a:solidFill>
                  <a:ea typeface="Arial Unicode MS" pitchFamily="34" charset="-128"/>
                  <a:cs typeface="Arial Unicode MS" pitchFamily="34" charset="-128"/>
                </a:rPr>
                <a:t> </a:t>
              </a:r>
              <a:r>
                <a:rPr lang="en-GB" altLang="en-US" sz="4000" b="1" dirty="0">
                  <a:solidFill>
                    <a:srgbClr val="FF0000"/>
                  </a:solidFill>
                  <a:ea typeface="Arial Unicode MS" pitchFamily="34" charset="-128"/>
                  <a:cs typeface="Arial Unicode MS" pitchFamily="34" charset="-128"/>
                </a:rPr>
                <a:t>Order </a:t>
              </a:r>
              <a:endParaRPr lang="ga-IE" altLang="en-US" sz="4000" b="1" dirty="0">
                <a:solidFill>
                  <a:srgbClr val="FF0000"/>
                </a:solidFill>
                <a:ea typeface="Arial Unicode MS" pitchFamily="34" charset="-128"/>
                <a:cs typeface="Arial Unicode MS" pitchFamily="34" charset="-128"/>
              </a:endParaRPr>
            </a:p>
            <a:p>
              <a:pPr algn="ctr">
                <a:lnSpc>
                  <a:spcPct val="95000"/>
                </a:lnSpc>
                <a:buClr>
                  <a:srgbClr val="000066"/>
                </a:buClr>
              </a:pPr>
              <a:r>
                <a:rPr lang="en-GB" altLang="en-US" sz="4000" b="1" dirty="0">
                  <a:solidFill>
                    <a:srgbClr val="FF0000"/>
                  </a:solidFill>
                  <a:ea typeface="Arial Unicode MS" pitchFamily="34" charset="-128"/>
                  <a:cs typeface="Arial Unicode MS" pitchFamily="34" charset="-128"/>
                </a:rPr>
                <a:t>of Preference</a:t>
              </a:r>
            </a:p>
          </p:txBody>
        </p:sp>
      </p:grpSp>
      <p:sp>
        <p:nvSpPr>
          <p:cNvPr id="40964" name="AutoShape 4"/>
          <p:cNvSpPr>
            <a:spLocks noChangeArrowheads="1"/>
          </p:cNvSpPr>
          <p:nvPr/>
        </p:nvSpPr>
        <p:spPr bwMode="auto">
          <a:xfrm>
            <a:off x="2209800" y="2286000"/>
            <a:ext cx="7772400" cy="4114800"/>
          </a:xfrm>
          <a:prstGeom prst="roundRect">
            <a:avLst>
              <a:gd name="adj" fmla="val 37"/>
            </a:avLst>
          </a:prstGeom>
          <a:noFill/>
          <a:ln w="9525">
            <a:noFill/>
            <a:round/>
            <a:headEnd/>
            <a:tailEnd/>
          </a:ln>
          <a:effectLst/>
        </p:spPr>
        <p:txBody>
          <a:bodyPr wrap="none" anchor="ctr"/>
          <a:lstStyle/>
          <a:p>
            <a:pPr eaLnBrk="0" hangingPunct="0">
              <a:defRPr/>
            </a:pPr>
            <a:endParaRPr lang="en-US">
              <a:effectLst>
                <a:outerShdw blurRad="38100" dist="38100" dir="2700000" algn="tl">
                  <a:srgbClr val="000000">
                    <a:alpha val="43137"/>
                  </a:srgbClr>
                </a:outerShdw>
              </a:effectLst>
            </a:endParaRPr>
          </a:p>
        </p:txBody>
      </p:sp>
      <p:sp>
        <p:nvSpPr>
          <p:cNvPr id="33796" name="Text Box 5"/>
          <p:cNvSpPr txBox="1">
            <a:spLocks noChangeArrowheads="1"/>
          </p:cNvSpPr>
          <p:nvPr/>
        </p:nvSpPr>
        <p:spPr bwMode="auto">
          <a:xfrm>
            <a:off x="1847529" y="3479872"/>
            <a:ext cx="8282517" cy="2920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marL="333375" indent="-333375" eaLnBrk="0" hangingPunc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1pPr>
            <a:lvl2pPr marL="742950" indent="-285750" eaLnBrk="0" hangingPunc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2pPr>
            <a:lvl3pPr marL="1143000" indent="-228600" eaLnBrk="0" hangingPunc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3pPr>
            <a:lvl4pPr marL="1600200" indent="-228600" eaLnBrk="0" hangingPunc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4pPr>
            <a:lvl5pPr marL="2057400" indent="-228600" eaLnBrk="0" hangingPunct="0">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5pPr>
            <a:lvl6pPr marL="2514600" indent="-228600" eaLnBrk="0" fontAlgn="base" hangingPunct="0">
              <a:spcBef>
                <a:spcPct val="0"/>
              </a:spcBef>
              <a:spcAft>
                <a:spcPct val="0"/>
              </a:spcAft>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6pPr>
            <a:lvl7pPr marL="2971800" indent="-228600" eaLnBrk="0" fontAlgn="base" hangingPunct="0">
              <a:spcBef>
                <a:spcPct val="0"/>
              </a:spcBef>
              <a:spcAft>
                <a:spcPct val="0"/>
              </a:spcAft>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7pPr>
            <a:lvl8pPr marL="3429000" indent="-228600" eaLnBrk="0" fontAlgn="base" hangingPunct="0">
              <a:spcBef>
                <a:spcPct val="0"/>
              </a:spcBef>
              <a:spcAft>
                <a:spcPct val="0"/>
              </a:spcAft>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8pPr>
            <a:lvl9pPr marL="3886200" indent="-228600" eaLnBrk="0" fontAlgn="base" hangingPunct="0">
              <a:spcBef>
                <a:spcPct val="0"/>
              </a:spcBef>
              <a:spcAft>
                <a:spcPct val="0"/>
              </a:spcAft>
              <a:tabLst>
                <a:tab pos="333375" algn="l"/>
                <a:tab pos="781050" algn="l"/>
                <a:tab pos="1230313" algn="l"/>
                <a:tab pos="1679575" algn="l"/>
                <a:tab pos="2128838" algn="l"/>
                <a:tab pos="2578100" algn="l"/>
                <a:tab pos="3027363" algn="l"/>
                <a:tab pos="3476625" algn="l"/>
                <a:tab pos="3925888" algn="l"/>
                <a:tab pos="4375150" algn="l"/>
                <a:tab pos="4824413" algn="l"/>
                <a:tab pos="5273675" algn="l"/>
                <a:tab pos="5722938" algn="l"/>
                <a:tab pos="6172200" algn="l"/>
                <a:tab pos="6621463" algn="l"/>
                <a:tab pos="7070725" algn="l"/>
                <a:tab pos="7519988" algn="l"/>
                <a:tab pos="7969250" algn="l"/>
                <a:tab pos="8418513" algn="l"/>
                <a:tab pos="8867775" algn="l"/>
                <a:tab pos="9317038" algn="l"/>
              </a:tabLst>
              <a:defRPr>
                <a:solidFill>
                  <a:schemeClr val="tx1"/>
                </a:solidFill>
                <a:latin typeface="Arial" charset="0"/>
              </a:defRPr>
            </a:lvl9pPr>
          </a:lstStyle>
          <a:p>
            <a:pPr>
              <a:lnSpc>
                <a:spcPct val="95000"/>
              </a:lnSpc>
              <a:spcBef>
                <a:spcPts val="800"/>
              </a:spcBef>
              <a:buClr>
                <a:srgbClr val="000066"/>
              </a:buClr>
              <a:buFont typeface="Times New Roman" pitchFamily="18" charset="0"/>
              <a:buChar char="•"/>
            </a:pPr>
            <a:r>
              <a:rPr lang="en-GB" altLang="en-US" sz="2000" b="1" dirty="0">
                <a:ea typeface="Arial Unicode MS" pitchFamily="34" charset="-128"/>
                <a:cs typeface="Arial Unicode MS" pitchFamily="34" charset="-128"/>
              </a:rPr>
              <a:t>You do not need to guess what the points are going to be for the courses you are interested in.</a:t>
            </a:r>
            <a:endParaRPr lang="ga-IE" altLang="en-US" sz="2000" b="1" dirty="0">
              <a:ea typeface="Arial Unicode MS" pitchFamily="34" charset="-128"/>
              <a:cs typeface="Arial Unicode MS" pitchFamily="34" charset="-128"/>
            </a:endParaRPr>
          </a:p>
          <a:p>
            <a:pPr>
              <a:lnSpc>
                <a:spcPct val="95000"/>
              </a:lnSpc>
              <a:spcBef>
                <a:spcPts val="800"/>
              </a:spcBef>
              <a:buClr>
                <a:srgbClr val="000066"/>
              </a:buClr>
              <a:buFont typeface="Times New Roman" pitchFamily="18" charset="0"/>
              <a:buChar char="•"/>
            </a:pPr>
            <a:endParaRPr lang="en-GB" altLang="en-US" sz="2000" b="1" dirty="0">
              <a:ea typeface="Arial Unicode MS" pitchFamily="34" charset="-128"/>
              <a:cs typeface="Arial Unicode MS" pitchFamily="34" charset="-128"/>
            </a:endParaRPr>
          </a:p>
          <a:p>
            <a:pPr>
              <a:spcBef>
                <a:spcPts val="800"/>
              </a:spcBef>
              <a:buClr>
                <a:srgbClr val="000066"/>
              </a:buClr>
              <a:buFont typeface="Times New Roman" pitchFamily="18" charset="0"/>
              <a:buChar char="•"/>
            </a:pPr>
            <a:r>
              <a:rPr lang="en-GB" altLang="en-US" sz="2000" b="1" dirty="0">
                <a:ea typeface="Arial Unicode MS" pitchFamily="34" charset="-128"/>
                <a:cs typeface="Arial Unicode MS" pitchFamily="34" charset="-128"/>
              </a:rPr>
              <a:t>Simply list your courses in genuine order of preference from the highest preference 1, to the lowest preference 10.</a:t>
            </a:r>
            <a:endParaRPr lang="ga-IE" altLang="en-US" sz="2000" b="1" dirty="0">
              <a:ea typeface="Arial Unicode MS" pitchFamily="34" charset="-128"/>
              <a:cs typeface="Arial Unicode MS" pitchFamily="34" charset="-128"/>
            </a:endParaRPr>
          </a:p>
          <a:p>
            <a:pPr>
              <a:spcBef>
                <a:spcPts val="800"/>
              </a:spcBef>
              <a:buClr>
                <a:srgbClr val="000066"/>
              </a:buClr>
              <a:buFont typeface="Times New Roman" pitchFamily="18" charset="0"/>
              <a:buChar char="•"/>
            </a:pPr>
            <a:endParaRPr lang="en-GB" altLang="en-US" sz="2000" b="1" dirty="0">
              <a:ea typeface="Arial Unicode MS" pitchFamily="34" charset="-128"/>
              <a:cs typeface="Arial Unicode MS" pitchFamily="34" charset="-128"/>
            </a:endParaRPr>
          </a:p>
          <a:p>
            <a:pPr>
              <a:spcBef>
                <a:spcPts val="800"/>
              </a:spcBef>
              <a:buClr>
                <a:srgbClr val="000066"/>
              </a:buClr>
              <a:buFont typeface="Times New Roman" pitchFamily="18" charset="0"/>
              <a:buChar char="•"/>
            </a:pPr>
            <a:r>
              <a:rPr lang="en-GB" altLang="en-US" sz="2000" b="1" dirty="0">
                <a:ea typeface="Arial Unicode MS" pitchFamily="34" charset="-128"/>
                <a:cs typeface="Arial Unicode MS" pitchFamily="34" charset="-128"/>
              </a:rPr>
              <a:t>If you are entitled to an offer, you will be offered the highest preference that you are entitled to.</a:t>
            </a:r>
          </a:p>
        </p:txBody>
      </p:sp>
      <p:sp>
        <p:nvSpPr>
          <p:cNvPr id="2" name="AutoShape 4" descr="data:image/jpeg;base64,/9j/4AAQSkZJRgABAQAAAQABAAD/2wCEAAkGBxMREhUTEhMVFhUXGSAbGRgVGB4gIBscHhocHx8gIR8hHyggGxwnGx4eIjEiJSkrLy4uHh8zODMsNygtLisBCgoKDg0OGxAQGzQmICU0NDQ1Ly8vNC80NDI0LCwsLCw0MC8vLDQtNDQsLC03LDQsLCwsLCwsLCwsLCw0LCwsLP/AABEIAMkA+wMBEQACEQEDEQH/xAAcAAEAAwEAAwEAAAAAAAAAAAAABQYHBAIDCAH/xABCEAACAQMCBAQDBgMFCAIDAQABAgMABBESIQUGMUEHEyJRMmFxFCNCUoGRcoKhFWKSscEzQ1NUc6KywmOjdIPwJP/EABsBAQACAwEBAAAAAAAAAAAAAAADBAIFBgEH/8QAPBEAAQMCAwQJBAAEBgIDAAAAAQACAwQREiExBUFRYRMicYGRobHR8BQyweEjQlLxBmJykqLSFVMzssL/2gAMAwEAAhEDEQA/ANxoiURKIlESiJREoiURKIlESiJREoiURKIlESiJREoiURKIlESiJREoiURKIlESiJREoiURKIlESiJREoiURKIlESiJREoiURKIvXNMqDLsFHuxAH9a8JtqsmtLjZouoqTmuxUhTdQ5JxhXB3/TOKw6ZnFWxs6qIv0Z8F3XHEo0jEjMQh04OlvxEBdgM5JIGMZyRWRcALqBkD3vwAZ57xu1UXPzlZRsFkn0MRnDo6nHzBUY/WsDOwZEqyzZdU8YmsuORB9Cu2y5gtZjiK4hc+wdc/tnNZCRjtCoZKOoizewjuUiDWarL9oiURKIlESiJREoiURKIlESiJREoiURKIlESiJREoiURKIlESiLxkkCgsxAA3JJwAPrRegEmwVI4/4nWsGVhBuHH5NkH83f+UEfOqz6pjchmt3S7BqJetJ1Bz18Peyo13z9xG8fy4To1bBIF36++7fqCKqmokebDyW9j2PRUzccmdt7j8HquG55WvXOu7dIs9Hu51BP0BJY/tWJiec3eZU7No0rRhgaXcmN/sFI2PIpBB+0vqHQ29tO4H0fSq/1rJtPz8AVXl2uCCOjFv8AM9o8rkq0crcrNbSqxe6kU7ESQgKCcYcZkJVhgHVgnANTxQ4TvWqrtoNnjIs0HkbnsybmDwyXq5r5KWeQvmZN2ORAZCcksRlZM6cnYY23HyHksAcb/i6zoNquibhsDp/Nh5bxrxzVXfk2SLLR3aoBjV56S2/yG7pp6nAJPU1B0BGh8bhbUbUY/qvjuf8AKWv9Ddc0XC+KWQDw+do66rd9aH5kISMfUVjglZmPJSmo2fVHDJa/BwsfO3kp7lrxNuAStz5TgKWBbKMxG+kFVK6iM4BAyds71NHVO0cqFbsCG2KG4z7QOeZBtxzNtbK/cA5ztLwhUk0SHH3cvpbcZGOzbb+knarUc7H6arn6vZdRTZuF28RmP13qw1MtclESiJREoiURKIlESiJREoiURKIlESiJREoiURKIlEVf5r5sisY2YgySKB92nbPQufwKTtk/pmopZQwK/Q7PkqngaA7z524lZBf8Xv8AjEugBmUb+Wm0aD3Y9P5mP09q17nyTGy6+Kno9nMxHXidT2ewVn5b8OYiI5JX+0hjuIW0xgbgkv8AE+4xhcftvU8dMNTmtZWbckBcxgwW4i58NB3rQ7DgUcLKYiY0A/2UaqqE9NRwNbH6sRVtsYbouelq3yg48zxNyezWw7guq04ZDESY4kVj1YAaj9W6sfqa9DQNAonzySCznEjhu8F11kokoiURKIoyfgFuzFhGEc9XhJjY/VkIJ/XNYGNutlZbWTNGEuuOBzHgbqD43yeJslljuP8Aqjy5R9JowMgezIc9zUT4b65+vir1NtMx/aSzszb/ALT6gjsWdcY5FZWxbl9eCfs84Cy4HdCD5cwA6lDtttmqb6f+nwOv7XSU+2ARea1v6m5t7xq3vC6+V+fru0YRXKPNGNsMD5iYODgnc49m/cVlFUPZk7P1UVdsamqB0kJDT/xPzl4LW+D8Xhu4xLA4dT1x1B9iOoPyNbBj2vF2rkKimlp34JRYrurJQJREoiURKIlESiJREoiURKIlESiJREoiURKIs98QfEAWuq3tSGn6M/UR/L2L/wBB39qqz1GHqt1W/wBlbHM9pZvt3Dj+vVUPl7lmS5YT3DShZCdIXea4PfTn8P5pG9Iz+1VkRdm79lb2rr2Qjo4gLjX+lvbz4AZrW+CctLGqh1VEXBW3iJ0KcdXbZp3+bbdMDIyb7Ire3zVcnU1peTY3J/mOvcNGjsz57lYun0qVa9RM/M1qjhDMpJxuuSBlym7DYesaeuxwD1FRmVoNrq22hnc3EG/LX07M+xU/xA5o4jZEaVhjidmVHUF3wvc6sICQchcHod6rzyyM7Ft9lUFHUg3JLha40Hln3r1+It9PbxWUQu5PvHYyTKdBZfTudOAAA/TpsKVDnNDRfvWWyIopXzSdGMgLN148exeHJPGmay4hE0zSPCrsJCxJIKuMg6icZXOdvi/WvIXnA4X0WW0qVoqYJA0AOIFu8chx8lTIOar2O3WISzBpHWSNy5JIGtGXJOSpcDb3U+9VhK8Ntdbp2z6V8xeWiwBBFuwg9tr+K03njjN1w+OKaORHHpjMUkZJZgGLPrDAjYdMf51dme6MAgrmdmUsFY90bgRqbg7sgBaymOVeMzXUYea2MIZVdG1hldWGQR3U/Ij2qSJ7nC5FlTrqaKB+GN+KxIOViLKbJqVUV6b2zjmXRIgZeuD2I6EdwR2I3FeFoIsVJHK+N2JhsVTOZ+VAwJfXIoUgTKNU8QIIw3/MR4J2PrHYsTkVpIb6+O/9+q3NFtEtNm2B/p0af+h/4nkFnAkuuEzI8TLpZcq6nVHOuo79cHYgEbEdds5NPrQuuP0V0loNoxFrxmNxyc02+cj5LZeU+Z4r+LWnpcD1xk7qf9VONj/lWxilEguFxlfQSUkmF2Y3Hj+1NswAydgPepVRAuqbx/xGtoMrADcyDbEfwA/N8EH+XNVpKlrftzW6pdiTy2MvUHPXw97Lp5Iv+IT+bJexCNGwYlxpI65Gn4sHY5asoXSOuXhRbTho4sLKd1yNd/np4K1VOtUlESiJREoiURKIlESiJREoiURUHxM52+yL9mt2+/Yeph/u1P8A7nt7Df2qrUTYeqNVvdkbM+oPSyDqDzPt/biqNydyuZSk0yeYXJ8mEnHmEdZJD1WFT1P4jgDOQDXiivmfD5uW6r68MBjjNrau4chxcd3DXmNm4TwoQ5ZjrlYAPIRjYdFUfgjHZR9Tkkk32st2rkJ6gydUZNGg/J4nifQZL18yceisYTNNnGcKo6sx6AfsT9AaSSBguV7SUklVJ0bP7BVG35s+2zy8NvYRB5qFVKvq3IyPVjByPUpG3Qb5qAS43GNwtdbZ2z/p4m1dO7FhNzlby8iqrwWwuwbqyUO88GooDjQdTxknJ+FsokiEkD0n3qBjX5s3j5/ZbSompyI6g2DXa8cgeG7Mh3byWlcY5b/tCzhhumKyLoZ2THxhcNjtg5NW3x9IwBy52nrfpKh0kIuMwL8L5LouuVbaZbdZlaT7OoEZZiDtp3OnAJ9IrIxNNr7lGzaE0ZeYzbHrl28b8V74+XbVWlcQqGmDCU7+sN8QO/evejbnlqsDWzkNaXGzbW5W0XLNydZMIR5IAgJMeGYactqPfcat8HNYmFmWWikbtKpBccX3a6cLei5ed+Uf7SEQ84xiMkkBc6s4z32OBsd+prGaHpLZqbZu0vosRw3urNGgUAAYAGAB2Aqdawkk3KofifzJbrbvarMPOJUkJnK6XVuoB0tttmqtTK3Dhvmt7sWhmMomLernrvuCO8Z5qC4Bzre3M8FrFImklAXdR5mNOp+vpJUKwzp32981Eyd7nBoKv1WyqaCJ8z2m+eQOWthzzuN/Fa3V9ckqxzPwFGiciNWiYlpYthk43kjY7JMOvs24PXNQyRgjl881s6Ksc14u6zhkHf8A5I3t8xu0ssdtrz7DeK9pL5gUjSyBvvFODpKnuehHY9OgrXB2B92ldk+P6qmLZ22vxtkeNx5cleBwHinFsNeSfZoDuIwMEj+DPX5ucj2qz0csv3ZBaP6yg2flTjG/j+/bxVkaDhvCFDuUV+xIBc7BfSoG2cAEqAPf3qa0UWZWsDq7aBwtuR5ccz6XPYqpfeK8jTJ5EOIQ41at5HXIyAAcKcZ/NvjeoHVhJ6oyW3j/AMOMbGelf1rZW0Hv5LV0bIBHQ71fXJkWNl+0XiURKIlESiJREoiURKIlEUHzlzCthbNMcFz6Y1/M56foOp+QqOWTA26u0FGaqYMGm88li/LXC2vZnubnW6K4L4+KaVj6Yl+bHr2VcnbrWvjbjOJ39+S6+sqBTRiKKwNsuDQNXHs3cTxW48F4Z5ILvgyuBrK9FAHpjTYYjToB9Sdya2LG211XF1E/SGzftGn5J5nf4aBenmXmCOzQaiDK+RGmfiPzwCQo7nFeSSBgWdJSPqHG2g1PD98FULNJuMw3VteKitDIPLmh+APg4A3OoY6/JhnBwagF5gWu3b1tnmPZ0kc0BNnDNp1t+PccF+ct8hXGu3a9aPFqfu9BJdgG1KrN00K2SB13I2GKRwOuMe5e1e1osLxTg9fW+g3EgcSNfFaQBVtc6uTiXFYLZdU8qRjtrYDP0HUn5CsXODdSpYYJJjaNpPYqheeKlmp0xLNMT00JgH/EQ39KgNUzdmttHsCpIu8hvafb3XO3iLdH4OE3BHuS/wDpEax+oduYfncpRsaD+aob5f8AZB4lSIMz8NuI17nc/wDki0+pI1aU/wDCMcbRztJ+cCVN8F59srnAWQox/DIuMde4yO3XPt71KydjlSqNk1MGouOSsyOCMggj3FTLWkEZFVPxA5WhubeWRYQbhV1KyjDHBBI2+LK5AznGagniDmk2zW12VtCSCZrS7qHUbu3x4Kq8D8NJIUjuZboW8qHXjSCqY3AY6gD8+3bfqYGUpADibFbWp26yRzoWR4mnLWxPZke7epvj3ibBEfLtVNzKdgVyEz8j1b6D96kfVNGTcyqVLsKV4xzHA3nr+u/wUSnLPE+KkPfSmCHOREBv/gBwPq5JHtUfRSy5vNgrZr6GgGGmbidx/ftkrCkHC+Crk6RJjq3qlb6dwD8gFqa0UI+XWvL6/abrDTwaPneVIS8Ra/4e01i7Ru6nQcDIZTup64JwRn5gissRkjuxV2wNpKsR1AuAc+w7/nYsl5k5duEgW6eF1GQHeVyZJCw2dlJPlrkYwTnJ37YoSRuDcRC62iroXSmBrgeAA6otuByv6W8/Z4W8WS3vlEiriUaAxAyrH4cHqMn0n6j2r2meGvz3rHblO6alJaftztxG/wB1vFbRcGlESiJREoiURKIlESiJREoiwfn7iz8SvxFD6kVvKiAPVicM30Ld/wAqitbM4yPsF2uzIG0dKXvyJzP4HzeVpXJfBUjAKgeXCWSIjo8h2mm333bMa5JwqnBIarcTAO74Suer6lzyb6uzPIfyt/J5nTJWXiV8lvE80hwkalmx7D/WpnODRcrXxROleGN1KyyHmq04uPs/EI1gckmGZTsuTsNR6HoDn0tjscVSErJeq8WXSuoaigPS0zsQ3j9fCOat/h/y/c2KyxzTK8evMSqNgOpb+7qz8HQEHHXeeGNzLglaradXDUua6NtjbP2524q1ySBQWYgKBkknAAHUk9hU61gBJsFnXMXPzyho+HFcKcSTybKg7MCfSBnu25/CD2qPnJyZ4rf0uymxkOqr56NGp5cfDTeQo+05Oa6txdEi4k8tmV5WYiZskj0hg2Pwgsy4xvH1rEQ4m4tT8+fhTv2kIJehHVbcZC2Q01tbmbA8nL1+E16LmWaKYDZQyLGPLUDOGBVNKt1X4snY/OvKZ2IkFZbbi6FjXs42JOZ5Zm9t+llF82WKpxxECjy2lhIXG2DoB26bkH96wlbaa3YrdDKXbMc6+YDs/FWbxZCWtvEbdVhkeX44QEYqFbIyuDjJH7VNU2a0Yclrdh4p5XCU4gBocxqOKkOTbDRZJeXMhMhiZndwCfLOWXLY1nChW+Lr+hrKJtmYnKvtCXFUmCIZXFgOOhy01vuVQtLyYOLqxnaN3y0sDgFMhsH1DEZJ9IGrSTnGotmoAXXxMPcts+OLD0NQ24GQcNdOGvG9rjkBZTDeKrmMIloWus6SAcpnsQFyzb/h2/irP6s2sBmqo2A0PxOktHrz88h2+Sl+XOFXt0sx4oAY5VwsZONP0QD0kZI1E6sge2akjY91+k3qpV1FNAWij1adePfv7LW14qw8C5ZtbMfcRANjBc7uf5jvj5DapWRNZoFr6munqT/Edlw3eCzfmbxNu1naOGNYRG+GDjUzFTuD2Cn+7v7NVSSqfisBZdHRbCp3RB73YrjdkBf5v8F4c53cPFbNb2EaZ4PTNH+IIT192UNuD7M2cYryYiVmMajVZbOjkoKg08n2u+07r/gka9gX74O8f8uZ7Vz6ZfUnsJANx/Mo/wC0e9KSSxwnen+IKTHGJ26tyPZ+j6rWOKWCXEMkMgyrqVP69x8wdx9KvOaHCxXKQTOhkEjdQvnXjFj9lkMOT5qZWTIGNQbIKdwCuk5+vY1qHtwm29fRKeb6hgk/lOnhnfvut15I46L20jlJ9Y9En8a9f3GG/WtpDJjYCuF2lSfS1DmbtR2fMlP1KqCURKIlESiJREoiURKIq34hca+x2MrqcO/3ce/4m2yPmFy36VFM/CwlX9mU3T1DWnQZnu+WWcch8MZ8TBh5hAt4WUqcM6kuwAGVeKAMcMNyR75NWFt8+752Bb7aMwbeO2X3Edmg5hzraaLZrW3WJFjQYVFCqB2AGAP2q8BYWC5R7y9xc7UrPPFnjd5AYhAJEiG7yquVJPpCntjHZtjke1Vql722tot7sWmp5Q7pLF24b+N/7aKD8PuAJeOdZgntlOplKsrxuTkDTgBVbcEKWQhfcbRQxh3MK5tOrdA3q3a85X1BHbvtzAIutjJAHYAf0FX1yuqxznTmf+0GdFkMdhCcO69Zn7Ko7k49I6AAs3QAUJZMZ/yjzXV0FF9KASLyu0H9I4n8+AVhn5Kt7vhyi2cZIEkRUnQDjGkjYkncMzDVn2ACiUwtdH1VRbtOWCrJlHI8fnADK3bdRXhDx5opJOHz5U5JjDdVcfGn9M49w3vWFK+xwFWtuUoewVUff2bj85Lna3/s3j6Y2inbb2xLkY+QEv8AQCsbdHPyKzD/AKzZZ/qb+P0unxBgxxqxbsxh/cTnP9CKynH8Zvd6rDZb77Ombwxf/VePjTKJLi0g1BdmJLHZQ7KuT7D0n+teVebgF7/h8FkUslr/AKBP5X7zdzlBPCOH2IkcNhCyKcaVGwUD1NuBnboD1zSWZrhgYvKHZssUn1VRYWzsT67h7rm5Z8NLmQK11J5CAhlVDmTbJG49KnfIJyRvsK8jpnH7slLWbbgYSIRiJ3nT9+QV7FtY8IjDKmGc6Q3xPI2C2Nbdzg9SBmrNmRBaMvqq91ich4AaaD8AlZzzB4p3M2Vt1ECe/Vzv79F+gGRvvVR9U4/bkuipdgwx5ynEfL9/MlpfJXM6X8OoEeagAkAGNyM5APY7j6g7nqbkUoeOa5vaFC6lksR1Tos/8ZeA+XKl2g9Mnok+TgbH9VGP5fnVWrjscQW//wAP1eJhgdqMx2b/AAPqs+srt4m1RnBwQfYqdiCOhUg4INVASNF0EkbZBhd8PEc1+WlyYmWRCRIjBlI7Eb/54/rQG2YSRgkBa7QixX0jy7xZby2jnT8a7j8rDZh+jAitvG8PaHL5zV07qeZ0Tt3puKz3xl5f+G9TA6JIN9/ynYfUEnH4aqVcf84XQ/4erNad3aPyPnNeXhDwu9hd3eIpbyL/ALzYlh8JVevQnc4BBG5xXtKx7TcjJebfqKaVoa113jhw3glagXAIBIyenz//AIVdXMWK8qLxKIlESiJREoiURKIsl8b78Ewwht1BYr7auhP6DA+rfKqVUdAul2BGRifbX587lYvDzhflLGv/AAYRq/60+JHB+axiMA+zGpYW2ty/Ko7Snxlx/qPk3IeJv4K7mrC1Cz/mvmK/sDGxhWeJlzL6WIU9xqCgINzjVq2FVpJHs3XC3dFSUtTiGLC6+WnpfPusrby5axpCrxwLB5oEjRrjZmUbbADIGBsBUzAAMhZayqe90ha52K2QKrXiZfTOi2dvkGUjzn7Rxkn4j2BwSf7qt71FOSRhbvWw2THG1xnl/l0HE/NOZC8eC8lWs1mq7MM+g4Bxg4bIPRmI9eMMNlBGhTRsLS2y9n2lOycu8fx3DdqN9syoIX91we6kkmGbaabDKPh3GQ6DopAGnGcsF36ZEV3ROJOhVzooK+FrGfe0fAeN9eV10eIPBhMicWsGBZAHYp+IL0f+JcYYHsN8aTn2dlx0jFjsypMbjRVAyOQv6d+79r0c9XK3/DbfiMRCyQsNQB3UkgMo9yHCkfLevJiHxh43LPZzHUtY+lfmHD+x8L96ieceaVvrmzeyjd5ofVjQTlsowAA9RAIOen+tYSy43NLdQrVBQmmhlbOQGuy13Zj8qWtOQLy/l+0cTm0bY0LpL6d9tvQg3z+LvkZrMQPecUhVZ+1qelZ0VI2/Pd7nyVllveF8FQqgVXxuqeqVv4iTkDP5iB7VNeOELXCOt2i65zHE5D52Zqjca8SL26cR2imIE+lUGqRu43x/QD9TVZ9S9xs1bqn2LTQNxTm/bkB85nuCvfPFk95wpmePRKqLNoO5VlGWH+HUP1qzM0viz1Wl2dK2nrgGm7SbX4g6edlivL9mtxMICQDKCqMTgCTGU/QsAv0Y1rmNxGy7GqlMUfSDdmezf4DPuXTy9xibht15gBDISkkZ7jOGU/PI/QgVkx5jddYVVPHWQYTocwfQ/Ny3W+hh4pYsEYGOZMq35WHQ/Iqw3HyIrZECVnauIjdJQ1IJGbTn85hYNZO1lcjzo8gErLGR8S5KOvsehwexAPatWLsdmu5kDamE9GeYPA6g/Nyl+dOTzaaZ4CZLWXBRxvp1bgH6joe/1qSaHDmNFV2dtIT3jkykGo7PmavPhBYXcEcizRMkL4ZNex1dD6euCMbnHQYzmrNK17QbjJaTb01PK9pjddwyNuHarzxO/hhUNO6IpIxrPU5yMDqTnfA3qy5wGq0cMUkhtGCTyVJ43z9JK5t+FwtNL3kxlVHuO3Xu2AMd6rPqCThjFyt1TbIZG3pax2FvDf8AOzNfvLXJV19oS8vrpmlQ5VFOcZ6gk7AYJBVRj517HA7Fjec0rNqQdEaemjs07z88z4LQatLQJREoiURKIlESiJRFgfHJBd8bdDkhrhYhvsNDKh2wcjCt7bnOa1z+tL3rsqcdBs8H/KT43Pt6LZOVxmJ5dszSyPt3XUVj/wDqVKvM0uuWqjZ4bwAHlc+ZKlHnUMqFgGYEqpO5C4zgd8ZGfrWV9ygDSQXAZBeyvVivxjgZPSiLI+B2/wDa011KWKmYvGj5J8uJQMhV2AYgwg77h36b1SYOlJPH57Lpqh/0TI2W+2xI4nt/3W4EBLblG+4XMZYSzRbFnhJLMAT6DGRghgdzhtONQP4SET4zcaL1+0KesjwvydwOnbflbiL6W3iUt+ebO9RrTiUQibvq3QkDqCN0brj/AD3xWYmY8YXqu7ZtRTkTUrrjz/fzJVHg/Mk1pLJbcMZrqJ9o1kjO3cnSMHO+NRwD3GwxA2QtOFmYW0no452Nlquo4a2P5/GfIqY5f8K5pfXeyeUpJbyosZyevT0J26A7e1ZspSfuVWp27GzqwC54n5c96uX27hfB18sNHE3cKC8h/ixlv32qxeOLJanoq2vOIgnyHdoPBStlxODiNu/2eYlWBQshKshIxnBwykdRWYc2RuRVaSGWklHSNzGdjmCsnn8OLmK1uZ5gpkT1IobJKqx1sdsbruN89cgGqJp3BpJXUN2zC+Zkceh1y5ZDx1UHyHxb7LexSFgqbh84GVKnYk/PB+oFRwvwvBV3aVP09O5oFzuX0QpV1yMMrD9CCP8AIitrquBzaeYXzVxi0azu5IwSGhkOk9/Scq37YNahwLHW4L6LTyNqIA46OGf5C6OaOLm/ne5EAj9K69GSM9NTHGATsO3Qd+vsj8ZxWUdHTiljERffW1/QKf8AC/m37JN9nlP3Ep7/AIHOwP8ACeh/Q9jmWnlwnCdCqO2dn9PH0rB1m+Y+aK384eHJvbwTRyLGjqPNyCTqG2VHQ5XHcdM75qeWnxvuFqqDbP01P0bhcjTs596s9qLbhltHDJOAi7K0zDJ3zgdOhPboB8qmGGNoBK1r+mrZnPazM8B8/ao3HfE+WUvHw+E+lSzSsNRCgbsFGVAHXLZ+gqs+pJyYFuqbYcbLOqXam1hlnwv7eKhuQeFrxW4ma8mldlUHGr4gScgnqFG2y469qjhZ0riXFXNqTmgha2BoAPLT98ytk4dw6K3QRwxrGo7KMfqfc/M1fa0NFguRlmkldikNzzXVWSiSiJREoiURKIlESiJRF89cm3GviomO4DTSn9I5GH9cVrYjeS/au1rm4aLB/pHmAty4BCIbOBT0SFAdvZBnatgwWaFyNQ7pJnHiT6rIPEXnJLq4ge2LD7MzYY5ViSVyQMbD043367DvSmlDnDDuXT7M2e6KJ4l/m7+Pv+1YfCvjl1fXEjXFwzCJchMqoYttnSqjUBg9e7CpKd7nnMqltemhp4wI2Wvv105lXfnK98ixuJD2jI/xen/WrEhswlaiij6SoY3n+1k9/fXltb289vL5caIEbQcAsxLLlWBDExGL3x7DNU3F7Wggro4o6eaV8cjbkm4v4HS1s79q7OEeJHEZAIliSaVgNJSM6sasEkA6e3XGBnf2r1tRIcrXWE+yKRhxl2EDieWSlLPw3nvJjc8SmYFjny1YMwHZS+NIx09I/ashTlxxPKrv2xHBGIqZum/d2218VonCeDwWqBII1QAY26n6k7n9TVprA0WC0c1RJM7FIbrK/Evmu+jumtdfkRbENHnU6HuW6+4wuOhG9U55Xh2HQLo9lUNM+ETWxO56A9nuq/w7k/z4bqRZx5tu3qQjAKYz5ms5IGMncfhOeu0QhuCb6K9LtHo3xtw5OGvPhb9710eFd5JBxJYl9SyakkCnIIAJDAjbYjOr2J969pyWyWWG2I2SUhedRYj2+b1vJGetbJcWvnPnvgP2G8kiA+7b1x/wHoP0OV/StVMzA6y77ZtX9TAHHUZHt/a0/wAIOP8An2pt3P3kGwz3jPw/tuv0C+9XKaTE23Bc5tyk6KbpBo713+/iqp4zcJKXccyj/brjYbl0wP8AxKj9KgqmdYHitnsGovA6M/ynyP7urF4Y8vzraXEF5Dphm3VW2bdcNkdV2C4zggipaeN2EhwyKo7Xq4jOySB13N8OXbvUva8K4ZwZA7lFf/iSeqRv4QBn/CKkDY4hdVHz1u0HYRcjgMh3/sqvXviDd3rmHhVu+e8jAEjrv+RPqxNRGoc82jCvx7Igpm9JWP7h8ue5dvAPDlzKLniM5mlBBCgkgEHIyx3P8IAA+dZMpzfE83KiqdstDOipWYW/NyneYOGRIsEUaIiO0sWlVABD28pPt1Kg5qR7QLAfMiqNNM9xe9xJIsbk8HN91m3gzLpv2H5oWH7Mh/0qpSfeui2+L0oPAj0K3CtiuMSiJREoiURKIlESiJRF+P0NEC+b+RziWcjqLSfH18pq1kWp7Cu4r82Mv/U31X0ZbfAv8I/yrZBcS7Uqk+JHJRv2gaBUWTXpkfA+ArnLd2wVwB/eqCaHHay2uzNofTBwfmLZDn+Es+U7DhDLdG5kjKgqdbrh8jcadOW98LvkCgiZF1ro+uqa0GLADfgNO+/qq5zZzw3E1aysLaSQORlyNyFYHZRsq5A3Y9OoFRSTdJ1WhXqPZwpCJ53gW3d3H2XTy54XO+H4hJ+EARRscgBQBlugwABhcjHesmUxOb1hU7Za3q047z7e6t/Fry04Lal0iVRkBUT4pGxsCx3Ow3JzgDvsKmcWxNvZayGOevmwl1+Z3BZfxnm/iN2jTRPMkMePM8kaAhJ2XWCXbtliep6Abmo6WRwuNF0MFBSQODHgFx0vnfnbT5rwmPCnmq6kuPInkeZGUldbAsCCPUCxDMuMggEkdcYBrOnkcTYqrtiihbH0kYsRw07MtD4dqnfGLgHn2wuUHrg+LHeM9f8ACcH5DVUlSy7b8FU2JVdHN0btHevz8LLOX+IzLKzR3JiYx6NXp3AUaQQei+kZbfGPnvTY43yK6KqijLAHMuL3t6+ui6+I2N1widQJGRiFYmFzpZSTj1bEqcMMNjdTtjBOTmuiKjilhroybXGeozHzLTitd8N+Zft1rlzmaI6ZOmT+VsD3H9Q1XYJMbc9VzG1KP6abq/acx+R83WXH4scum6tfNjUmWA6gAN2Q/EPn2b9D71jUR4m3GoU2xqzoJsLj1Xeu5Vvwy5NvoLhLqTEKYIKP8bqR00/h3wfVgggbGooIXh2I5LYbW2jTSRGFvWPEaDv393itG49xu0tAHuZEUjJUHd99jpA9XyyP1q097W5uWgpqaec4YgTx4d6zXj/ilPMdFlGYlLBRI4BYk9ABuqn9/wBKqPqXHJq6Cm2JFH1pzc62GnufJTPBvDAM3ncRmaeQ7lQxx+rH1N+mP1qRtNfN5uqs+2y0YKZuEfN2g81ceHXlrHKbKHRG8ahvKUBdiM5A7/Pv79anaWg4QtTLHO9gnfcg79VK6hnGd6zVayjeN4zb5znzxjp10Pn/ALc9KwfuViC9n24fkLI/Bm3DXrPvlEOOmN8g/P26e9UaUde66nb77U4bxK2+tiuOSiJREoiURKIlESiJREoi+deR4CvEfI/Ms0Rz/wBKQf5gVroh17dq7Svdipcf+k+YW2pzFbwWcE88qorxIw1dTlAdl6sd+gFXcbQ0ErlfpZZJnRsbcgn1VP45z3ezuIOHWj5bpI6gkfy/DGRt8Z2yMgZqF8zzkwLZQbOp2DHUPGW4fLnu8V6+FeGMtw4m4pcPIx38tWJ/Queg7YUfQ0bTkm7ys5drsjbgpWWHH9e6nbvmjhnCl8iLRqHWOEA4PTLt7++SW+RrMyRx5BVGUdXWHG6/afx8songfi3FPOsUtuYUc6Q/masE7DUNIwD752/rWDakE2IVmfYb44y9rrkbrW/K9njRY6oYJzqKQuQyr31gYJyCAMrjJz8Ve1LcgeCx2JLZ7oxq4a9n9/JU/kDmFDdyQSxolvdr5RjQYVTuE/zK56nIJqCGQYrHQrZ7RpXCASNJLmZ3Pn7qucTt5uG3jIrFZIWOl/dSNjg7YKnp8yKicDG63BX4nx1cAcRk7UfOa3DkPj68Ss8uBqXMcqnfO23Xcgqe/fNbCJ+Nua5LaFKaWezdNQfnNYnzVwU2N1NAc6RvGfdW+H67bH5g1QkZgcQuto6n6mFsg139u9X3hFpHxbhSmcMZrQOqlc5ZQoKnA3YYwPclWx1qw0CSPPULSzPfRVhEf2vsfnD2IXt8KuUr21m8+XEUboVaNt2buDgbKQfffqMb5r2nie03K82vX08zOjZmQdd37V849zLa2S5uJVU9kG7H6KN/16VYfI1mpWmp6OaoNo2357vFUGbnm/4izR8MtiqbgyN1G3XVkIh74yTVYzPfkwLdN2ZS0oDqp+fAfLnyVE4twW9t5TLdW8j4OWaUMytj8zqx/wDKq7mPabuC3UNTTyswRPA5DI9wI/Cm4r171+HKY4o9dxskK6VEaGMA4ye/mftUly8t7VSMbadsxBJs3U55m/6W08Wu3iiZ4oWmcDaNSAT+p7fTJ9gavOJAuBdcpCxr3hrnYRxXzpzJxaea7knlUxTEjKjUpTCgAb7g4ArVvc4uudV3lJBFHAI2nE3xutT8FUi+yyurZmaT7zPUAD0j5jcnPuW9quUtsJ4rm9vF/TNaR1QMvz87FZuaZtLWx/LI7n6JbTn/ADxU0h0+bitfSNuHjiAPF7VSPBviEX+wTX5mDI4b4Rj05U98jR1wRnbOTivSuGgW427FJ/8AI7TQeufnx7lqtXFzSURKIlESiJREoiURKIozjnH7azXVcSqmegO7N9FG5/QVi57W6qeCmlmNo23WBWwuLjiEk3DkkLGVpEIUZUMxxqzlV6/iOK14xF92LrnGOOmDKgi1gD3efgr5y94T50vxCYuQABEjHAA6KXO+ANsLjHY1YZTb3lamo21a7adtuf691d+FcTsYiba2aMCIEsIhlU651MNtRwxwTn0tnpU7XNGQWqlind/Ekvnx1K5fEWxnmsn+zymNl3bBwGTo4J64CnVt7VjMCW5KTZ0kbJx0jbj87lgnC75BcxyXK+bGGUOp7oAFwMeygYHTYDpWvaRiu5dfLG4wlsRsd3apXxC4NHaXhWEjypEEsek5wrZ2+mQcfIis5mBrslBs6odNBd+oyPcte5Tk/tPhKLcAnWjRsffSSob+LYHPvVyP+JHmuaqx9JWEx7jf82+blg/EbF7ad4ZMq8b4JHyOxHy7j9K17gWmxXYRStmjD26EK9c+3EfELGDiERIZG8mVCRnO+knoM99h0f5VYmIewPC1Gzmupqh1O7fmD6/OSkPBq0kiu7ldQKCMasb5Or0MCMrjGvvmsqYEOKh21IySFhtnf8Z/hXLnXkiPiTQszmMx5DFQCWQ76d+hB3B3xk7VNLCH2WsodovpQ4AXv6r0edwvgaFQVRyNwPVK/tnuB9cLXl44gssNZtB19R4AfPFVniPOl/xGU2/DY9A0hi2V16SATkk6UxnG2TnoaidK95sxbCLZ9NSs6SpN89N379FBcncBtLuWWHiEs6XhJAVzjJ9wxyWkHsex2B7Rxsa4kP1Vytqp4WNfTgdHy+ZD5kpC84XxXgmWt5DNbDfGNSgdTqTqnzZTj3Pasi2SL7cwoWT0W0MpRhf80O/vU7y/4swS4S5iaNzsDGC6sfYAeoEnYDB+tSMqgdQqdTsORnWjdcc8v16Lk5SgF3xiSYABLVCvp6ea5bV9QZGmYdsYryMYpSeHz3UtY7oaBrN7z5C1vINWp1bXOqpcX5Hhur9bqb1IqKPL7M6lt291wV27432qF0Ic/EVsoNpSQ0xhZqSc+Ay081OcM4Hb2zM0EKRlhhtAxn2yBtUjWNboFUlqZZQBI4m3FVnxEu9KSkf7u0kBA66p3SND+yyf1qGY5Hs9Vf2Yy7mji4f8QSfUKseBlnmS5mx8KqgP8RJP/iP6VDSDMlbL/EMnVYztPzxWvVeXLpREoiURKIlESiKP47xmGziM07aUBxsCSSegAFYucGi5UsED5n4GDNZpeeIN9xBzDwu3ZR3kIBYD3JP3cffqT8jVYzPfkwLds2bT04x1Lu75mV2cE8KtbedxKdppDuUVjg/xOfU23tjGOpr1tPveVHNtiwwU7bD5u09VJ8X574dwxPJtlV2XpHBgKD/efoDnrjUfcVm6ZjBYKCHZ9TVOxyGw4n2/sFDczcwninB3mhZo5ImXz4kY9D6SD+ZCDq3/ACn2rB7+kjuFZpqb6StDHi4Oh+b1lfDL4xsuT93qy64BBGCu4OzelmH8zYIzmqjTYroJY8bTbXd6refDDmAXtkoY5kh+7cE5JH4Cc7nK7ZPUhqvwvxNXJbTpugnNtDmPz5rIOe+XPsV3Kg2jJDx/wNn/AMSNP6VTljwuK6Sgq+nhaTroe0e6kfDblOHiUjmeZh5Wn7terL0HqPRRjBAGem4rKGMPOZUO0q2SlaAxuu/9LeLO1SFFjjUKijCqOgFXwABYLknvc9xc43JVG8RfD837Ce3ZEmAwwfIDgdDkA4YDbpuMdMVBNDjzGq22zdp/TjA8Xb6KpcM8ILpyPPljjXO+nLHG2MdBvv1O23WoW0rt5Wxl27EB1GknwV5+38N4FD5Ov1dSg9UrnHVsYxntnA9qsXZELLU9HVbQkx279APneVUrzne/4gHNshtrRMmWYAllUDJ9WNmxghUGckb43qEyvf8AbkFsWbPpqawlOJ50H6/Jy5KBuuWQnDouJiQzO0gLq4GnTqZSD3Y6wASTvk1GY7MD9VdZWF1S6lthFsra6X7slaedIfIW14xw8BFCoHVQAuhgNOQO34D/AC4xipZRa0jFr6F3SF9FUZ62PPf7+K7+P8Cg45ape2mFuAPpkjrG/sw7N9OxGMnsErcTdVDT1Mmz5jDLm35mPyovkzxGeBvsnEtQKnR5rfEpG2JO5/i6++etYRTkdV6sV2yWyDpqbfnb29vDgvLn22s4ZkmtY1+0E4TyyNLysBpIXoSgYPkY9Ri66jhKGg3bqvNnvnewxynqb77gNfHTsvpZXHw75d+w2aowxK/rk+TEbL/KMD65Pep4Y8DbLW7Sq/qZy4aDIe/epi54tGlxFbnUZJVZhgbAJjJbfbOcCsy4AgKq2Fzo3SbhbzXfWShSiLN+YJ/PmKBS/nSPsFViYbdDGRpYjV968rrjOcD61Vebm3H0C3tM3o2YibYQP9zjf0ABU34X2qpw+NwpUyZY574OkHbYAgZAHv36mSAWYFU2s8uqXAnRW2plrUoiURKIlESiJRFycU4bFcxNDMgeNsZU5GcEEbjcbgV45ocLFSRSuicHsNiFUeYuebLhQNtDHqkT/dRLpVcjPqOMDPXYE1C+VseQV+noJ6v+I45Hec1L8ocdTilnrZV9WqOWPqAe4+hUg/rWcbw9t1BV07qWbCDzBWBc08Dayu5Lc9Fb0E90O6nPTp19iD7VQezC6y62lqBNCJB39u9e3lviBtGZ3DGGWNkdAR61YhWH8Sglh0IIHY7+sOHM6LCpjEwAb9wN78N69PBrPzhNCuC/lmSPbJYx+oqOpyY9ZwN8qo968aL3CzmkwYXnS9j35X8bdylvDTmL7FeoWOIpfu5PYZPpb9G7+xasoX4XKDadN08BtqMx7LUfFrlw3dp5kakywHUABksh+If5N/L86tTsxNuNy0OyaroZsLtHfAsn5F4jJaX8bRq0m+h1jGosh64C5zjZtu4FVIiWvyXQ10bZqchxtvF8s+9fSNbJcUq7zJzpZ2ORLJqk/wCHH6m/UdF/mIqN8rWaq5TUE1R9gy4nT52LNOL+Il1ekLE4tYC2GKkl8bfiAzqOThUGdj1FVnTudpkFu4tmRQZuGJ3l4et1O8/8Bt4OHmZ0PmABYkZidDyNlvV8TEDUQM6RjYdSc5WNDLlVdn1EslRgact54gafNeacBt/L5blPQukrH/EV/wAgKMFoSlQ/FtNvIheXJVv9s4BLANyPNUD++D5i/wDcQaRDFDZK5/QbREnZ4aFfnhDfLdWU1jMNQXIAPeN85A+YbO/bUtKc4mlpXu2IzDO2dm/1CgOBcRk4JxGSCXItyVDdcEHGmUdg2MkjpgMOoFRtcYn2OitzxNr6YSN+75ce3cd6nfFKzsJtE7SaXXGt4sHWpAIT2aUggj2U5bbTmScMOaq7KkqY7xgZHQHdz7OPE6Z3X54cctPPIl/OnlxIMWsI6BdyG+YyScndmJb2z5DHc4z3L3aVWI2mnYbk/cfx80GS1B2ABJIAG5J7Cra58C+QWb8a5Q/td3vIrxD8Ig8vdVRVzhujK/mFj3x7b7VXRdIcQK3sFf8ARNELo/8AVfjy4iysXIXDr2CJ1vpjI2rCZYNhQOurGo5J6N0wOm9SxNeB1iqW0JaeR4MDbDfuz7NPBTfGLhkiOgjzH9EeSPjbp1643Yj2U1m42CqQtDnZ6DM9nzJYZd8Rkm4rCti2PKKQQN19KeksfcHLsfcE5qgXEyDDuyXXMibHRuM4+67j2nd6DtW+QRBFVV2CgAfQVsQLLjXOLjcr2UXiURKIlESiJREoiURZJ44cvf7O9Qe0cuP+xj/Vc/w1UqWfzLf7FqczCe0flQ3hXxU2N1FHI6+XeL0ByUfUwj1dgTgjA7MuelYwOwusd6sbTi6eMuaM2efFWvxn5b8+FLqMeuI6X6bxsev8rHPsAzHtUtQy4xBUdj1XRvMbtD6/v2WccuWa3BewkIDSeuBiQQswGw1DbTIuxxn8B3xVZgv1StzUSGO07dBkez9H8qN4bdyWN3GzKVeCX1L32b1Kf0yP1rEEtd2KeRjZ4SAbhw/spnnblV4b4x20bOkw8yERqT6W6gYHRTkfTSe9ZyRkOsFWoqxr4MUhsRkb/N/qtw5TS4+xxLeKBMF0uMhsgbAnGRkrjPzzV1l8IxLl6ox9M4xHJV+745wrgqmOJU8zvHD6nP8AGxO3Xox6dBUZfHFkFcZT1dccTtOJyHd+goe14xxDjKTLCHtE0/dsuysdQBVpfibbPwAYxvnNYBz5AbZKw6CmonNL7PO8fr3Kr3HOQpuHS+eIvtkG5OPiTfOWGCGx7lWU76lGRUboSw31CuwbSZUs6MuwO8j87QeBXp5ahguOIJdPMJED+YyFSsisAdCiMEh1yF2j1HCgaVFGAF+K69qXSR05iDbG1r7uZvu77a6lS3jZx1JRbwRuGA1SOO4PwqCOqnBbY77isql97AKHYlOWl0jhyH5/Ctd7amPgHl4wRaLkHsSoJ/qTUxForclrmPxbQxf5vyo7wTJSC5hYoSkoY6XVh6kA6qSMenrntWFNkCFY231pGPG8cLb+faofgXD3sL6WeJS0STtG+lgQIZNRB64UKQhJJ3042xvg1uB1wp55hUQCN2pFx2j3z+ac3PPHrW/miCQGeZQVSOIkls4OHZNiAc+mItnf1r0ryV7XnS5+fMlLQU81Ow3dhadSfwD6ut/pKsnAPD4yPHPxDS2hR5dsqhUTvhgCQcEnYde+elSNhvm7wVGfaeAGOnyvq7Un5/ZaIBVlaZRvHvO0ARIrAkB9W/p1LqGnvlNQ+uPmRi69slPBgxXeezttl52WZcmcCnivX8ma3Gl1LpBJ+ASDOpSTlWTJAyxVig9OTVWNhDsit7W1Mb4BjadMiRvtxy0PZcX1WwVcXNrMvEPmUIjSI2/qgt8d3+GeYfwj7pT2JfqDVWaSwuO78lb3ZtJicGkcC7s1a3v1PKyjfBTl7U73rjZcpFn8xHrYfQenPzb2rCmj/mKsbcq7AQN7T+B+fBa/V1c0lESiJREoiURKIlESiLj4vw5LmGSCQemRSp+WehHzB3HzFeOFxYqSKR0bw9uoXy/xSxktZ3hfZ4mIJHuDsR8jsQfmK1jgWmy7eKRssYcNCvojkzjKcSsFdwGJUxzKQMFgMNkezA5x7NWwjdjauQq4DTTkDtH4WH8Q5YuoL97eFJJJImDIyAk6cgo/y7fIHPtVIxuD7BdNHVwvpw95AB+ELWuJ8hx8QaG4uQYZWRftEaBSWYAY9e+Mbg4zkaemmrRiD7ErQRbQdTh0ceYvkT7fPNdPGudbDhiLCG8x41CLFGdTAAAAMxOF7dTn5GvXSsYLLCGhqKlxfawOdzkqq3FOL8XbFsv2a2z8R2BA933Mg6jCDSR1qPFJJpkFfEVHSD+IcTvm7d35qw8teF9nbYeYfaJOvrHoH0TfP8xP6VmyBrdc1UqNrTS5N6o5a+PtZSXL3PVlcwl/NSHRsySsq6fbGcAqexH9OlZNla4XUE9BPE/Da9+GasVndJKgkjYOjdGXcHfGx7j51ICDmFUexzDhcLFV7mDkKxvCWeLRIfxxek59yPhY/Mg1G+FrtVcp9ozw5NNxwOarM/hxdxrot77WnaO4XUoG34SHX36KOo9qjMDhoVcG04XG8kdjxGXt6rlblfjIQxt9kdcY04ABH8IVVx+leYJbWyUn1VDixDED87V6bfkbinQfYIQcZ0xoen/6mOR23rzopOSzdX0m/Ee8+4Vug5LMls0F7O0wbTuo0kaWBwMkjBxj4R1Pc5qXorts4rXGuDZRJC22vP54qb4Hy9bWa6beFUz1Ybsfqx9R/epGsa3QKtPUyzm8jr/OClKyUCgJuOJcrcw2cmuaJCCU6BiNlDkFNR3Gd8HqDjFR4w64arYp3RFj5RZp9OzX0uqDylzA8dssVnHNcXiq7SqWIVWaRd2DY1EE743+LJA3qCN5DbNzK29XTNdLjlIazK3GwG63zTLctM4RwxItUvlRpPLgzGPoWA33O5Gc/wBT1NWWttnvWjllc+zbktGl+CjuauMrGrRh9GF1zSD/AHUXTI/+Vz6UHXOTvpwcXutkpqWAuIda+4DifYanw3rGJo34vfpFB6Y9KrGunaGJR0I/u7759RPzxVI3kfYLqGubRU5c/XfzPzwC37hXD47aFIYhhEXAH+p9yTuT7k1sGtDRYLj5ZXSvL3alddeqNKIlESiJREoiURKIlESiLKPGDk+WeWK5tomkd/u5FQZOQMqx9hjILE4GFqrPGSQQt7smtbG10chsBmPyPnNS/hZyhdcPEjTyKBKB9yvq0sOhLZwDgkEDOdt9qzhjczVV9p1kVQQGDTf8+cl38zeIVjZFgGE03QpFg9M4DN0GCTtuRnpWT5mtUVPs6ebdYcSqZxzmS/v+HzS+RcQqrhlaHZDFgAhiWDuNySyjG2+BmoXPe5hNlsYKangqGtxA9vH0HebqC8Nobd5AGjR7gNlFmI8uVe6AEeiUY1KxyD0OOtRwgd6tbRdIBkSG8tRz5jit+icEbbY2I9tulX1ypCrXPh4j5OOHqhJB1nI8zH9wN6fqc59hmo5cduqrlF9PjvP+u9fOLKQSCCCNsHbBrXLsr3Fwvp/lK5hks4Gt/wDZeWqqM9NI0kH5gjBrZsILRZcPVNe2Zwfrde/jvGYbOIzTtpQEDIBJyTjoNz7/AEBo5waLlYwwPmfgYM17rTiEUqI6OCsg1J21D3AOD3FeggrF0bmkgjTVdVerBKIvVc3CRqXkdUUdWcgAfUnavCbarJrS42aLlRHFOaYIbWS6jYXEceAfIZW3JA3OcDqM/KsXSANxaqxFSSPlER6pPHJUnh/Pv26cWt0sCW1xH/u5W1IScBWfK+okYKhR1B3HWATYjhOhWzk2d0EfSx3LmneMu0DP1Xk/LVzw3ikcnD42e3n2eMH0qPxBiegHxKT9N+hdG5j7t0KCriqaUtnNnN0Pzz8VeuHcuW0E81zHGBLMcs3t0yF9gSNR9yfpicMaCSFqpKqWSNsbjk35/ZeHHuNiHMcZUy6dRLnCRJ/xJD2Ub4XqxGB3KnOtkF7BBj6ztOWpPAfMvAHEuZuONesLe2LOhk7j13Ep28xgOg6BV/CMDboKL34sh/ddRS04gHSSZG3c0cB+TvK13kHlNeHw+oL57j7xl7dwg+Q9+5/TFyKPAOa52vrTUvy+0ae6tNSqglESiJREoiURKIlESiJREoi8ZCQDpAJxsCcAntvg4+uKL0a5rIZU43xhyjL9ltwxDA5RSAcEfnl2/lJHaqv8STkFvgaKkFx1neP6HqrZyz4a2VnhmXz5R+OUDAP91Og33Gcke9SMha1Uanac02QNhwHurmR27VMtcsb8RPD1rfXc2UeYydTxjOY8ZyVGcGPfcYJXttnFSWG2bV0VBtESWjmOe48e3n69qlYOZ4Yksn8+RbiWLHmyjKsisQi3AByQfUBINwQzdCwOWMC2efzVVzSveZBhBaDoOO/D5Zb9NbK9cK44kpEbjypsatBOQ4/NG49MqfMbjI1BScVOHXyWskgLRiGY4+43H4Lr0cv8q29m0zouXmdmZmA2BYkIPZR/Xr7Y8bGG3WU9XJMGg6AfCpuOMLsoAHyGKzVcknVZx4t8JvLx7aGGJjBqBd1wQHY6QSudQCrk5xjDH2qvO1zrAaLb7LmhhD3vPW3Dlr5/hVvxUUSXcNlFslrbM2B+HTGXI+XojT96jnzcGjcFd2YcMTpnaucPW3qSo3gXF7uS7sG86VI3eKMIJGAZIvLRiQDghiGznvmsGucXNzU00MLYpRhBIBN7bzcjwyUzzLe3cvFrq2hkuW9H3UcMxQK3lowJywGnOSfrWby4yEBVqdkLKRkjgNcyRfK55FezxGS6htOGS3Pqkib71WOoFxpZdXUMdKsCd+/WvZcQa0lebPMT5ZmR6HTs+Fe7w9sg93xG3jGuxmVhrX4Rk+hQemrQ5G35flSIdZwGixr5CIYpHZSDx5nxC7eX/C4mDyb51KrL5kfkn1AFdLAsRsrYQ4HTT13rJsGVnLCfa38THCMyLG/l4ZrTUUKAOwHc56e5PX61ZWkOZVW47zciRlopFSIbG5YZXP5YV6zyfT0jcknBWonSC2Xir0FG4us4XP8ATv7T/SPP1WPcb4/LfuLa2SQRu+QmdUkz/nlb8TYHT4VAAGwFU3PL+qF0cFMynHSyEXA7gOA+XPetW8PeREsFEsoDXJGCRuEB7L88bFv0HfNuKEMzOq0G0NouqDhb9vqrtUy1iURKIlESiJREoiURKIlESiJREoiURKIlESiLOue/DNLr721IjlGfuyfu2ycnA/AxO+2xPXqTUEkOLMLbUW0zD1ZMxx3/ALWcWnGrrhoNnc24ZA+sxzasjrvGwb0b5IdO++arhzmdUhbh8EVSeljdnpcfnj2FaDyzz+kmFSYN/wDDdsEkHySb4JfYB9LHu1TslB/a1NRs9zcy23NuY7xqOdrjkrrBzFAWCSFoJD0ScaCT7KT6JP5GapsY3rXOp3gXbmOIz/Y7wFLVkoF6LiyjkzrjRsgqdSg5UjBG/YjYivCAVk17m6FRg5Usw8UggVWh/wBlpJAT1FtgCB8RJ3HesejbrZTfVzWc3FrqvNOWbUXRvBH/AP6D1fW35dPw6tPw7dKYG4sW9DVSmLob9Xhl2qUljVhhgCPYjIrNQAkZheE0scKFmZI0UbliFUD6nYV5kF6A55sMyoa75ojCloVMigbysRHCPYmVtmH/AEw/0rEvG5WG0rr2dly1PgPzZZzzP4gxnK6hdN+QApbr9QfXcfzYQ9QBVZ8w7fT9rcU2zXa/aOOrvZvdnzVdseD3/GptepmQbGSQaY4x+VQNumPSo+vvUYa+Uq6+enoWYbZ8BqeZ/a2XlHk634ev3a6pSMPKw3PyHXSud8D+tXI4wzRc5V1slQetpwViqRU0oiURKIlESiJREoiURKIlESiJREoiURKIlESiJRFwcY4NBdpouI1cdRnqp91YbqfmCKxc0O1UkUz4jdhsst5j8HWBL2UoYf8ADm2P6OBg/QgfWqz6f+lbyn2yNJR3j2VTa54rwwGOQSpF0KSqHiI9hq1Jv/dqO8jNVew0lTm21+WR913cL8QhH8VsY/8A8SZ4lHz8o6oif5RXomtu8FFJs0u0df8A1AHzyKsdp4nR4x9puVPvPbwuP/qaMn9qkE44qo7Zb7/aO4ket13r4lJ/z1v+tjP/AKTmsumHHy/ai/8AGO/9Z/3j/qvCXxLT/noT/BYy5/dp8V50w4+X7Xo2Y7/1n/eP+qi77xPjPwy3sn90CCFT+oV5B+9Ymcc1OzZT94aPEn8BV6Tnl3kXyoIkOQFlm1XEq52yHlJ/YAVH0tzkPyrY2e1rTicTyFmg9wUhwflDiXFJVkvvOEW/qlbBG34UPQZx0AGO9ZNje83copaympWFsNr8vyVeOH+FdmkzSzFpcsSsfwoozkDA3bAwNzg75G9TCBt7lax+1piwMblz3/PRXmCFUUIihVUYCqAAB7ADYCp9FrC4uNzqvZReJREoiURKIlESiJREoiURKIlESiJREoiURKIlESiJREoiURfjKDsdxRFAcS5J4fcZ8y1iye6DQf3TBNYGNh1CtR1tRH9rz6+qr134Q2DnKtPH8lcEf9yk/wBajNOxW2bYqBrY9y4X8GLbtczD6hT/AKCsfpm8VKNty/0hecfgza/iuJz9NA/9TXv0zeK8O2ptzR5qTs/CnhyfEkkv/UkP/pprIQMChftapdoQOwe91ZuGcv2ttvBbxRn8yoNX+Lqf3qQMaNAqUlRLJ97iVJ1koUoiURKIlESiJREoiURKIlESiJREoiURKIlESiJREoiURKIlESiJREoiURKIlESiJREoiURKIlESiJREoiURKIlESiJREoiURKIlESiJREoiURKIlESiJREoiURKIlESiJREoiURKIlESiJREoiURKIlESiJREoiURKIlEX/2Q==">
            <a:hlinkClick r:id="rId5"/>
          </p:cNvPr>
          <p:cNvSpPr>
            <a:spLocks noChangeAspect="1" noChangeArrowheads="1"/>
          </p:cNvSpPr>
          <p:nvPr/>
        </p:nvSpPr>
        <p:spPr bwMode="auto">
          <a:xfrm>
            <a:off x="2010090" y="-1971600"/>
            <a:ext cx="7153275" cy="5734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ga-IE"/>
          </a:p>
        </p:txBody>
      </p:sp>
    </p:spTree>
    <p:extLst>
      <p:ext uri="{BB962C8B-B14F-4D97-AF65-F5344CB8AC3E}">
        <p14:creationId xmlns:p14="http://schemas.microsoft.com/office/powerpoint/2010/main" val="8759833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animEffect transition="in" filter="fade">
                                      <p:cBhvr>
                                        <p:cTn id="7" dur="2000"/>
                                        <p:tgtEl>
                                          <p:spTgt spid="337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796">
                                            <p:txEl>
                                              <p:pRg st="2" end="2"/>
                                            </p:txEl>
                                          </p:spTgt>
                                        </p:tgtEl>
                                        <p:attrNameLst>
                                          <p:attrName>style.visibility</p:attrName>
                                        </p:attrNameLst>
                                      </p:cBhvr>
                                      <p:to>
                                        <p:strVal val="visible"/>
                                      </p:to>
                                    </p:set>
                                    <p:animEffect transition="in" filter="fade">
                                      <p:cBhvr>
                                        <p:cTn id="12" dur="2000"/>
                                        <p:tgtEl>
                                          <p:spTgt spid="33796">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796">
                                            <p:txEl>
                                              <p:pRg st="4" end="4"/>
                                            </p:txEl>
                                          </p:spTgt>
                                        </p:tgtEl>
                                        <p:attrNameLst>
                                          <p:attrName>style.visibility</p:attrName>
                                        </p:attrNameLst>
                                      </p:cBhvr>
                                      <p:to>
                                        <p:strVal val="visible"/>
                                      </p:to>
                                    </p:set>
                                    <p:animEffect transition="in" filter="fade">
                                      <p:cBhvr>
                                        <p:cTn id="17" dur="2000"/>
                                        <p:tgtEl>
                                          <p:spTgt spid="3379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sz="8000" b="1" dirty="0"/>
              <a:t>After Making an Application</a:t>
            </a:r>
          </a:p>
        </p:txBody>
      </p:sp>
      <p:sp>
        <p:nvSpPr>
          <p:cNvPr id="3" name="Content Placeholder 2"/>
          <p:cNvSpPr>
            <a:spLocks noGrp="1"/>
          </p:cNvSpPr>
          <p:nvPr>
            <p:ph idx="1"/>
          </p:nvPr>
        </p:nvSpPr>
        <p:spPr/>
        <p:txBody>
          <a:bodyPr vert="horz" lIns="45720" tIns="45720" rIns="45720" bIns="45720" rtlCol="0" anchor="t">
            <a:normAutofit fontScale="92500" lnSpcReduction="10000"/>
          </a:bodyPr>
          <a:lstStyle/>
          <a:p>
            <a:r>
              <a:rPr lang="en-IE" dirty="0"/>
              <a:t>Students will receive CAO number by email and use ‘My Application’ to check their application details.</a:t>
            </a:r>
            <a:endParaRPr lang="en-US"/>
          </a:p>
          <a:p>
            <a:r>
              <a:rPr lang="en-IE" dirty="0"/>
              <a:t>Some students may be called for extra assessments (interviews/musical performance etc) for restricted courses.</a:t>
            </a:r>
          </a:p>
          <a:p>
            <a:r>
              <a:rPr lang="en-IE" dirty="0"/>
              <a:t>Students will receive a statement of application record – check details carefully, make sure you reply to the email if needed.</a:t>
            </a:r>
          </a:p>
          <a:p>
            <a:r>
              <a:rPr lang="en-IE" dirty="0"/>
              <a:t>Change of mind facility becomes available – use carefully especially after exams.</a:t>
            </a:r>
          </a:p>
          <a:p>
            <a:r>
              <a:rPr lang="en-IE" dirty="0"/>
              <a:t>Leaving Cert Results are sent to CAO.</a:t>
            </a:r>
          </a:p>
          <a:p>
            <a:r>
              <a:rPr lang="en-IE" dirty="0"/>
              <a:t>Places are allocated and offered.</a:t>
            </a:r>
          </a:p>
          <a:p>
            <a:r>
              <a:rPr lang="en-IE" dirty="0"/>
              <a:t>Students accept, reject or defer offered places.</a:t>
            </a:r>
          </a:p>
          <a:p>
            <a:r>
              <a:rPr lang="en-IE" dirty="0"/>
              <a:t>Further rounds of offers are made until all the course places have been filled.</a:t>
            </a:r>
          </a:p>
        </p:txBody>
      </p:sp>
    </p:spTree>
    <p:extLst>
      <p:ext uri="{BB962C8B-B14F-4D97-AF65-F5344CB8AC3E}">
        <p14:creationId xmlns:p14="http://schemas.microsoft.com/office/powerpoint/2010/main" val="3485774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Change of Mind</a:t>
            </a:r>
          </a:p>
        </p:txBody>
      </p:sp>
      <p:sp>
        <p:nvSpPr>
          <p:cNvPr id="3" name="Content Placeholder 2"/>
          <p:cNvSpPr>
            <a:spLocks noGrp="1"/>
          </p:cNvSpPr>
          <p:nvPr>
            <p:ph idx="1"/>
          </p:nvPr>
        </p:nvSpPr>
        <p:spPr/>
        <p:txBody>
          <a:bodyPr vert="horz" lIns="45720" tIns="45720" rIns="45720" bIns="45720" rtlCol="0" anchor="t">
            <a:normAutofit fontScale="92500" lnSpcReduction="20000"/>
          </a:bodyPr>
          <a:lstStyle/>
          <a:p>
            <a:r>
              <a:rPr lang="en-IE" sz="3600" dirty="0"/>
              <a:t>A Change of Mind Form is emailed with the Statement of Application Record.</a:t>
            </a:r>
          </a:p>
          <a:p>
            <a:r>
              <a:rPr lang="en-IE" sz="3600" dirty="0"/>
              <a:t>Once a student has registered with the CAO they can change their course choices online from the 5</a:t>
            </a:r>
            <a:r>
              <a:rPr lang="en-IE" sz="3600" baseline="30000" dirty="0"/>
              <a:t>th</a:t>
            </a:r>
            <a:r>
              <a:rPr lang="en-IE" sz="3600" dirty="0"/>
              <a:t> of May 2023</a:t>
            </a:r>
          </a:p>
          <a:p>
            <a:r>
              <a:rPr lang="en-IE" sz="3600" dirty="0"/>
              <a:t>There are no limits to the amount of changes a student wishes to make.</a:t>
            </a:r>
          </a:p>
          <a:p>
            <a:r>
              <a:rPr lang="en-IE" sz="3600" dirty="0"/>
              <a:t>A students final decision has to be made by the 1</a:t>
            </a:r>
            <a:r>
              <a:rPr lang="en-IE" sz="3600" baseline="30000" dirty="0"/>
              <a:t>st</a:t>
            </a:r>
            <a:r>
              <a:rPr lang="en-IE" sz="3600" dirty="0"/>
              <a:t> July 2023.</a:t>
            </a:r>
          </a:p>
          <a:p>
            <a:endParaRPr lang="en-IE" sz="3600" dirty="0"/>
          </a:p>
          <a:p>
            <a:endParaRPr lang="en-IE" dirty="0"/>
          </a:p>
        </p:txBody>
      </p:sp>
    </p:spTree>
    <p:extLst>
      <p:ext uri="{BB962C8B-B14F-4D97-AF65-F5344CB8AC3E}">
        <p14:creationId xmlns:p14="http://schemas.microsoft.com/office/powerpoint/2010/main" val="48811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CAO Important DATES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90256"/>
              </p:ext>
            </p:extLst>
          </p:nvPr>
        </p:nvGraphicFramePr>
        <p:xfrm>
          <a:off x="1023938" y="2829877"/>
          <a:ext cx="9720262" cy="3157347"/>
        </p:xfrm>
        <a:graphic>
          <a:graphicData uri="http://schemas.openxmlformats.org/drawingml/2006/table">
            <a:tbl>
              <a:tblPr firstRow="1" firstCol="1" bandRow="1">
                <a:tableStyleId>{5C22544A-7EE6-4342-B048-85BDC9FD1C3A}</a:tableStyleId>
              </a:tblPr>
              <a:tblGrid>
                <a:gridCol w="4860131">
                  <a:extLst>
                    <a:ext uri="{9D8B030D-6E8A-4147-A177-3AD203B41FA5}">
                      <a16:colId xmlns:a16="http://schemas.microsoft.com/office/drawing/2014/main" val="3452123673"/>
                    </a:ext>
                  </a:extLst>
                </a:gridCol>
                <a:gridCol w="4860131">
                  <a:extLst>
                    <a:ext uri="{9D8B030D-6E8A-4147-A177-3AD203B41FA5}">
                      <a16:colId xmlns:a16="http://schemas.microsoft.com/office/drawing/2014/main" val="1271454959"/>
                    </a:ext>
                  </a:extLst>
                </a:gridCol>
              </a:tblGrid>
              <a:tr h="0">
                <a:tc>
                  <a:txBody>
                    <a:bodyPr/>
                    <a:lstStyle/>
                    <a:p>
                      <a:pPr>
                        <a:lnSpc>
                          <a:spcPct val="107000"/>
                        </a:lnSpc>
                        <a:spcAft>
                          <a:spcPts val="0"/>
                        </a:spcAft>
                      </a:pPr>
                      <a:r>
                        <a:rPr lang="en-IE" sz="2000" dirty="0">
                          <a:effectLst/>
                        </a:rPr>
                        <a:t>5</a:t>
                      </a:r>
                      <a:r>
                        <a:rPr lang="en-IE" sz="2000" baseline="30000" dirty="0">
                          <a:effectLst/>
                        </a:rPr>
                        <a:t>th</a:t>
                      </a:r>
                      <a:r>
                        <a:rPr lang="en-IE" sz="2000" dirty="0">
                          <a:effectLst/>
                        </a:rPr>
                        <a:t> November</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dirty="0">
                          <a:effectLst/>
                        </a:rPr>
                        <a:t>CAO Application Opens</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3069934"/>
                  </a:ext>
                </a:extLst>
              </a:tr>
              <a:tr h="0">
                <a:tc>
                  <a:txBody>
                    <a:bodyPr/>
                    <a:lstStyle/>
                    <a:p>
                      <a:pPr>
                        <a:lnSpc>
                          <a:spcPct val="107000"/>
                        </a:lnSpc>
                        <a:spcAft>
                          <a:spcPts val="0"/>
                        </a:spcAft>
                      </a:pPr>
                      <a:r>
                        <a:rPr lang="en-IE" sz="2000" dirty="0">
                          <a:effectLst/>
                        </a:rPr>
                        <a:t>20</a:t>
                      </a:r>
                      <a:r>
                        <a:rPr lang="en-IE" sz="2000" baseline="30000" dirty="0">
                          <a:effectLst/>
                        </a:rPr>
                        <a:t>th</a:t>
                      </a:r>
                      <a:r>
                        <a:rPr lang="en-IE" sz="2000" dirty="0">
                          <a:effectLst/>
                        </a:rPr>
                        <a:t> January 2023</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dirty="0">
                          <a:effectLst/>
                        </a:rPr>
                        <a:t>Apply online by this date to avail of the discounted application fee of thirty euro</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953025"/>
                  </a:ext>
                </a:extLst>
              </a:tr>
              <a:tr h="0">
                <a:tc>
                  <a:txBody>
                    <a:bodyPr/>
                    <a:lstStyle/>
                    <a:p>
                      <a:pPr>
                        <a:lnSpc>
                          <a:spcPct val="107000"/>
                        </a:lnSpc>
                        <a:spcAft>
                          <a:spcPts val="0"/>
                        </a:spcAft>
                      </a:pPr>
                      <a:r>
                        <a:rPr lang="en-IE" sz="2000" dirty="0">
                          <a:effectLst/>
                        </a:rPr>
                        <a:t>1</a:t>
                      </a:r>
                      <a:r>
                        <a:rPr lang="en-IE" sz="2000" baseline="30000" dirty="0">
                          <a:effectLst/>
                        </a:rPr>
                        <a:t>st</a:t>
                      </a:r>
                      <a:r>
                        <a:rPr lang="en-IE" sz="2000" dirty="0">
                          <a:effectLst/>
                        </a:rPr>
                        <a:t> February 2023</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dirty="0">
                          <a:effectLst/>
                        </a:rPr>
                        <a:t>Normal closing date for applications (Restricted entry courses)</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8594251"/>
                  </a:ext>
                </a:extLst>
              </a:tr>
              <a:tr h="0">
                <a:tc>
                  <a:txBody>
                    <a:bodyPr/>
                    <a:lstStyle/>
                    <a:p>
                      <a:pPr>
                        <a:lnSpc>
                          <a:spcPct val="107000"/>
                        </a:lnSpc>
                        <a:spcAft>
                          <a:spcPts val="0"/>
                        </a:spcAft>
                      </a:pPr>
                      <a:r>
                        <a:rPr lang="en-IE" sz="2000" dirty="0">
                          <a:effectLst/>
                        </a:rPr>
                        <a:t>18</a:t>
                      </a:r>
                      <a:r>
                        <a:rPr lang="en-IE" sz="2000" baseline="30000" dirty="0">
                          <a:effectLst/>
                        </a:rPr>
                        <a:t>th</a:t>
                      </a:r>
                      <a:r>
                        <a:rPr lang="en-IE" sz="2000" dirty="0">
                          <a:effectLst/>
                        </a:rPr>
                        <a:t> – 21</a:t>
                      </a:r>
                      <a:r>
                        <a:rPr lang="en-IE" sz="2000" baseline="30000" dirty="0">
                          <a:effectLst/>
                        </a:rPr>
                        <a:t>st</a:t>
                      </a:r>
                      <a:r>
                        <a:rPr lang="en-IE" sz="2000" dirty="0">
                          <a:effectLst/>
                        </a:rPr>
                        <a:t> February 2023</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dirty="0">
                          <a:effectLst/>
                        </a:rPr>
                        <a:t>HPAT test – Undergraduate Entry to Medicine</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61471782"/>
                  </a:ext>
                </a:extLst>
              </a:tr>
              <a:tr h="0">
                <a:tc>
                  <a:txBody>
                    <a:bodyPr/>
                    <a:lstStyle/>
                    <a:p>
                      <a:pPr>
                        <a:lnSpc>
                          <a:spcPct val="107000"/>
                        </a:lnSpc>
                        <a:spcAft>
                          <a:spcPts val="0"/>
                        </a:spcAft>
                      </a:pPr>
                      <a:r>
                        <a:rPr lang="en-IE" sz="2000" dirty="0">
                          <a:effectLst/>
                        </a:rPr>
                        <a:t>1</a:t>
                      </a:r>
                      <a:r>
                        <a:rPr lang="en-IE" sz="2000" baseline="30000" dirty="0">
                          <a:effectLst/>
                        </a:rPr>
                        <a:t>st</a:t>
                      </a:r>
                      <a:r>
                        <a:rPr lang="en-IE" sz="2000" dirty="0">
                          <a:effectLst/>
                        </a:rPr>
                        <a:t> March 2023</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dirty="0">
                          <a:effectLst/>
                        </a:rPr>
                        <a:t>Final date for completion of online HEAR and DARE application forms</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9504639"/>
                  </a:ext>
                </a:extLst>
              </a:tr>
              <a:tr h="0">
                <a:tc>
                  <a:txBody>
                    <a:bodyPr/>
                    <a:lstStyle/>
                    <a:p>
                      <a:pPr>
                        <a:lnSpc>
                          <a:spcPct val="107000"/>
                        </a:lnSpc>
                        <a:spcAft>
                          <a:spcPts val="0"/>
                        </a:spcAft>
                      </a:pPr>
                      <a:r>
                        <a:rPr lang="en-IE" sz="2000" dirty="0">
                          <a:effectLst/>
                        </a:rPr>
                        <a:t>5</a:t>
                      </a:r>
                      <a:r>
                        <a:rPr lang="en-IE" sz="2000" baseline="30000" dirty="0">
                          <a:effectLst/>
                        </a:rPr>
                        <a:t>th</a:t>
                      </a:r>
                      <a:r>
                        <a:rPr lang="en-IE" sz="2000" dirty="0">
                          <a:effectLst/>
                        </a:rPr>
                        <a:t> May 2023</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dirty="0">
                          <a:effectLst/>
                        </a:rPr>
                        <a:t>Online change of mind facility opens</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17614245"/>
                  </a:ext>
                </a:extLst>
              </a:tr>
              <a:tr h="0">
                <a:tc>
                  <a:txBody>
                    <a:bodyPr/>
                    <a:lstStyle/>
                    <a:p>
                      <a:pPr>
                        <a:lnSpc>
                          <a:spcPct val="107000"/>
                        </a:lnSpc>
                        <a:spcAft>
                          <a:spcPts val="0"/>
                        </a:spcAft>
                      </a:pPr>
                      <a:r>
                        <a:rPr lang="en-IE" sz="2000" dirty="0">
                          <a:effectLst/>
                        </a:rPr>
                        <a:t>1</a:t>
                      </a:r>
                      <a:r>
                        <a:rPr lang="en-IE" sz="2000" baseline="30000" dirty="0">
                          <a:effectLst/>
                        </a:rPr>
                        <a:t>st</a:t>
                      </a:r>
                      <a:r>
                        <a:rPr lang="en-IE" sz="2000" dirty="0">
                          <a:effectLst/>
                        </a:rPr>
                        <a:t> July 2023</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IE" sz="2000" dirty="0">
                          <a:effectLst/>
                        </a:rPr>
                        <a:t>Change of mind facility closes</a:t>
                      </a:r>
                      <a:endParaRPr lang="en-IE"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1662368"/>
                  </a:ext>
                </a:extLst>
              </a:tr>
            </a:tbl>
          </a:graphicData>
        </a:graphic>
      </p:graphicFrame>
    </p:spTree>
    <p:extLst>
      <p:ext uri="{BB962C8B-B14F-4D97-AF65-F5344CB8AC3E}">
        <p14:creationId xmlns:p14="http://schemas.microsoft.com/office/powerpoint/2010/main" val="2433610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7200" b="1" dirty="0"/>
              <a:t>Allocation of College Places</a:t>
            </a:r>
          </a:p>
        </p:txBody>
      </p:sp>
      <p:sp>
        <p:nvSpPr>
          <p:cNvPr id="3" name="Content Placeholder 2"/>
          <p:cNvSpPr>
            <a:spLocks noGrp="1"/>
          </p:cNvSpPr>
          <p:nvPr>
            <p:ph idx="1"/>
          </p:nvPr>
        </p:nvSpPr>
        <p:spPr/>
        <p:txBody>
          <a:bodyPr/>
          <a:lstStyle/>
          <a:p>
            <a:r>
              <a:rPr lang="en-IE" dirty="0"/>
              <a:t>The same procedure takes place for both lists on the form, therefore in August students may get 2 offers, an offer from Level 8 courses and an offer from Level 6/7 courses. </a:t>
            </a:r>
            <a:r>
              <a:rPr lang="en-IE" b="1" u="sng" dirty="0"/>
              <a:t>However students may only accept ONE course.</a:t>
            </a:r>
          </a:p>
          <a:p>
            <a:r>
              <a:rPr lang="en-IE" dirty="0"/>
              <a:t>Students must think carefully about not accepting one of these offers as they may not receive any further offers in subsequent rounds.</a:t>
            </a:r>
          </a:p>
          <a:p>
            <a:r>
              <a:rPr lang="en-IE" dirty="0"/>
              <a:t>Regardless of whether or not students accept or reject a course in round 1, they </a:t>
            </a:r>
            <a:r>
              <a:rPr lang="en-IE" b="1" dirty="0"/>
              <a:t>may</a:t>
            </a:r>
            <a:r>
              <a:rPr lang="en-IE" dirty="0"/>
              <a:t> still be offered a higher preference course in subsequent rounds if they become entitled to one.</a:t>
            </a:r>
          </a:p>
          <a:p>
            <a:endParaRPr lang="en-IE" dirty="0"/>
          </a:p>
        </p:txBody>
      </p:sp>
    </p:spTree>
    <p:extLst>
      <p:ext uri="{BB962C8B-B14F-4D97-AF65-F5344CB8AC3E}">
        <p14:creationId xmlns:p14="http://schemas.microsoft.com/office/powerpoint/2010/main" val="3389340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1" y="642938"/>
            <a:ext cx="8534400" cy="350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3" name="Text Box 2"/>
          <p:cNvSpPr txBox="1">
            <a:spLocks noChangeArrowheads="1"/>
          </p:cNvSpPr>
          <p:nvPr/>
        </p:nvSpPr>
        <p:spPr bwMode="auto">
          <a:xfrm>
            <a:off x="1809752" y="4429125"/>
            <a:ext cx="8430683" cy="207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1pPr>
            <a:lvl2pPr marL="742950" indent="-285750" eaLnBrk="0" hangingPunct="0">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2pPr>
            <a:lvl3pPr marL="1143000" indent="-228600" eaLnBrk="0" hangingPunct="0">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3pPr>
            <a:lvl4pPr marL="1600200" indent="-228600" eaLnBrk="0" hangingPunct="0">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4pPr>
            <a:lvl5pPr marL="2057400" indent="-228600" eaLnBrk="0" hangingPunct="0">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5pPr>
            <a:lvl6pPr marL="2514600" indent="-228600" eaLnBrk="0" fontAlgn="base" hangingPunct="0">
              <a:spcBef>
                <a:spcPct val="0"/>
              </a:spcBef>
              <a:spcAft>
                <a:spcPct val="0"/>
              </a:spcAft>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6pPr>
            <a:lvl7pPr marL="2971800" indent="-228600" eaLnBrk="0" fontAlgn="base" hangingPunct="0">
              <a:spcBef>
                <a:spcPct val="0"/>
              </a:spcBef>
              <a:spcAft>
                <a:spcPct val="0"/>
              </a:spcAft>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7pPr>
            <a:lvl8pPr marL="3429000" indent="-228600" eaLnBrk="0" fontAlgn="base" hangingPunct="0">
              <a:spcBef>
                <a:spcPct val="0"/>
              </a:spcBef>
              <a:spcAft>
                <a:spcPct val="0"/>
              </a:spcAft>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8pPr>
            <a:lvl9pPr marL="3886200" indent="-228600" eaLnBrk="0" fontAlgn="base" hangingPunct="0">
              <a:spcBef>
                <a:spcPct val="0"/>
              </a:spcBef>
              <a:spcAft>
                <a:spcPct val="0"/>
              </a:spcAft>
              <a:tabLst>
                <a:tab pos="112713" algn="l"/>
                <a:tab pos="561975" algn="l"/>
                <a:tab pos="1011238" algn="l"/>
                <a:tab pos="1460500" algn="l"/>
                <a:tab pos="1909763" algn="l"/>
                <a:tab pos="2359025" algn="l"/>
                <a:tab pos="2808288" algn="l"/>
                <a:tab pos="3257550" algn="l"/>
                <a:tab pos="3706813" algn="l"/>
                <a:tab pos="4156075" algn="l"/>
                <a:tab pos="4605338" algn="l"/>
                <a:tab pos="5054600" algn="l"/>
                <a:tab pos="5503863" algn="l"/>
                <a:tab pos="5953125" algn="l"/>
                <a:tab pos="6402388" algn="l"/>
                <a:tab pos="6851650" algn="l"/>
                <a:tab pos="7300913" algn="l"/>
                <a:tab pos="7750175" algn="l"/>
                <a:tab pos="8199438" algn="l"/>
                <a:tab pos="8648700" algn="l"/>
                <a:tab pos="8686800" algn="l"/>
              </a:tabLst>
              <a:defRPr>
                <a:solidFill>
                  <a:schemeClr val="tx1"/>
                </a:solidFill>
                <a:latin typeface="Arial" charset="0"/>
              </a:defRPr>
            </a:lvl9pPr>
          </a:lstStyle>
          <a:p>
            <a:pPr algn="ctr">
              <a:lnSpc>
                <a:spcPct val="95000"/>
              </a:lnSpc>
              <a:spcBef>
                <a:spcPts val="800"/>
              </a:spcBef>
              <a:buClr>
                <a:srgbClr val="000066"/>
              </a:buClr>
            </a:pPr>
            <a:r>
              <a:rPr lang="en-GB" altLang="en-US" sz="2400" b="1">
                <a:latin typeface="Century Gothic" pitchFamily="34" charset="0"/>
                <a:ea typeface="Arial Unicode MS" pitchFamily="34" charset="-128"/>
                <a:cs typeface="Arial Unicode MS" pitchFamily="34" charset="-128"/>
              </a:rPr>
              <a:t>These are the applicants for CK101 (Arts in UCC) </a:t>
            </a:r>
          </a:p>
          <a:p>
            <a:pPr algn="just">
              <a:lnSpc>
                <a:spcPct val="95000"/>
              </a:lnSpc>
              <a:spcBef>
                <a:spcPts val="800"/>
              </a:spcBef>
              <a:buClr>
                <a:srgbClr val="000066"/>
              </a:buClr>
            </a:pPr>
            <a:r>
              <a:rPr lang="en-GB" altLang="en-US" sz="2400" b="1">
                <a:latin typeface="Century Gothic" pitchFamily="34" charset="0"/>
                <a:ea typeface="Arial Unicode MS" pitchFamily="34" charset="-128"/>
                <a:cs typeface="Arial Unicode MS" pitchFamily="34" charset="-128"/>
              </a:rPr>
              <a:t>The examination results have not yet been released, so these applicants are in no particular order. </a:t>
            </a:r>
          </a:p>
          <a:p>
            <a:pPr algn="just">
              <a:lnSpc>
                <a:spcPct val="95000"/>
              </a:lnSpc>
              <a:spcBef>
                <a:spcPts val="800"/>
              </a:spcBef>
              <a:buClr>
                <a:srgbClr val="000066"/>
              </a:buClr>
            </a:pPr>
            <a:r>
              <a:rPr lang="en-GB" altLang="en-US" sz="2400" b="1">
                <a:latin typeface="Century Gothic" pitchFamily="34" charset="0"/>
                <a:ea typeface="Arial Unicode MS" pitchFamily="34" charset="-128"/>
                <a:cs typeface="Arial Unicode MS" pitchFamily="34" charset="-128"/>
              </a:rPr>
              <a:t>We are going to trace the progress of the applicant marked in red.</a:t>
            </a:r>
          </a:p>
        </p:txBody>
      </p:sp>
    </p:spTree>
    <p:extLst>
      <p:ext uri="{BB962C8B-B14F-4D97-AF65-F5344CB8AC3E}">
        <p14:creationId xmlns:p14="http://schemas.microsoft.com/office/powerpoint/2010/main" val="83902583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1"/>
          <p:cNvGrpSpPr>
            <a:grpSpLocks/>
          </p:cNvGrpSpPr>
          <p:nvPr/>
        </p:nvGrpSpPr>
        <p:grpSpPr bwMode="auto">
          <a:xfrm>
            <a:off x="2118784" y="1413273"/>
            <a:ext cx="8473016" cy="1914525"/>
            <a:chOff x="374" y="890"/>
            <a:chExt cx="5338" cy="1206"/>
          </a:xfrm>
        </p:grpSpPr>
        <p:sp>
          <p:nvSpPr>
            <p:cNvPr id="35842" name="AutoShape 2"/>
            <p:cNvSpPr>
              <a:spLocks noChangeArrowheads="1"/>
            </p:cNvSpPr>
            <p:nvPr/>
          </p:nvSpPr>
          <p:spPr bwMode="auto">
            <a:xfrm>
              <a:off x="374" y="890"/>
              <a:ext cx="5339" cy="1207"/>
            </a:xfrm>
            <a:prstGeom prst="roundRect">
              <a:avLst>
                <a:gd name="adj" fmla="val 79"/>
              </a:avLst>
            </a:prstGeom>
            <a:noFill/>
            <a:ln w="9525">
              <a:noFill/>
              <a:round/>
              <a:headEnd/>
              <a:tailEnd/>
            </a:ln>
            <a:effectLst/>
          </p:spPr>
          <p:txBody>
            <a:bodyPr wrap="none" anchor="ctr"/>
            <a:lstStyle/>
            <a:p>
              <a:pPr eaLnBrk="0" hangingPunct="0">
                <a:defRPr/>
              </a:pPr>
              <a:endParaRPr lang="en-US">
                <a:effectLst>
                  <a:outerShdw blurRad="38100" dist="38100" dir="2700000" algn="tl">
                    <a:srgbClr val="000000">
                      <a:alpha val="43137"/>
                    </a:srgbClr>
                  </a:outerShdw>
                </a:effectLst>
              </a:endParaRPr>
            </a:p>
          </p:txBody>
        </p:sp>
        <p:sp>
          <p:nvSpPr>
            <p:cNvPr id="35843" name="AutoShape 3"/>
            <p:cNvSpPr>
              <a:spLocks noChangeArrowheads="1"/>
            </p:cNvSpPr>
            <p:nvPr/>
          </p:nvSpPr>
          <p:spPr bwMode="auto">
            <a:xfrm>
              <a:off x="2716" y="890"/>
              <a:ext cx="116" cy="496"/>
            </a:xfrm>
            <a:prstGeom prst="roundRect">
              <a:avLst>
                <a:gd name="adj" fmla="val 79"/>
              </a:avLst>
            </a:prstGeom>
            <a:noFill/>
            <a:ln w="9525">
              <a:noFill/>
              <a:round/>
              <a:headEnd/>
              <a:tailEnd/>
            </a:ln>
            <a:effectLst/>
          </p:spPr>
          <p:txBody>
            <a:bodyPr wrap="none" anchor="ctr"/>
            <a:lstStyle/>
            <a:p>
              <a:pPr eaLnBrk="0" hangingPunct="0">
                <a:defRPr/>
              </a:pPr>
              <a:endParaRPr lang="en-US">
                <a:effectLst>
                  <a:outerShdw blurRad="38100" dist="38100" dir="2700000" algn="tl">
                    <a:srgbClr val="000000">
                      <a:alpha val="43137"/>
                    </a:srgbClr>
                  </a:outerShdw>
                </a:effectLst>
              </a:endParaRPr>
            </a:p>
          </p:txBody>
        </p:sp>
      </p:grpSp>
      <p:sp>
        <p:nvSpPr>
          <p:cNvPr id="16387" name="Text Box 4"/>
          <p:cNvSpPr txBox="1">
            <a:spLocks noChangeArrowheads="1"/>
          </p:cNvSpPr>
          <p:nvPr/>
        </p:nvSpPr>
        <p:spPr bwMode="auto">
          <a:xfrm>
            <a:off x="1703919" y="3643314"/>
            <a:ext cx="8820149" cy="298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just">
              <a:lnSpc>
                <a:spcPct val="95000"/>
              </a:lnSpc>
              <a:spcBef>
                <a:spcPts val="800"/>
              </a:spcBef>
              <a:buClr>
                <a:srgbClr val="000066"/>
              </a:buClr>
            </a:pPr>
            <a:r>
              <a:rPr lang="ga-IE" altLang="en-US" sz="2400" dirty="0">
                <a:latin typeface="Century Gothic" pitchFamily="34" charset="0"/>
                <a:ea typeface="Arial Unicode MS" pitchFamily="34" charset="-128"/>
                <a:cs typeface="Arial Unicode MS" pitchFamily="34" charset="-128"/>
              </a:rPr>
              <a:t>Results are issued. </a:t>
            </a:r>
            <a:r>
              <a:rPr lang="en-GB" altLang="en-US" sz="2400" dirty="0">
                <a:latin typeface="Century Gothic" pitchFamily="34" charset="0"/>
                <a:ea typeface="Arial Unicode MS" pitchFamily="34" charset="-128"/>
                <a:cs typeface="Arial Unicode MS" pitchFamily="34" charset="-128"/>
              </a:rPr>
              <a:t>Applicants are placed in a queue for each course they applied for, their position in the queue is determined by their points. The applicant with the highest points is placed at the top of the queue. </a:t>
            </a:r>
          </a:p>
          <a:p>
            <a:pPr algn="just">
              <a:lnSpc>
                <a:spcPct val="95000"/>
              </a:lnSpc>
              <a:spcBef>
                <a:spcPts val="800"/>
              </a:spcBef>
              <a:buClr>
                <a:srgbClr val="000066"/>
              </a:buClr>
            </a:pPr>
            <a:endParaRPr lang="en-GB" altLang="en-US" sz="2400" dirty="0">
              <a:latin typeface="Century Gothic" pitchFamily="34" charset="0"/>
              <a:ea typeface="Arial Unicode MS" pitchFamily="34" charset="-128"/>
              <a:cs typeface="Arial Unicode MS" pitchFamily="34" charset="-128"/>
            </a:endParaRPr>
          </a:p>
          <a:p>
            <a:pPr algn="just">
              <a:lnSpc>
                <a:spcPct val="95000"/>
              </a:lnSpc>
              <a:spcBef>
                <a:spcPts val="800"/>
              </a:spcBef>
              <a:buClr>
                <a:srgbClr val="000066"/>
              </a:buClr>
            </a:pPr>
            <a:r>
              <a:rPr lang="en-GB" altLang="en-US" sz="2400" dirty="0">
                <a:latin typeface="Century Gothic" pitchFamily="34" charset="0"/>
                <a:ea typeface="Arial Unicode MS" pitchFamily="34" charset="-128"/>
                <a:cs typeface="Arial Unicode MS" pitchFamily="34" charset="-128"/>
              </a:rPr>
              <a:t>The points achieved by the applicant in red determines her position in the queue for each course he applied to.</a:t>
            </a:r>
          </a:p>
        </p:txBody>
      </p:sp>
      <p:pic>
        <p:nvPicPr>
          <p:cNvPr id="1638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853" y="285750"/>
            <a:ext cx="8462433" cy="3142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426507634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ChangeArrowheads="1"/>
          </p:cNvSpPr>
          <p:nvPr/>
        </p:nvSpPr>
        <p:spPr bwMode="auto">
          <a:xfrm>
            <a:off x="-4690533" y="7072312"/>
            <a:ext cx="8504767" cy="1915716"/>
          </a:xfrm>
          <a:prstGeom prst="roundRect">
            <a:avLst>
              <a:gd name="adj" fmla="val 79"/>
            </a:avLst>
          </a:prstGeom>
          <a:noFill/>
          <a:ln w="9525">
            <a:noFill/>
            <a:round/>
            <a:headEnd/>
            <a:tailEnd/>
          </a:ln>
          <a:effectLst/>
        </p:spPr>
        <p:txBody>
          <a:bodyPr wrap="none" anchor="ctr"/>
          <a:lstStyle/>
          <a:p>
            <a:pPr eaLnBrk="0" hangingPunct="0">
              <a:defRPr/>
            </a:pPr>
            <a:endParaRPr lang="en-US">
              <a:effectLst>
                <a:outerShdw blurRad="38100" dist="38100" dir="2700000" algn="tl">
                  <a:srgbClr val="000000">
                    <a:alpha val="43137"/>
                  </a:srgbClr>
                </a:outerShdw>
              </a:effectLst>
            </a:endParaRPr>
          </a:p>
        </p:txBody>
      </p:sp>
      <p:sp>
        <p:nvSpPr>
          <p:cNvPr id="36868" name="Rectangle 4"/>
          <p:cNvSpPr>
            <a:spLocks noChangeArrowheads="1"/>
          </p:cNvSpPr>
          <p:nvPr/>
        </p:nvSpPr>
        <p:spPr bwMode="auto">
          <a:xfrm>
            <a:off x="3048000" y="1396604"/>
            <a:ext cx="6096000" cy="4064794"/>
          </a:xfrm>
          <a:prstGeom prst="rect">
            <a:avLst/>
          </a:prstGeom>
          <a:noFill/>
          <a:ln w="9525">
            <a:noFill/>
            <a:round/>
            <a:headEnd/>
            <a:tailEnd/>
          </a:ln>
          <a:effectLst/>
        </p:spPr>
        <p:txBody>
          <a:bodyPr wrap="none" anchor="ctr"/>
          <a:lstStyle/>
          <a:p>
            <a:pPr eaLnBrk="0" hangingPunct="0">
              <a:defRPr/>
            </a:pPr>
            <a:endParaRPr lang="en-US">
              <a:effectLst>
                <a:outerShdw blurRad="38100" dist="38100" dir="2700000" algn="tl">
                  <a:srgbClr val="000000">
                    <a:alpha val="43137"/>
                  </a:srgbClr>
                </a:outerShdw>
              </a:effectLst>
            </a:endParaRPr>
          </a:p>
        </p:txBody>
      </p:sp>
      <p:pic>
        <p:nvPicPr>
          <p:cNvPr id="1741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9752" y="428625"/>
            <a:ext cx="8644467"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7413" name="AutoShape 3"/>
          <p:cNvSpPr>
            <a:spLocks noChangeArrowheads="1"/>
          </p:cNvSpPr>
          <p:nvPr/>
        </p:nvSpPr>
        <p:spPr bwMode="auto">
          <a:xfrm>
            <a:off x="2095502" y="4500563"/>
            <a:ext cx="8286751" cy="2550571"/>
          </a:xfrm>
          <a:prstGeom prst="roundRect">
            <a:avLst>
              <a:gd name="adj" fmla="val 79"/>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nchor="t">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nSpc>
                <a:spcPct val="95000"/>
              </a:lnSpc>
              <a:buClr>
                <a:srgbClr val="000066"/>
              </a:buClr>
            </a:pPr>
            <a:r>
              <a:rPr lang="en-GB" altLang="en-US" sz="2800" dirty="0">
                <a:latin typeface="Arial"/>
                <a:cs typeface="Arial"/>
              </a:rPr>
              <a:t>The applicants marked in green have enough points to be offered places in the first round of offers</a:t>
            </a:r>
            <a:endParaRPr lang="en-GB" altLang="en-US" sz="2800" dirty="0">
              <a:cs typeface="Arial" charset="0"/>
            </a:endParaRPr>
          </a:p>
          <a:p>
            <a:pPr>
              <a:lnSpc>
                <a:spcPct val="95000"/>
              </a:lnSpc>
              <a:buClr>
                <a:srgbClr val="000066"/>
              </a:buClr>
            </a:pPr>
            <a:endParaRPr lang="en-GB" altLang="en-US" sz="2800" dirty="0">
              <a:cs typeface="Arial" charset="0"/>
            </a:endParaRPr>
          </a:p>
          <a:p>
            <a:pPr>
              <a:lnSpc>
                <a:spcPct val="95000"/>
              </a:lnSpc>
              <a:buClr>
                <a:srgbClr val="000066"/>
              </a:buClr>
            </a:pPr>
            <a:r>
              <a:rPr lang="en-GB" altLang="en-US" sz="2800" dirty="0">
                <a:latin typeface="Arial"/>
                <a:cs typeface="Arial"/>
              </a:rPr>
              <a:t>The applicant marked in red has enough points for h</a:t>
            </a:r>
            <a:r>
              <a:rPr lang="ga-IE" altLang="en-US" sz="2800" dirty="0">
                <a:latin typeface="Arial"/>
                <a:cs typeface="Arial"/>
              </a:rPr>
              <a:t>is</a:t>
            </a:r>
            <a:r>
              <a:rPr lang="en-GB" altLang="en-US" sz="2800" dirty="0">
                <a:latin typeface="Arial"/>
                <a:cs typeface="Arial"/>
              </a:rPr>
              <a:t> second preference also in the first round</a:t>
            </a:r>
          </a:p>
        </p:txBody>
      </p:sp>
    </p:spTree>
    <p:extLst>
      <p:ext uri="{BB962C8B-B14F-4D97-AF65-F5344CB8AC3E}">
        <p14:creationId xmlns:p14="http://schemas.microsoft.com/office/powerpoint/2010/main" val="194056292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p:cNvPicPr>
            <a:picLocks noChangeAspect="1" noChangeArrowheads="1"/>
          </p:cNvPicPr>
          <p:nvPr/>
        </p:nvPicPr>
        <p:blipFill>
          <a:blip r:embed="rId3">
            <a:extLst>
              <a:ext uri="{28A0092B-C50C-407E-A947-70E740481C1C}">
                <a14:useLocalDpi xmlns:a14="http://schemas.microsoft.com/office/drawing/2010/main" val="0"/>
              </a:ext>
            </a:extLst>
          </a:blip>
          <a:srcRect b="19583"/>
          <a:stretch>
            <a:fillRect/>
          </a:stretch>
        </p:blipFill>
        <p:spPr bwMode="auto">
          <a:xfrm>
            <a:off x="1703919" y="285751"/>
            <a:ext cx="8820149" cy="337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8435" name="Text Box 2"/>
          <p:cNvSpPr txBox="1">
            <a:spLocks noChangeArrowheads="1"/>
          </p:cNvSpPr>
          <p:nvPr/>
        </p:nvSpPr>
        <p:spPr bwMode="auto">
          <a:xfrm>
            <a:off x="2023533" y="3857625"/>
            <a:ext cx="8001000"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just">
              <a:lnSpc>
                <a:spcPct val="150000"/>
              </a:lnSpc>
              <a:buClr>
                <a:srgbClr val="000066"/>
              </a:buClr>
            </a:pPr>
            <a:r>
              <a:rPr lang="en-GB" altLang="en-US" sz="2400" b="1" dirty="0">
                <a:latin typeface="Century Gothic" pitchFamily="34" charset="0"/>
                <a:cs typeface="Arial" charset="0"/>
              </a:rPr>
              <a:t>The applicant in red is offered h</a:t>
            </a:r>
            <a:r>
              <a:rPr lang="ga-IE" altLang="en-US" sz="2400" b="1" dirty="0">
                <a:latin typeface="Century Gothic" pitchFamily="34" charset="0"/>
                <a:cs typeface="Arial" charset="0"/>
              </a:rPr>
              <a:t>is</a:t>
            </a:r>
            <a:r>
              <a:rPr lang="en-GB" altLang="en-US" sz="2400" b="1" dirty="0">
                <a:latin typeface="Century Gothic" pitchFamily="34" charset="0"/>
                <a:cs typeface="Arial" charset="0"/>
              </a:rPr>
              <a:t> second preference, the highest preference course that he has enough points for, and he will now disappear from the queue in all h</a:t>
            </a:r>
            <a:r>
              <a:rPr lang="ga-IE" altLang="en-US" sz="2400" b="1" dirty="0">
                <a:latin typeface="Century Gothic" pitchFamily="34" charset="0"/>
                <a:cs typeface="Arial" charset="0"/>
              </a:rPr>
              <a:t>is</a:t>
            </a:r>
            <a:r>
              <a:rPr lang="en-GB" altLang="en-US" sz="2400" b="1" dirty="0">
                <a:latin typeface="Century Gothic" pitchFamily="34" charset="0"/>
                <a:cs typeface="Arial" charset="0"/>
              </a:rPr>
              <a:t> lower choices</a:t>
            </a:r>
            <a:r>
              <a:rPr lang="en-GB" altLang="en-US" sz="2400" b="1" dirty="0">
                <a:solidFill>
                  <a:srgbClr val="000000"/>
                </a:solidFill>
                <a:latin typeface="Century Gothic" pitchFamily="34" charset="0"/>
                <a:cs typeface="Arial" charset="0"/>
              </a:rPr>
              <a:t>.</a:t>
            </a:r>
          </a:p>
        </p:txBody>
      </p:sp>
    </p:spTree>
    <p:extLst>
      <p:ext uri="{BB962C8B-B14F-4D97-AF65-F5344CB8AC3E}">
        <p14:creationId xmlns:p14="http://schemas.microsoft.com/office/powerpoint/2010/main" val="148231171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7200" b="1" dirty="0"/>
              <a:t>Student Options</a:t>
            </a:r>
          </a:p>
        </p:txBody>
      </p:sp>
      <p:sp>
        <p:nvSpPr>
          <p:cNvPr id="3" name="Content Placeholder 2"/>
          <p:cNvSpPr>
            <a:spLocks noGrp="1"/>
          </p:cNvSpPr>
          <p:nvPr>
            <p:ph idx="1"/>
          </p:nvPr>
        </p:nvSpPr>
        <p:spPr/>
        <p:txBody>
          <a:bodyPr>
            <a:normAutofit fontScale="92500"/>
          </a:bodyPr>
          <a:lstStyle/>
          <a:p>
            <a:r>
              <a:rPr lang="en-IE" sz="4800" dirty="0"/>
              <a:t>Third Level Course - CAO course in University/Technical University/College/IT</a:t>
            </a:r>
          </a:p>
          <a:p>
            <a:r>
              <a:rPr lang="en-IE" sz="4800"/>
              <a:t>Further Education (PLC) </a:t>
            </a:r>
            <a:r>
              <a:rPr lang="en-IE" sz="4800" dirty="0"/>
              <a:t>Course</a:t>
            </a:r>
          </a:p>
          <a:p>
            <a:r>
              <a:rPr lang="en-IE" sz="4800" dirty="0"/>
              <a:t>Apprenticeship</a:t>
            </a:r>
          </a:p>
          <a:p>
            <a:r>
              <a:rPr lang="en-IE" sz="4800" dirty="0"/>
              <a:t>Employment</a:t>
            </a:r>
          </a:p>
        </p:txBody>
      </p:sp>
    </p:spTree>
    <p:extLst>
      <p:ext uri="{BB962C8B-B14F-4D97-AF65-F5344CB8AC3E}">
        <p14:creationId xmlns:p14="http://schemas.microsoft.com/office/powerpoint/2010/main" val="37973402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p:cNvPicPr>
            <a:picLocks noChangeAspect="1" noChangeArrowheads="1"/>
          </p:cNvPicPr>
          <p:nvPr/>
        </p:nvPicPr>
        <p:blipFill>
          <a:blip r:embed="rId3">
            <a:extLst>
              <a:ext uri="{28A0092B-C50C-407E-A947-70E740481C1C}">
                <a14:useLocalDpi xmlns:a14="http://schemas.microsoft.com/office/drawing/2010/main" val="0"/>
              </a:ext>
            </a:extLst>
          </a:blip>
          <a:srcRect t="19583" b="26111"/>
          <a:stretch>
            <a:fillRect/>
          </a:stretch>
        </p:blipFill>
        <p:spPr bwMode="auto">
          <a:xfrm>
            <a:off x="1883833" y="3861048"/>
            <a:ext cx="8280400" cy="2395538"/>
          </a:xfrm>
          <a:prstGeom prst="rect">
            <a:avLst/>
          </a:prstGeom>
          <a:solidFill>
            <a:schemeClr val="accent1">
              <a:alpha val="0"/>
            </a:schemeClr>
          </a:solidFill>
          <a:ln>
            <a:noFill/>
          </a:ln>
          <a:extLst>
            <a:ext uri="{91240B29-F687-4F45-9708-019B960494DF}">
              <a14:hiddenLine xmlns:a14="http://schemas.microsoft.com/office/drawing/2010/main" w="9525">
                <a:solidFill>
                  <a:srgbClr val="000000"/>
                </a:solidFill>
                <a:round/>
                <a:headEnd/>
                <a:tailEnd/>
              </a14:hiddenLine>
            </a:ext>
          </a:extLst>
        </p:spPr>
      </p:pic>
      <p:sp>
        <p:nvSpPr>
          <p:cNvPr id="20483" name="Text Box 2"/>
          <p:cNvSpPr txBox="1">
            <a:spLocks noChangeArrowheads="1"/>
          </p:cNvSpPr>
          <p:nvPr/>
        </p:nvSpPr>
        <p:spPr bwMode="auto">
          <a:xfrm>
            <a:off x="1809751" y="714376"/>
            <a:ext cx="8572500" cy="2720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charset="0"/>
              </a:defRPr>
            </a:lvl9pPr>
          </a:lstStyle>
          <a:p>
            <a:pPr algn="just">
              <a:lnSpc>
                <a:spcPct val="90000"/>
              </a:lnSpc>
              <a:buClr>
                <a:srgbClr val="000066"/>
              </a:buClr>
            </a:pPr>
            <a:r>
              <a:rPr lang="en-GB" altLang="en-US" sz="2800" b="1" dirty="0">
                <a:latin typeface="Century Gothic" pitchFamily="34" charset="0"/>
                <a:cs typeface="Arial" charset="0"/>
              </a:rPr>
              <a:t>In the Second round of offers three more offers are made on CK101 and our applicant, who was second in line, now receives an offer. </a:t>
            </a:r>
          </a:p>
          <a:p>
            <a:pPr algn="just">
              <a:lnSpc>
                <a:spcPct val="90000"/>
              </a:lnSpc>
              <a:buClr>
                <a:srgbClr val="000066"/>
              </a:buClr>
            </a:pPr>
            <a:endParaRPr lang="en-GB" altLang="en-US" sz="2800" b="1" dirty="0">
              <a:latin typeface="Century Gothic" pitchFamily="34" charset="0"/>
              <a:cs typeface="Arial" charset="0"/>
            </a:endParaRPr>
          </a:p>
          <a:p>
            <a:pPr algn="just">
              <a:lnSpc>
                <a:spcPct val="90000"/>
              </a:lnSpc>
              <a:buClr>
                <a:srgbClr val="000066"/>
              </a:buClr>
            </a:pPr>
            <a:r>
              <a:rPr lang="ga-IE" altLang="en-US" sz="2800" b="1" dirty="0">
                <a:latin typeface="Century Gothic" pitchFamily="34" charset="0"/>
                <a:cs typeface="Arial" charset="0"/>
              </a:rPr>
              <a:t>H</a:t>
            </a:r>
            <a:r>
              <a:rPr lang="en-GB" altLang="en-US" sz="2800" b="1" dirty="0">
                <a:latin typeface="Century Gothic" pitchFamily="34" charset="0"/>
                <a:cs typeface="Arial" charset="0"/>
              </a:rPr>
              <a:t>e may do nothing and remain in DN201 or he may accept the offer and begin in CK101.</a:t>
            </a:r>
          </a:p>
        </p:txBody>
      </p:sp>
    </p:spTree>
    <p:extLst>
      <p:ext uri="{BB962C8B-B14F-4D97-AF65-F5344CB8AC3E}">
        <p14:creationId xmlns:p14="http://schemas.microsoft.com/office/powerpoint/2010/main" val="303864314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sz="8000" b="1" dirty="0"/>
              <a:t>Important Information </a:t>
            </a:r>
          </a:p>
        </p:txBody>
      </p:sp>
      <p:sp>
        <p:nvSpPr>
          <p:cNvPr id="3" name="Content Placeholder 2"/>
          <p:cNvSpPr>
            <a:spLocks noGrp="1"/>
          </p:cNvSpPr>
          <p:nvPr>
            <p:ph idx="1"/>
          </p:nvPr>
        </p:nvSpPr>
        <p:spPr/>
        <p:txBody>
          <a:bodyPr>
            <a:normAutofit fontScale="92500"/>
          </a:bodyPr>
          <a:lstStyle/>
          <a:p>
            <a:r>
              <a:rPr lang="en-IE" dirty="0"/>
              <a:t>If a student has an exemption from Irish and/or a third language they must complete an NUI Exemption Form to ensure that they meet the entry requirements of UCD, UCC, NUI </a:t>
            </a:r>
            <a:r>
              <a:rPr lang="en-IE" dirty="0" err="1"/>
              <a:t>Maynooth</a:t>
            </a:r>
            <a:r>
              <a:rPr lang="en-IE" dirty="0"/>
              <a:t> and NUI Galway and other NUI Colleges </a:t>
            </a:r>
          </a:p>
          <a:p>
            <a:r>
              <a:rPr lang="en-IE" dirty="0"/>
              <a:t>Visit www.cao.ie for more information on exemptions</a:t>
            </a:r>
          </a:p>
          <a:p>
            <a:r>
              <a:rPr lang="en-IE" dirty="0"/>
              <a:t>SUSI (Student Universal Support Ireland) is Ireland’s national awarding authority for all higher and further education grants</a:t>
            </a:r>
          </a:p>
          <a:p>
            <a:r>
              <a:rPr lang="en-IE" dirty="0"/>
              <a:t>SUSI offers funding for eligible students in approved full-time third –level education in Ireland and also in some cases funding for students studying outside the state.</a:t>
            </a:r>
          </a:p>
          <a:p>
            <a:r>
              <a:rPr lang="en-IE" dirty="0"/>
              <a:t>To see if you are eligible for a SUSI grant visit SUSI.ie and click on eligibility reckoner</a:t>
            </a:r>
          </a:p>
          <a:p>
            <a:r>
              <a:rPr lang="en-IE" dirty="0"/>
              <a:t>If you think that your son/daughter may be eligible for a SUSI grant, when filling out the CAO form make sure to click the box beside SUSI in the grant section</a:t>
            </a:r>
          </a:p>
        </p:txBody>
      </p:sp>
    </p:spTree>
    <p:extLst>
      <p:ext uri="{BB962C8B-B14F-4D97-AF65-F5344CB8AC3E}">
        <p14:creationId xmlns:p14="http://schemas.microsoft.com/office/powerpoint/2010/main" val="568265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Summary</a:t>
            </a:r>
          </a:p>
        </p:txBody>
      </p:sp>
      <p:sp>
        <p:nvSpPr>
          <p:cNvPr id="3" name="Content Placeholder 2"/>
          <p:cNvSpPr>
            <a:spLocks noGrp="1"/>
          </p:cNvSpPr>
          <p:nvPr>
            <p:ph idx="1"/>
          </p:nvPr>
        </p:nvSpPr>
        <p:spPr/>
        <p:txBody>
          <a:bodyPr vert="horz" lIns="45720" tIns="45720" rIns="45720" bIns="45720" rtlCol="0" anchor="t">
            <a:noAutofit/>
          </a:bodyPr>
          <a:lstStyle/>
          <a:p>
            <a:r>
              <a:rPr lang="en-IE" sz="2000" dirty="0"/>
              <a:t>Research courses thoroughly.</a:t>
            </a:r>
          </a:p>
          <a:p>
            <a:r>
              <a:rPr lang="en-IE" sz="2000" dirty="0"/>
              <a:t>Apply by January 20</a:t>
            </a:r>
            <a:r>
              <a:rPr lang="en-IE" sz="2000" baseline="30000" dirty="0"/>
              <a:t>th</a:t>
            </a:r>
            <a:r>
              <a:rPr lang="en-IE" sz="2000" dirty="0"/>
              <a:t> 2023 to avail of thirty euro fee. (late applications after this date are charged a higher fee)</a:t>
            </a:r>
          </a:p>
          <a:p>
            <a:r>
              <a:rPr lang="en-IE" sz="2000" dirty="0"/>
              <a:t>Set up a separate email account/Add email address to current email provider so CAO correspondence does not go into SPAM folder.</a:t>
            </a:r>
          </a:p>
          <a:p>
            <a:r>
              <a:rPr lang="en-IE" sz="2000" dirty="0"/>
              <a:t>Apply online.</a:t>
            </a:r>
          </a:p>
          <a:p>
            <a:r>
              <a:rPr lang="en-IE" sz="2000" dirty="0"/>
              <a:t>Pay by debit/credit card.</a:t>
            </a:r>
          </a:p>
          <a:p>
            <a:r>
              <a:rPr lang="en-IE" sz="2000" dirty="0"/>
              <a:t>Put courses in genuine order of preference.</a:t>
            </a:r>
          </a:p>
          <a:p>
            <a:r>
              <a:rPr lang="en-IE" sz="2000" dirty="0"/>
              <a:t>Obtain/Retain proof of application.</a:t>
            </a:r>
          </a:p>
          <a:p>
            <a:r>
              <a:rPr lang="en-IE" sz="2000" dirty="0"/>
              <a:t>Be careful with change of mind (especially after LC Exams).</a:t>
            </a:r>
          </a:p>
        </p:txBody>
      </p:sp>
    </p:spTree>
    <p:extLst>
      <p:ext uri="{BB962C8B-B14F-4D97-AF65-F5344CB8AC3E}">
        <p14:creationId xmlns:p14="http://schemas.microsoft.com/office/powerpoint/2010/main" val="3431644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6600" b="1" dirty="0"/>
              <a:t>Further Education Courses – What are they?</a:t>
            </a:r>
          </a:p>
        </p:txBody>
      </p:sp>
      <p:sp>
        <p:nvSpPr>
          <p:cNvPr id="3" name="Content Placeholder 2"/>
          <p:cNvSpPr>
            <a:spLocks noGrp="1"/>
          </p:cNvSpPr>
          <p:nvPr>
            <p:ph idx="1"/>
          </p:nvPr>
        </p:nvSpPr>
        <p:spPr/>
        <p:txBody>
          <a:bodyPr>
            <a:normAutofit fontScale="92500" lnSpcReduction="20000"/>
          </a:bodyPr>
          <a:lstStyle/>
          <a:p>
            <a:r>
              <a:rPr lang="en-IE" sz="3200" dirty="0"/>
              <a:t>Further Education Courses – Formerly known as Post Leaving Certificate Courses are generally one and two year courses that lead to the Common Award System qualification which can offer an alternative route in third level education or direct entry to employment.</a:t>
            </a:r>
          </a:p>
          <a:p>
            <a:r>
              <a:rPr lang="en-IE" sz="3200" dirty="0"/>
              <a:t>They allow students to study a programme they have expressed an interest in while also providing links to higher and further education.</a:t>
            </a:r>
          </a:p>
          <a:p>
            <a:r>
              <a:rPr lang="en-IE" sz="3200" dirty="0"/>
              <a:t>These courses have a strong vocational element and all have a work experience component e.g. Nursing studies.</a:t>
            </a:r>
          </a:p>
        </p:txBody>
      </p:sp>
    </p:spTree>
    <p:extLst>
      <p:ext uri="{BB962C8B-B14F-4D97-AF65-F5344CB8AC3E}">
        <p14:creationId xmlns:p14="http://schemas.microsoft.com/office/powerpoint/2010/main" val="10445501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sz="8000" b="1" dirty="0"/>
              <a:t>WHY DO A Further Education COURSE?</a:t>
            </a:r>
          </a:p>
        </p:txBody>
      </p:sp>
      <p:sp>
        <p:nvSpPr>
          <p:cNvPr id="3" name="Content Placeholder 2"/>
          <p:cNvSpPr>
            <a:spLocks noGrp="1"/>
          </p:cNvSpPr>
          <p:nvPr>
            <p:ph idx="1"/>
          </p:nvPr>
        </p:nvSpPr>
        <p:spPr/>
        <p:txBody>
          <a:bodyPr vert="horz" lIns="45720" tIns="45720" rIns="45720" bIns="45720" rtlCol="0" anchor="t">
            <a:normAutofit lnSpcReduction="10000"/>
          </a:bodyPr>
          <a:lstStyle/>
          <a:p>
            <a:r>
              <a:rPr lang="en-IE" dirty="0"/>
              <a:t>There are smaller classes than Universities/Colleges.</a:t>
            </a:r>
          </a:p>
          <a:p>
            <a:r>
              <a:rPr lang="en-IE" dirty="0"/>
              <a:t>Students have access to a good support system.</a:t>
            </a:r>
          </a:p>
          <a:p>
            <a:r>
              <a:rPr lang="en-IE" dirty="0"/>
              <a:t>It’s a cheaper option than doing the wrong University course.</a:t>
            </a:r>
          </a:p>
          <a:p>
            <a:r>
              <a:rPr lang="en-IE" dirty="0"/>
              <a:t>There are a wide diversity of course choices.</a:t>
            </a:r>
          </a:p>
          <a:p>
            <a:r>
              <a:rPr lang="en-IE" dirty="0"/>
              <a:t>These courses are only one or two years long with a certificate on completion.</a:t>
            </a:r>
          </a:p>
          <a:p>
            <a:r>
              <a:rPr lang="en-IE" dirty="0"/>
              <a:t>Many 3rd levels institutions have links to Further Education Courses</a:t>
            </a:r>
          </a:p>
          <a:p>
            <a:r>
              <a:rPr lang="en-IE" dirty="0"/>
              <a:t>Students gain confidence and maturity.</a:t>
            </a:r>
          </a:p>
          <a:p>
            <a:r>
              <a:rPr lang="en-IE" dirty="0"/>
              <a:t>Further Education courses take place here within Tipperary ETB, The Mall in Clonmel and </a:t>
            </a:r>
            <a:r>
              <a:rPr lang="en-IE" dirty="0" err="1"/>
              <a:t>Scoil</a:t>
            </a:r>
            <a:r>
              <a:rPr lang="en-IE" dirty="0"/>
              <a:t> Mhuire in Thurles all run courses (Please note these may change from year to year)</a:t>
            </a:r>
          </a:p>
        </p:txBody>
      </p:sp>
    </p:spTree>
    <p:extLst>
      <p:ext uri="{BB962C8B-B14F-4D97-AF65-F5344CB8AC3E}">
        <p14:creationId xmlns:p14="http://schemas.microsoft.com/office/powerpoint/2010/main" val="32087037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7200" b="1" dirty="0"/>
              <a:t>Applying to do a further education course</a:t>
            </a:r>
          </a:p>
        </p:txBody>
      </p:sp>
      <p:sp>
        <p:nvSpPr>
          <p:cNvPr id="3" name="Content Placeholder 2"/>
          <p:cNvSpPr>
            <a:spLocks noGrp="1"/>
          </p:cNvSpPr>
          <p:nvPr>
            <p:ph idx="1"/>
          </p:nvPr>
        </p:nvSpPr>
        <p:spPr/>
        <p:txBody>
          <a:bodyPr vert="horz" lIns="45720" tIns="45720" rIns="45720" bIns="45720" rtlCol="0" anchor="t">
            <a:normAutofit fontScale="92500" lnSpcReduction="10000"/>
          </a:bodyPr>
          <a:lstStyle/>
          <a:p>
            <a:r>
              <a:rPr lang="en-IE" dirty="0"/>
              <a:t>Colleges of Further Education are not part of the CAO system, however there is a link on the CAO homepage to www.fetchcourses.ie and students apply to do a PLC  here</a:t>
            </a:r>
          </a:p>
          <a:p>
            <a:r>
              <a:rPr lang="en-IE" dirty="0"/>
              <a:t>Each college has their own open days</a:t>
            </a:r>
          </a:p>
          <a:p>
            <a:r>
              <a:rPr lang="en-IE" dirty="0"/>
              <a:t>Pre nursing courses, pre university science courses and veterinary nursing are among those that fill up quickly so early application is advised</a:t>
            </a:r>
          </a:p>
          <a:p>
            <a:r>
              <a:rPr lang="en-IE" dirty="0"/>
              <a:t>An interview is required sometimes with a school reference</a:t>
            </a:r>
          </a:p>
          <a:p>
            <a:r>
              <a:rPr lang="en-IE" dirty="0"/>
              <a:t>Interviews usually begin in March (check fetchcourses.ie)</a:t>
            </a:r>
          </a:p>
          <a:p>
            <a:r>
              <a:rPr lang="en-IE" dirty="0">
                <a:ea typeface="+mn-lt"/>
                <a:cs typeface="+mn-lt"/>
              </a:rPr>
              <a:t>Places on Further Education Training courses are not based on a student's points just the interview</a:t>
            </a:r>
            <a:endParaRPr lang="en-US" dirty="0">
              <a:ea typeface="+mn-lt"/>
              <a:cs typeface="+mn-lt"/>
            </a:endParaRPr>
          </a:p>
          <a:p>
            <a:r>
              <a:rPr lang="en-IE" dirty="0"/>
              <a:t>Students know before they've done their Leaving Cert whether they have a place on a Further Education Training course</a:t>
            </a:r>
          </a:p>
        </p:txBody>
      </p:sp>
    </p:spTree>
    <p:extLst>
      <p:ext uri="{BB962C8B-B14F-4D97-AF65-F5344CB8AC3E}">
        <p14:creationId xmlns:p14="http://schemas.microsoft.com/office/powerpoint/2010/main" val="4233036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err="1">
                <a:solidFill>
                  <a:schemeClr val="tx1"/>
                </a:solidFill>
              </a:rPr>
              <a:t>aPPRENTICESHIPS</a:t>
            </a:r>
            <a:r>
              <a:rPr lang="en-IE" dirty="0" err="1">
                <a:solidFill>
                  <a:schemeClr val="bg1"/>
                </a:solidFill>
              </a:rPr>
              <a:t>hat</a:t>
            </a:r>
            <a:r>
              <a:rPr lang="en-IE" dirty="0">
                <a:solidFill>
                  <a:schemeClr val="bg1"/>
                </a:solidFill>
              </a:rPr>
              <a:t> is an apprenticeship?</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IE" sz="3600" dirty="0"/>
              <a:t>An apprenticeship is a programme of structured education and training which formally combines and alternates learning in the workplace with learning in an education or training centre. </a:t>
            </a:r>
          </a:p>
          <a:p>
            <a:pPr>
              <a:buFont typeface="Arial" panose="020B0604020202020204" pitchFamily="34" charset="0"/>
              <a:buChar char="•"/>
            </a:pPr>
            <a:r>
              <a:rPr lang="en-IE" sz="3600" dirty="0"/>
              <a:t>It is a dual system, a blended combination </a:t>
            </a:r>
            <a:br>
              <a:rPr lang="en-IE" sz="3600" dirty="0"/>
            </a:br>
            <a:r>
              <a:rPr lang="en-IE" sz="3600" dirty="0"/>
              <a:t>of </a:t>
            </a:r>
            <a:r>
              <a:rPr lang="en-IE" sz="3600" b="1" dirty="0"/>
              <a:t>on-the-job employer-based training </a:t>
            </a:r>
            <a:r>
              <a:rPr lang="en-IE" sz="3600" dirty="0"/>
              <a:t>and </a:t>
            </a:r>
            <a:br>
              <a:rPr lang="en-IE" sz="3600" dirty="0"/>
            </a:br>
            <a:r>
              <a:rPr lang="en-IE" sz="3600" b="1" dirty="0"/>
              <a:t>off-the-job training</a:t>
            </a:r>
            <a:r>
              <a:rPr lang="en-IE" sz="3600" dirty="0"/>
              <a:t>.</a:t>
            </a:r>
          </a:p>
        </p:txBody>
      </p:sp>
    </p:spTree>
    <p:extLst>
      <p:ext uri="{BB962C8B-B14F-4D97-AF65-F5344CB8AC3E}">
        <p14:creationId xmlns:p14="http://schemas.microsoft.com/office/powerpoint/2010/main" val="3192906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Key Features of an Apprenticeship</a:t>
            </a:r>
          </a:p>
        </p:txBody>
      </p:sp>
      <p:sp>
        <p:nvSpPr>
          <p:cNvPr id="3" name="Content Placeholder 2"/>
          <p:cNvSpPr>
            <a:spLocks noGrp="1"/>
          </p:cNvSpPr>
          <p:nvPr>
            <p:ph idx="1"/>
          </p:nvPr>
        </p:nvSpPr>
        <p:spPr/>
        <p:txBody>
          <a:bodyPr vert="horz" lIns="45720" tIns="45720" rIns="45720" bIns="45720" rtlCol="0" anchor="t">
            <a:normAutofit lnSpcReduction="10000"/>
          </a:bodyPr>
          <a:lstStyle/>
          <a:p>
            <a:pPr>
              <a:buFont typeface="Arial" panose="020B0604020202020204" pitchFamily="34" charset="0"/>
              <a:buChar char="•"/>
            </a:pPr>
            <a:r>
              <a:rPr lang="en-IE" dirty="0"/>
              <a:t>It is industry led</a:t>
            </a:r>
          </a:p>
          <a:p>
            <a:pPr>
              <a:buFont typeface="Arial" panose="020B0604020202020204" pitchFamily="34" charset="0"/>
              <a:buChar char="•"/>
            </a:pPr>
            <a:r>
              <a:rPr lang="en-IE" dirty="0"/>
              <a:t>It can lead to levels 5-10 on the NFQ</a:t>
            </a:r>
          </a:p>
          <a:p>
            <a:pPr>
              <a:buFont typeface="Arial" panose="020B0604020202020204" pitchFamily="34" charset="0"/>
              <a:buChar char="•"/>
            </a:pPr>
            <a:r>
              <a:rPr lang="en-IE" dirty="0"/>
              <a:t>It is between 2-4 years in duration</a:t>
            </a:r>
          </a:p>
          <a:p>
            <a:pPr>
              <a:buFont typeface="Arial" panose="020B0604020202020204" pitchFamily="34" charset="0"/>
              <a:buChar char="•"/>
            </a:pPr>
            <a:r>
              <a:rPr lang="en-IE" dirty="0"/>
              <a:t>There is a minimum of 50% on the job learning</a:t>
            </a:r>
          </a:p>
          <a:p>
            <a:pPr>
              <a:buFont typeface="Arial" panose="020B0604020202020204" pitchFamily="34" charset="0"/>
              <a:buChar char="•"/>
            </a:pPr>
            <a:r>
              <a:rPr lang="en-IE" dirty="0"/>
              <a:t>It can be a flexible delivery – online, blended, off the job learning in increments/blocks</a:t>
            </a:r>
          </a:p>
          <a:p>
            <a:pPr>
              <a:buFont typeface="Arial" panose="020B0604020202020204" pitchFamily="34" charset="0"/>
              <a:buChar char="•"/>
            </a:pPr>
            <a:r>
              <a:rPr lang="en-IE" dirty="0"/>
              <a:t>The State funds off the job learning</a:t>
            </a:r>
          </a:p>
          <a:p>
            <a:pPr>
              <a:buFont typeface="Arial" panose="020B0604020202020204" pitchFamily="34" charset="0"/>
              <a:buChar char="•"/>
            </a:pPr>
            <a:r>
              <a:rPr lang="en-IE" dirty="0"/>
              <a:t>Apprentices are employed under a formal contract of apprenticeship</a:t>
            </a:r>
          </a:p>
          <a:p>
            <a:pPr>
              <a:buFont typeface="Arial" panose="020B0604020202020204" pitchFamily="34" charset="0"/>
              <a:buChar char="•"/>
            </a:pPr>
            <a:r>
              <a:rPr lang="en-IE" dirty="0"/>
              <a:t>The apprentice is paid for the duration of the apprenticeship</a:t>
            </a:r>
          </a:p>
        </p:txBody>
      </p:sp>
    </p:spTree>
    <p:extLst>
      <p:ext uri="{BB962C8B-B14F-4D97-AF65-F5344CB8AC3E}">
        <p14:creationId xmlns:p14="http://schemas.microsoft.com/office/powerpoint/2010/main" val="8488341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Types of apprenticeship</a:t>
            </a:r>
          </a:p>
        </p:txBody>
      </p:sp>
      <p:pic>
        <p:nvPicPr>
          <p:cNvPr id="4" name="Content Placeholder 30">
            <a:extLst>
              <a:ext uri="{FF2B5EF4-FFF2-40B4-BE49-F238E27FC236}">
                <a16:creationId xmlns:a16="http://schemas.microsoft.com/office/drawing/2014/main" id="{32EF45B0-A40F-4F43-B024-AFC5DBF3485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7900" y="1955800"/>
            <a:ext cx="10553700" cy="4483100"/>
          </a:xfrm>
        </p:spPr>
      </p:pic>
    </p:spTree>
    <p:extLst>
      <p:ext uri="{BB962C8B-B14F-4D97-AF65-F5344CB8AC3E}">
        <p14:creationId xmlns:p14="http://schemas.microsoft.com/office/powerpoint/2010/main" val="25045134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Entry Requirements</a:t>
            </a:r>
          </a:p>
        </p:txBody>
      </p:sp>
      <p:sp>
        <p:nvSpPr>
          <p:cNvPr id="3" name="Content Placeholder 2"/>
          <p:cNvSpPr>
            <a:spLocks noGrp="1"/>
          </p:cNvSpPr>
          <p:nvPr>
            <p:ph idx="1"/>
          </p:nvPr>
        </p:nvSpPr>
        <p:spPr/>
        <p:txBody>
          <a:bodyPr anchor="ctr">
            <a:normAutofit lnSpcReduction="10000"/>
          </a:bodyPr>
          <a:lstStyle/>
          <a:p>
            <a:endParaRPr lang="en-IE" sz="2400" dirty="0"/>
          </a:p>
          <a:p>
            <a:pPr algn="just">
              <a:buFont typeface="Arial" panose="020B0604020202020204" pitchFamily="34" charset="0"/>
              <a:buChar char="•"/>
            </a:pPr>
            <a:r>
              <a:rPr lang="en-IE" altLang="en-US" sz="4400" dirty="0"/>
              <a:t>Gain employment with an approved employer i.e. the employer must be registered with SOLAS</a:t>
            </a:r>
          </a:p>
          <a:p>
            <a:pPr algn="just">
              <a:buFont typeface="Arial" panose="020B0604020202020204" pitchFamily="34" charset="0"/>
              <a:buChar char="•"/>
            </a:pPr>
            <a:r>
              <a:rPr lang="en-IE" altLang="en-US" sz="4400" dirty="0"/>
              <a:t>Educational and age criteria varies depending on apprenticeship. Check </a:t>
            </a:r>
            <a:r>
              <a:rPr lang="en-IE" altLang="en-US" sz="4400" dirty="0">
                <a:solidFill>
                  <a:srgbClr val="FFC800"/>
                </a:solidFill>
              </a:rPr>
              <a:t>apprenticeship.ie</a:t>
            </a:r>
            <a:r>
              <a:rPr lang="en-IE" altLang="en-US" sz="4400" dirty="0"/>
              <a:t> for entry requirements </a:t>
            </a:r>
          </a:p>
          <a:p>
            <a:endParaRPr lang="en-IE" altLang="en-US" sz="4400" dirty="0"/>
          </a:p>
          <a:p>
            <a:endParaRPr lang="en-GB" altLang="en-US" sz="2400" dirty="0"/>
          </a:p>
        </p:txBody>
      </p:sp>
    </p:spTree>
    <p:extLst>
      <p:ext uri="{BB962C8B-B14F-4D97-AF65-F5344CB8AC3E}">
        <p14:creationId xmlns:p14="http://schemas.microsoft.com/office/powerpoint/2010/main" val="3320928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Common Points Scale</a:t>
            </a:r>
          </a:p>
        </p:txBody>
      </p:sp>
      <p:pic>
        <p:nvPicPr>
          <p:cNvPr id="2050"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12774" y="1938131"/>
            <a:ext cx="6450496" cy="4691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9484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E" dirty="0"/>
              <a:t>What employers are looking for</a:t>
            </a:r>
          </a:p>
        </p:txBody>
      </p:sp>
      <p:sp>
        <p:nvSpPr>
          <p:cNvPr id="3" name="Content Placeholder 2"/>
          <p:cNvSpPr>
            <a:spLocks noGrp="1"/>
          </p:cNvSpPr>
          <p:nvPr>
            <p:ph idx="1"/>
          </p:nvPr>
        </p:nvSpPr>
        <p:spPr>
          <a:xfrm>
            <a:off x="1981200" y="1844825"/>
            <a:ext cx="8229600" cy="4254231"/>
          </a:xfrm>
        </p:spPr>
        <p:txBody>
          <a:bodyPr anchor="t">
            <a:normAutofit/>
          </a:bodyPr>
          <a:lstStyle/>
          <a:p>
            <a:pPr>
              <a:buFont typeface="Arial" panose="020B0604020202020204" pitchFamily="34" charset="0"/>
              <a:buChar char="•"/>
            </a:pPr>
            <a:r>
              <a:rPr lang="en-IE" sz="2400" dirty="0"/>
              <a:t>Passion to learn</a:t>
            </a:r>
          </a:p>
          <a:p>
            <a:pPr>
              <a:buFont typeface="Arial" panose="020B0604020202020204" pitchFamily="34" charset="0"/>
              <a:buChar char="•"/>
            </a:pPr>
            <a:r>
              <a:rPr lang="en-IE" sz="2400" dirty="0"/>
              <a:t>Interest and flair for chosen apprenticeship</a:t>
            </a:r>
          </a:p>
          <a:p>
            <a:pPr>
              <a:buFont typeface="Arial" panose="020B0604020202020204" pitchFamily="34" charset="0"/>
              <a:buChar char="•"/>
            </a:pPr>
            <a:r>
              <a:rPr lang="en-IE" sz="2400" dirty="0"/>
              <a:t>Positive attitude </a:t>
            </a:r>
          </a:p>
          <a:p>
            <a:pPr>
              <a:buFont typeface="Arial" panose="020B0604020202020204" pitchFamily="34" charset="0"/>
              <a:buChar char="•"/>
            </a:pPr>
            <a:r>
              <a:rPr lang="en-IE" sz="2400" dirty="0"/>
              <a:t>Good communications skills </a:t>
            </a:r>
          </a:p>
          <a:p>
            <a:pPr>
              <a:buFont typeface="Arial" panose="020B0604020202020204" pitchFamily="34" charset="0"/>
              <a:buChar char="•"/>
            </a:pPr>
            <a:r>
              <a:rPr lang="en-IE" sz="2400" dirty="0"/>
              <a:t>Willingness to further develop skills within the organisation </a:t>
            </a:r>
          </a:p>
          <a:p>
            <a:pPr>
              <a:buFont typeface="Arial" panose="020B0604020202020204" pitchFamily="34" charset="0"/>
              <a:buChar char="•"/>
            </a:pPr>
            <a:r>
              <a:rPr lang="en-IE" sz="2400" dirty="0"/>
              <a:t>Reliable, good time keeper </a:t>
            </a:r>
          </a:p>
          <a:p>
            <a:pPr>
              <a:buFont typeface="Arial" panose="020B0604020202020204" pitchFamily="34" charset="0"/>
              <a:buChar char="•"/>
            </a:pPr>
            <a:r>
              <a:rPr lang="en-IE" sz="2400" dirty="0"/>
              <a:t>Dedicated and focussed on the job</a:t>
            </a:r>
          </a:p>
          <a:p>
            <a:pPr>
              <a:buFont typeface="Arial" panose="020B0604020202020204" pitchFamily="34" charset="0"/>
              <a:buChar char="•"/>
            </a:pPr>
            <a:r>
              <a:rPr lang="en-IE" sz="2400" dirty="0"/>
              <a:t>Good problem solver </a:t>
            </a:r>
          </a:p>
          <a:p>
            <a:pPr>
              <a:buFont typeface="Arial" panose="020B0604020202020204" pitchFamily="34" charset="0"/>
              <a:buChar char="•"/>
            </a:pPr>
            <a:endParaRPr lang="en-IE" sz="2400" dirty="0"/>
          </a:p>
          <a:p>
            <a:endParaRPr lang="en-IE" sz="2400" dirty="0"/>
          </a:p>
          <a:p>
            <a:endParaRPr lang="en-IE" sz="2400" dirty="0"/>
          </a:p>
          <a:p>
            <a:endParaRPr lang="en-IE" sz="2400" dirty="0"/>
          </a:p>
          <a:p>
            <a:pPr marL="0" indent="0">
              <a:buNone/>
            </a:pPr>
            <a:endParaRPr lang="en-IE" sz="2400" dirty="0"/>
          </a:p>
          <a:p>
            <a:endParaRPr lang="en-IE" sz="2400" dirty="0"/>
          </a:p>
          <a:p>
            <a:endParaRPr lang="en-IE" sz="2400" dirty="0"/>
          </a:p>
        </p:txBody>
      </p:sp>
    </p:spTree>
    <p:extLst>
      <p:ext uri="{BB962C8B-B14F-4D97-AF65-F5344CB8AC3E}">
        <p14:creationId xmlns:p14="http://schemas.microsoft.com/office/powerpoint/2010/main" val="2584697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I’m interested, what next?</a:t>
            </a:r>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IE" dirty="0"/>
              <a:t>Research the types of Apprenticeships available – </a:t>
            </a:r>
            <a:r>
              <a:rPr lang="en-IE" dirty="0">
                <a:hlinkClick r:id="rId2"/>
              </a:rPr>
              <a:t>www.apprenticeships.ie</a:t>
            </a:r>
            <a:endParaRPr lang="en-IE" dirty="0"/>
          </a:p>
          <a:p>
            <a:pPr>
              <a:buFont typeface="Arial" panose="020B0604020202020204" pitchFamily="34" charset="0"/>
              <a:buChar char="•"/>
            </a:pPr>
            <a:r>
              <a:rPr lang="en-IE" dirty="0"/>
              <a:t>Talk to a person already working in your chosen industry</a:t>
            </a:r>
          </a:p>
          <a:p>
            <a:pPr>
              <a:buFont typeface="Arial" panose="020B0604020202020204" pitchFamily="34" charset="0"/>
              <a:buChar char="•"/>
            </a:pPr>
            <a:r>
              <a:rPr lang="en-IE" dirty="0"/>
              <a:t>Talk to your local Apprenticeship Team in your nearest Education and Training Board</a:t>
            </a:r>
          </a:p>
          <a:p>
            <a:pPr>
              <a:buFont typeface="Arial" panose="020B0604020202020204" pitchFamily="34" charset="0"/>
              <a:buChar char="•"/>
            </a:pPr>
            <a:r>
              <a:rPr lang="en-IE" dirty="0"/>
              <a:t>Contact industry on apprenticeships – they may be managing recruitment e.g. Johnson &amp; Johnson</a:t>
            </a:r>
          </a:p>
          <a:p>
            <a:pPr>
              <a:buFont typeface="Arial" panose="020B0604020202020204" pitchFamily="34" charset="0"/>
              <a:buChar char="•"/>
            </a:pPr>
            <a:r>
              <a:rPr lang="en-IE" dirty="0"/>
              <a:t>Search for apprenticeship opportunities using job search engines and local advertisements</a:t>
            </a:r>
          </a:p>
          <a:p>
            <a:pPr>
              <a:buFont typeface="Arial" panose="020B0604020202020204" pitchFamily="34" charset="0"/>
              <a:buChar char="•"/>
            </a:pPr>
            <a:r>
              <a:rPr lang="en-IE" dirty="0"/>
              <a:t>Follow Apprenticeship on Facebook, Instagram, Twitter, </a:t>
            </a:r>
            <a:r>
              <a:rPr lang="en-IE" dirty="0" err="1"/>
              <a:t>Linkedin</a:t>
            </a:r>
            <a:endParaRPr lang="en-IE" dirty="0"/>
          </a:p>
          <a:p>
            <a:pPr>
              <a:buFont typeface="Arial" panose="020B0604020202020204" pitchFamily="34" charset="0"/>
              <a:buChar char="•"/>
            </a:pPr>
            <a:r>
              <a:rPr lang="en-IE" dirty="0"/>
              <a:t>There is now a link on the CAO page which will bring you directly to </a:t>
            </a:r>
            <a:r>
              <a:rPr lang="en-IE" dirty="0">
                <a:hlinkClick r:id="rId3"/>
              </a:rPr>
              <a:t>www.apprenticeship.ie</a:t>
            </a:r>
            <a:endParaRPr lang="en-IE" dirty="0"/>
          </a:p>
          <a:p>
            <a:endParaRPr lang="en-IE" dirty="0"/>
          </a:p>
        </p:txBody>
      </p:sp>
    </p:spTree>
    <p:extLst>
      <p:ext uri="{BB962C8B-B14F-4D97-AF65-F5344CB8AC3E}">
        <p14:creationId xmlns:p14="http://schemas.microsoft.com/office/powerpoint/2010/main" val="445666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LCVP - POINTS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322019"/>
              </p:ext>
            </p:extLst>
          </p:nvPr>
        </p:nvGraphicFramePr>
        <p:xfrm>
          <a:off x="838198" y="1898373"/>
          <a:ext cx="10515602" cy="4023360"/>
        </p:xfrm>
        <a:graphic>
          <a:graphicData uri="http://schemas.openxmlformats.org/drawingml/2006/table">
            <a:tbl>
              <a:tblPr firstRow="1" bandRow="1">
                <a:tableStyleId>{5C22544A-7EE6-4342-B048-85BDC9FD1C3A}</a:tableStyleId>
              </a:tblPr>
              <a:tblGrid>
                <a:gridCol w="5257801">
                  <a:extLst>
                    <a:ext uri="{9D8B030D-6E8A-4147-A177-3AD203B41FA5}">
                      <a16:colId xmlns:a16="http://schemas.microsoft.com/office/drawing/2014/main" val="765808829"/>
                    </a:ext>
                  </a:extLst>
                </a:gridCol>
                <a:gridCol w="5257801">
                  <a:extLst>
                    <a:ext uri="{9D8B030D-6E8A-4147-A177-3AD203B41FA5}">
                      <a16:colId xmlns:a16="http://schemas.microsoft.com/office/drawing/2014/main" val="1423967333"/>
                    </a:ext>
                  </a:extLst>
                </a:gridCol>
              </a:tblGrid>
              <a:tr h="901976">
                <a:tc>
                  <a:txBody>
                    <a:bodyPr/>
                    <a:lstStyle/>
                    <a:p>
                      <a:r>
                        <a:rPr lang="en-IE" sz="6000" dirty="0"/>
                        <a:t>Grade</a:t>
                      </a:r>
                    </a:p>
                  </a:txBody>
                  <a:tcPr/>
                </a:tc>
                <a:tc>
                  <a:txBody>
                    <a:bodyPr/>
                    <a:lstStyle/>
                    <a:p>
                      <a:r>
                        <a:rPr lang="en-IE" sz="6000" dirty="0"/>
                        <a:t>Points</a:t>
                      </a:r>
                    </a:p>
                  </a:txBody>
                  <a:tcPr/>
                </a:tc>
                <a:extLst>
                  <a:ext uri="{0D108BD9-81ED-4DB2-BD59-A6C34878D82A}">
                    <a16:rowId xmlns:a16="http://schemas.microsoft.com/office/drawing/2014/main" val="4279406732"/>
                  </a:ext>
                </a:extLst>
              </a:tr>
              <a:tr h="901976">
                <a:tc>
                  <a:txBody>
                    <a:bodyPr/>
                    <a:lstStyle/>
                    <a:p>
                      <a:r>
                        <a:rPr lang="en-IE" sz="6000" dirty="0"/>
                        <a:t>Distinction</a:t>
                      </a:r>
                    </a:p>
                  </a:txBody>
                  <a:tcPr/>
                </a:tc>
                <a:tc>
                  <a:txBody>
                    <a:bodyPr/>
                    <a:lstStyle/>
                    <a:p>
                      <a:r>
                        <a:rPr lang="en-IE" sz="6000" dirty="0"/>
                        <a:t>66</a:t>
                      </a:r>
                    </a:p>
                  </a:txBody>
                  <a:tcPr/>
                </a:tc>
                <a:extLst>
                  <a:ext uri="{0D108BD9-81ED-4DB2-BD59-A6C34878D82A}">
                    <a16:rowId xmlns:a16="http://schemas.microsoft.com/office/drawing/2014/main" val="1020015878"/>
                  </a:ext>
                </a:extLst>
              </a:tr>
              <a:tr h="901976">
                <a:tc>
                  <a:txBody>
                    <a:bodyPr/>
                    <a:lstStyle/>
                    <a:p>
                      <a:pPr algn="l"/>
                      <a:r>
                        <a:rPr lang="en-IE" sz="6000" dirty="0"/>
                        <a:t>Merit</a:t>
                      </a:r>
                    </a:p>
                  </a:txBody>
                  <a:tcPr/>
                </a:tc>
                <a:tc>
                  <a:txBody>
                    <a:bodyPr/>
                    <a:lstStyle/>
                    <a:p>
                      <a:r>
                        <a:rPr lang="en-IE" sz="6000" dirty="0"/>
                        <a:t>46</a:t>
                      </a:r>
                    </a:p>
                  </a:txBody>
                  <a:tcPr/>
                </a:tc>
                <a:extLst>
                  <a:ext uri="{0D108BD9-81ED-4DB2-BD59-A6C34878D82A}">
                    <a16:rowId xmlns:a16="http://schemas.microsoft.com/office/drawing/2014/main" val="356065498"/>
                  </a:ext>
                </a:extLst>
              </a:tr>
              <a:tr h="901976">
                <a:tc>
                  <a:txBody>
                    <a:bodyPr/>
                    <a:lstStyle/>
                    <a:p>
                      <a:r>
                        <a:rPr lang="en-IE" sz="6000" dirty="0"/>
                        <a:t>Pass</a:t>
                      </a:r>
                    </a:p>
                  </a:txBody>
                  <a:tcPr/>
                </a:tc>
                <a:tc>
                  <a:txBody>
                    <a:bodyPr/>
                    <a:lstStyle/>
                    <a:p>
                      <a:r>
                        <a:rPr lang="en-IE" sz="6000" dirty="0"/>
                        <a:t>28</a:t>
                      </a:r>
                    </a:p>
                  </a:txBody>
                  <a:tcPr/>
                </a:tc>
                <a:extLst>
                  <a:ext uri="{0D108BD9-81ED-4DB2-BD59-A6C34878D82A}">
                    <a16:rowId xmlns:a16="http://schemas.microsoft.com/office/drawing/2014/main" val="884711007"/>
                  </a:ext>
                </a:extLst>
              </a:tr>
            </a:tbl>
          </a:graphicData>
        </a:graphic>
      </p:graphicFrame>
    </p:spTree>
    <p:extLst>
      <p:ext uri="{BB962C8B-B14F-4D97-AF65-F5344CB8AC3E}">
        <p14:creationId xmlns:p14="http://schemas.microsoft.com/office/powerpoint/2010/main" val="1752001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6000" b="1" dirty="0"/>
              <a:t>Adding up the points</a:t>
            </a:r>
            <a:br>
              <a:rPr lang="en-IE" sz="6000" b="1" dirty="0"/>
            </a:br>
            <a:r>
              <a:rPr lang="en-IE" sz="6000" b="1" dirty="0"/>
              <a:t>(Add the 6 highest scores)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093044"/>
              </p:ext>
            </p:extLst>
          </p:nvPr>
        </p:nvGraphicFramePr>
        <p:xfrm>
          <a:off x="1023938" y="2286000"/>
          <a:ext cx="9720260" cy="3708400"/>
        </p:xfrm>
        <a:graphic>
          <a:graphicData uri="http://schemas.openxmlformats.org/drawingml/2006/table">
            <a:tbl>
              <a:tblPr firstRow="1" bandRow="1">
                <a:tableStyleId>{5C22544A-7EE6-4342-B048-85BDC9FD1C3A}</a:tableStyleId>
              </a:tblPr>
              <a:tblGrid>
                <a:gridCol w="2430065">
                  <a:extLst>
                    <a:ext uri="{9D8B030D-6E8A-4147-A177-3AD203B41FA5}">
                      <a16:colId xmlns:a16="http://schemas.microsoft.com/office/drawing/2014/main" val="1763278385"/>
                    </a:ext>
                  </a:extLst>
                </a:gridCol>
                <a:gridCol w="2430065">
                  <a:extLst>
                    <a:ext uri="{9D8B030D-6E8A-4147-A177-3AD203B41FA5}">
                      <a16:colId xmlns:a16="http://schemas.microsoft.com/office/drawing/2014/main" val="3951212733"/>
                    </a:ext>
                  </a:extLst>
                </a:gridCol>
                <a:gridCol w="2430065">
                  <a:extLst>
                    <a:ext uri="{9D8B030D-6E8A-4147-A177-3AD203B41FA5}">
                      <a16:colId xmlns:a16="http://schemas.microsoft.com/office/drawing/2014/main" val="1859081353"/>
                    </a:ext>
                  </a:extLst>
                </a:gridCol>
                <a:gridCol w="2430065">
                  <a:extLst>
                    <a:ext uri="{9D8B030D-6E8A-4147-A177-3AD203B41FA5}">
                      <a16:colId xmlns:a16="http://schemas.microsoft.com/office/drawing/2014/main" val="4000475725"/>
                    </a:ext>
                  </a:extLst>
                </a:gridCol>
              </a:tblGrid>
              <a:tr h="370840">
                <a:tc>
                  <a:txBody>
                    <a:bodyPr/>
                    <a:lstStyle/>
                    <a:p>
                      <a:r>
                        <a:rPr lang="en-IE" dirty="0"/>
                        <a:t>Subject</a:t>
                      </a:r>
                    </a:p>
                  </a:txBody>
                  <a:tcPr marL="84525" marR="84525"/>
                </a:tc>
                <a:tc>
                  <a:txBody>
                    <a:bodyPr/>
                    <a:lstStyle/>
                    <a:p>
                      <a:r>
                        <a:rPr lang="en-IE" dirty="0"/>
                        <a:t>Level</a:t>
                      </a:r>
                    </a:p>
                  </a:txBody>
                  <a:tcPr marL="84525" marR="84525"/>
                </a:tc>
                <a:tc>
                  <a:txBody>
                    <a:bodyPr/>
                    <a:lstStyle/>
                    <a:p>
                      <a:r>
                        <a:rPr lang="en-IE" dirty="0"/>
                        <a:t>Grade</a:t>
                      </a:r>
                    </a:p>
                  </a:txBody>
                  <a:tcPr marL="84525" marR="84525"/>
                </a:tc>
                <a:tc>
                  <a:txBody>
                    <a:bodyPr/>
                    <a:lstStyle/>
                    <a:p>
                      <a:r>
                        <a:rPr lang="en-IE" dirty="0"/>
                        <a:t>Score</a:t>
                      </a:r>
                    </a:p>
                  </a:txBody>
                  <a:tcPr marL="84525" marR="84525"/>
                </a:tc>
                <a:extLst>
                  <a:ext uri="{0D108BD9-81ED-4DB2-BD59-A6C34878D82A}">
                    <a16:rowId xmlns:a16="http://schemas.microsoft.com/office/drawing/2014/main" val="3401072488"/>
                  </a:ext>
                </a:extLst>
              </a:tr>
              <a:tr h="370840">
                <a:tc>
                  <a:txBody>
                    <a:bodyPr/>
                    <a:lstStyle/>
                    <a:p>
                      <a:r>
                        <a:rPr lang="en-IE" dirty="0"/>
                        <a:t>Irish</a:t>
                      </a:r>
                    </a:p>
                  </a:txBody>
                  <a:tcPr marL="84525" marR="84525"/>
                </a:tc>
                <a:tc>
                  <a:txBody>
                    <a:bodyPr/>
                    <a:lstStyle/>
                    <a:p>
                      <a:r>
                        <a:rPr lang="en-IE" dirty="0"/>
                        <a:t>Higher</a:t>
                      </a:r>
                    </a:p>
                  </a:txBody>
                  <a:tcPr marL="84525" marR="84525"/>
                </a:tc>
                <a:tc>
                  <a:txBody>
                    <a:bodyPr/>
                    <a:lstStyle/>
                    <a:p>
                      <a:r>
                        <a:rPr lang="en-IE" dirty="0"/>
                        <a:t>H2</a:t>
                      </a:r>
                    </a:p>
                  </a:txBody>
                  <a:tcPr marL="84525" marR="84525"/>
                </a:tc>
                <a:tc>
                  <a:txBody>
                    <a:bodyPr/>
                    <a:lstStyle/>
                    <a:p>
                      <a:r>
                        <a:rPr lang="en-IE" b="1" dirty="0"/>
                        <a:t>88</a:t>
                      </a:r>
                    </a:p>
                  </a:txBody>
                  <a:tcPr marL="84525" marR="84525"/>
                </a:tc>
                <a:extLst>
                  <a:ext uri="{0D108BD9-81ED-4DB2-BD59-A6C34878D82A}">
                    <a16:rowId xmlns:a16="http://schemas.microsoft.com/office/drawing/2014/main" val="2593907629"/>
                  </a:ext>
                </a:extLst>
              </a:tr>
              <a:tr h="370840">
                <a:tc>
                  <a:txBody>
                    <a:bodyPr/>
                    <a:lstStyle/>
                    <a:p>
                      <a:r>
                        <a:rPr lang="en-IE" dirty="0"/>
                        <a:t>English</a:t>
                      </a:r>
                    </a:p>
                  </a:txBody>
                  <a:tcPr marL="84525" marR="84525"/>
                </a:tc>
                <a:tc>
                  <a:txBody>
                    <a:bodyPr/>
                    <a:lstStyle/>
                    <a:p>
                      <a:r>
                        <a:rPr lang="en-IE" dirty="0"/>
                        <a:t>Ordinary</a:t>
                      </a:r>
                    </a:p>
                  </a:txBody>
                  <a:tcPr marL="84525" marR="84525"/>
                </a:tc>
                <a:tc>
                  <a:txBody>
                    <a:bodyPr/>
                    <a:lstStyle/>
                    <a:p>
                      <a:r>
                        <a:rPr lang="en-IE" dirty="0"/>
                        <a:t>O2</a:t>
                      </a:r>
                    </a:p>
                  </a:txBody>
                  <a:tcPr marL="84525" marR="84525"/>
                </a:tc>
                <a:tc>
                  <a:txBody>
                    <a:bodyPr/>
                    <a:lstStyle/>
                    <a:p>
                      <a:r>
                        <a:rPr lang="en-IE" dirty="0"/>
                        <a:t>46</a:t>
                      </a:r>
                    </a:p>
                  </a:txBody>
                  <a:tcPr marL="84525" marR="84525"/>
                </a:tc>
                <a:extLst>
                  <a:ext uri="{0D108BD9-81ED-4DB2-BD59-A6C34878D82A}">
                    <a16:rowId xmlns:a16="http://schemas.microsoft.com/office/drawing/2014/main" val="3979723056"/>
                  </a:ext>
                </a:extLst>
              </a:tr>
              <a:tr h="370840">
                <a:tc>
                  <a:txBody>
                    <a:bodyPr/>
                    <a:lstStyle/>
                    <a:p>
                      <a:r>
                        <a:rPr lang="en-IE" dirty="0"/>
                        <a:t>Maths</a:t>
                      </a:r>
                    </a:p>
                  </a:txBody>
                  <a:tcPr marL="84525" marR="84525"/>
                </a:tc>
                <a:tc>
                  <a:txBody>
                    <a:bodyPr/>
                    <a:lstStyle/>
                    <a:p>
                      <a:r>
                        <a:rPr lang="en-IE" dirty="0"/>
                        <a:t>Higher</a:t>
                      </a:r>
                    </a:p>
                  </a:txBody>
                  <a:tcPr marL="84525" marR="84525"/>
                </a:tc>
                <a:tc>
                  <a:txBody>
                    <a:bodyPr/>
                    <a:lstStyle/>
                    <a:p>
                      <a:r>
                        <a:rPr lang="en-IE" dirty="0"/>
                        <a:t>H5</a:t>
                      </a:r>
                    </a:p>
                  </a:txBody>
                  <a:tcPr marL="84525" marR="84525"/>
                </a:tc>
                <a:tc>
                  <a:txBody>
                    <a:bodyPr/>
                    <a:lstStyle/>
                    <a:p>
                      <a:r>
                        <a:rPr lang="en-IE" b="1" dirty="0"/>
                        <a:t>56+25=81</a:t>
                      </a:r>
                    </a:p>
                  </a:txBody>
                  <a:tcPr marL="84525" marR="84525"/>
                </a:tc>
                <a:extLst>
                  <a:ext uri="{0D108BD9-81ED-4DB2-BD59-A6C34878D82A}">
                    <a16:rowId xmlns:a16="http://schemas.microsoft.com/office/drawing/2014/main" val="2427305318"/>
                  </a:ext>
                </a:extLst>
              </a:tr>
              <a:tr h="370840">
                <a:tc>
                  <a:txBody>
                    <a:bodyPr/>
                    <a:lstStyle/>
                    <a:p>
                      <a:r>
                        <a:rPr lang="en-IE" dirty="0"/>
                        <a:t>French</a:t>
                      </a:r>
                    </a:p>
                  </a:txBody>
                  <a:tcPr marL="84525" marR="84525"/>
                </a:tc>
                <a:tc>
                  <a:txBody>
                    <a:bodyPr/>
                    <a:lstStyle/>
                    <a:p>
                      <a:r>
                        <a:rPr lang="en-IE" dirty="0"/>
                        <a:t>Higher</a:t>
                      </a:r>
                    </a:p>
                  </a:txBody>
                  <a:tcPr marL="84525" marR="84525"/>
                </a:tc>
                <a:tc>
                  <a:txBody>
                    <a:bodyPr/>
                    <a:lstStyle/>
                    <a:p>
                      <a:r>
                        <a:rPr lang="en-IE" dirty="0"/>
                        <a:t>H6</a:t>
                      </a:r>
                    </a:p>
                  </a:txBody>
                  <a:tcPr marL="84525" marR="84525"/>
                </a:tc>
                <a:tc>
                  <a:txBody>
                    <a:bodyPr/>
                    <a:lstStyle/>
                    <a:p>
                      <a:r>
                        <a:rPr lang="en-IE" b="1" dirty="0"/>
                        <a:t>46</a:t>
                      </a:r>
                    </a:p>
                  </a:txBody>
                  <a:tcPr marL="84525" marR="84525"/>
                </a:tc>
                <a:extLst>
                  <a:ext uri="{0D108BD9-81ED-4DB2-BD59-A6C34878D82A}">
                    <a16:rowId xmlns:a16="http://schemas.microsoft.com/office/drawing/2014/main" val="4072945795"/>
                  </a:ext>
                </a:extLst>
              </a:tr>
              <a:tr h="370840">
                <a:tc>
                  <a:txBody>
                    <a:bodyPr/>
                    <a:lstStyle/>
                    <a:p>
                      <a:r>
                        <a:rPr lang="en-IE" dirty="0"/>
                        <a:t>Biology</a:t>
                      </a:r>
                    </a:p>
                  </a:txBody>
                  <a:tcPr marL="84525" marR="84525"/>
                </a:tc>
                <a:tc>
                  <a:txBody>
                    <a:bodyPr/>
                    <a:lstStyle/>
                    <a:p>
                      <a:r>
                        <a:rPr lang="en-IE" dirty="0"/>
                        <a:t>Higher</a:t>
                      </a:r>
                    </a:p>
                  </a:txBody>
                  <a:tcPr marL="84525" marR="84525"/>
                </a:tc>
                <a:tc>
                  <a:txBody>
                    <a:bodyPr/>
                    <a:lstStyle/>
                    <a:p>
                      <a:r>
                        <a:rPr lang="en-IE" dirty="0"/>
                        <a:t>H3</a:t>
                      </a:r>
                    </a:p>
                  </a:txBody>
                  <a:tcPr marL="84525" marR="84525"/>
                </a:tc>
                <a:tc>
                  <a:txBody>
                    <a:bodyPr/>
                    <a:lstStyle/>
                    <a:p>
                      <a:r>
                        <a:rPr lang="en-IE" b="1" dirty="0"/>
                        <a:t>77</a:t>
                      </a:r>
                    </a:p>
                  </a:txBody>
                  <a:tcPr marL="84525" marR="84525"/>
                </a:tc>
                <a:extLst>
                  <a:ext uri="{0D108BD9-81ED-4DB2-BD59-A6C34878D82A}">
                    <a16:rowId xmlns:a16="http://schemas.microsoft.com/office/drawing/2014/main" val="1943894960"/>
                  </a:ext>
                </a:extLst>
              </a:tr>
              <a:tr h="370840">
                <a:tc>
                  <a:txBody>
                    <a:bodyPr/>
                    <a:lstStyle/>
                    <a:p>
                      <a:r>
                        <a:rPr lang="en-IE" dirty="0"/>
                        <a:t>Geography</a:t>
                      </a:r>
                    </a:p>
                  </a:txBody>
                  <a:tcPr marL="84525" marR="84525"/>
                </a:tc>
                <a:tc>
                  <a:txBody>
                    <a:bodyPr/>
                    <a:lstStyle/>
                    <a:p>
                      <a:r>
                        <a:rPr lang="en-IE" dirty="0"/>
                        <a:t>Ordinary</a:t>
                      </a:r>
                    </a:p>
                  </a:txBody>
                  <a:tcPr marL="84525" marR="84525"/>
                </a:tc>
                <a:tc>
                  <a:txBody>
                    <a:bodyPr/>
                    <a:lstStyle/>
                    <a:p>
                      <a:r>
                        <a:rPr lang="en-IE" dirty="0"/>
                        <a:t>O3</a:t>
                      </a:r>
                    </a:p>
                  </a:txBody>
                  <a:tcPr marL="84525" marR="84525"/>
                </a:tc>
                <a:tc>
                  <a:txBody>
                    <a:bodyPr/>
                    <a:lstStyle/>
                    <a:p>
                      <a:r>
                        <a:rPr lang="en-IE" dirty="0"/>
                        <a:t>37</a:t>
                      </a:r>
                    </a:p>
                  </a:txBody>
                  <a:tcPr marL="84525" marR="84525"/>
                </a:tc>
                <a:extLst>
                  <a:ext uri="{0D108BD9-81ED-4DB2-BD59-A6C34878D82A}">
                    <a16:rowId xmlns:a16="http://schemas.microsoft.com/office/drawing/2014/main" val="2329309317"/>
                  </a:ext>
                </a:extLst>
              </a:tr>
              <a:tr h="370840">
                <a:tc>
                  <a:txBody>
                    <a:bodyPr/>
                    <a:lstStyle/>
                    <a:p>
                      <a:r>
                        <a:rPr lang="en-IE" dirty="0"/>
                        <a:t>History</a:t>
                      </a:r>
                    </a:p>
                  </a:txBody>
                  <a:tcPr marL="84525" marR="84525"/>
                </a:tc>
                <a:tc>
                  <a:txBody>
                    <a:bodyPr/>
                    <a:lstStyle/>
                    <a:p>
                      <a:r>
                        <a:rPr lang="en-IE" dirty="0"/>
                        <a:t>Higher</a:t>
                      </a:r>
                    </a:p>
                  </a:txBody>
                  <a:tcPr marL="84525" marR="84525"/>
                </a:tc>
                <a:tc>
                  <a:txBody>
                    <a:bodyPr/>
                    <a:lstStyle/>
                    <a:p>
                      <a:r>
                        <a:rPr lang="en-IE" dirty="0"/>
                        <a:t>H5</a:t>
                      </a:r>
                    </a:p>
                  </a:txBody>
                  <a:tcPr marL="84525" marR="84525"/>
                </a:tc>
                <a:tc>
                  <a:txBody>
                    <a:bodyPr/>
                    <a:lstStyle/>
                    <a:p>
                      <a:r>
                        <a:rPr lang="en-IE" b="1" dirty="0"/>
                        <a:t>56</a:t>
                      </a:r>
                    </a:p>
                  </a:txBody>
                  <a:tcPr marL="84525" marR="84525"/>
                </a:tc>
                <a:extLst>
                  <a:ext uri="{0D108BD9-81ED-4DB2-BD59-A6C34878D82A}">
                    <a16:rowId xmlns:a16="http://schemas.microsoft.com/office/drawing/2014/main" val="1320450166"/>
                  </a:ext>
                </a:extLst>
              </a:tr>
              <a:tr h="370840">
                <a:tc>
                  <a:txBody>
                    <a:bodyPr/>
                    <a:lstStyle/>
                    <a:p>
                      <a:r>
                        <a:rPr lang="en-IE" dirty="0"/>
                        <a:t>LCVP</a:t>
                      </a:r>
                    </a:p>
                  </a:txBody>
                  <a:tcPr marL="84525" marR="84525"/>
                </a:tc>
                <a:tc>
                  <a:txBody>
                    <a:bodyPr/>
                    <a:lstStyle/>
                    <a:p>
                      <a:r>
                        <a:rPr lang="en-IE" dirty="0"/>
                        <a:t>Common</a:t>
                      </a:r>
                    </a:p>
                  </a:txBody>
                  <a:tcPr marL="84525" marR="84525"/>
                </a:tc>
                <a:tc>
                  <a:txBody>
                    <a:bodyPr/>
                    <a:lstStyle/>
                    <a:p>
                      <a:r>
                        <a:rPr lang="en-IE" dirty="0"/>
                        <a:t>Merit</a:t>
                      </a:r>
                    </a:p>
                  </a:txBody>
                  <a:tcPr marL="84525" marR="84525"/>
                </a:tc>
                <a:tc>
                  <a:txBody>
                    <a:bodyPr/>
                    <a:lstStyle/>
                    <a:p>
                      <a:r>
                        <a:rPr lang="en-IE" b="1" dirty="0"/>
                        <a:t>46</a:t>
                      </a:r>
                    </a:p>
                  </a:txBody>
                  <a:tcPr marL="84525" marR="84525"/>
                </a:tc>
                <a:extLst>
                  <a:ext uri="{0D108BD9-81ED-4DB2-BD59-A6C34878D82A}">
                    <a16:rowId xmlns:a16="http://schemas.microsoft.com/office/drawing/2014/main" val="3958287540"/>
                  </a:ext>
                </a:extLst>
              </a:tr>
              <a:tr h="370840">
                <a:tc>
                  <a:txBody>
                    <a:bodyPr/>
                    <a:lstStyle/>
                    <a:p>
                      <a:endParaRPr lang="en-IE" dirty="0"/>
                    </a:p>
                  </a:txBody>
                  <a:tcPr marL="84525" marR="84525"/>
                </a:tc>
                <a:tc>
                  <a:txBody>
                    <a:bodyPr/>
                    <a:lstStyle/>
                    <a:p>
                      <a:endParaRPr lang="en-IE" dirty="0"/>
                    </a:p>
                  </a:txBody>
                  <a:tcPr marL="84525" marR="84525"/>
                </a:tc>
                <a:tc>
                  <a:txBody>
                    <a:bodyPr/>
                    <a:lstStyle/>
                    <a:p>
                      <a:r>
                        <a:rPr lang="en-IE" dirty="0"/>
                        <a:t>Best 6 scores</a:t>
                      </a:r>
                    </a:p>
                  </a:txBody>
                  <a:tcPr marL="84525" marR="84525"/>
                </a:tc>
                <a:tc>
                  <a:txBody>
                    <a:bodyPr/>
                    <a:lstStyle/>
                    <a:p>
                      <a:r>
                        <a:rPr lang="en-IE" b="1" dirty="0"/>
                        <a:t>Points = 394</a:t>
                      </a:r>
                    </a:p>
                  </a:txBody>
                  <a:tcPr marL="84525" marR="84525"/>
                </a:tc>
                <a:extLst>
                  <a:ext uri="{0D108BD9-81ED-4DB2-BD59-A6C34878D82A}">
                    <a16:rowId xmlns:a16="http://schemas.microsoft.com/office/drawing/2014/main" val="434112078"/>
                  </a:ext>
                </a:extLst>
              </a:tr>
            </a:tbl>
          </a:graphicData>
        </a:graphic>
      </p:graphicFrame>
    </p:spTree>
    <p:extLst>
      <p:ext uri="{BB962C8B-B14F-4D97-AF65-F5344CB8AC3E}">
        <p14:creationId xmlns:p14="http://schemas.microsoft.com/office/powerpoint/2010/main" val="2991434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b="1" dirty="0"/>
              <a:t>Commonly asked question</a:t>
            </a:r>
            <a:br>
              <a:rPr lang="en-IE" b="1" dirty="0"/>
            </a:br>
            <a:r>
              <a:rPr lang="en-IE" b="1" dirty="0"/>
              <a:t>What is the difference between CAO courses and a Further Education (PLC) course?</a:t>
            </a:r>
          </a:p>
        </p:txBody>
      </p:sp>
      <p:sp>
        <p:nvSpPr>
          <p:cNvPr id="3" name="Text Placeholder 2"/>
          <p:cNvSpPr>
            <a:spLocks noGrp="1"/>
          </p:cNvSpPr>
          <p:nvPr>
            <p:ph type="body" idx="1"/>
          </p:nvPr>
        </p:nvSpPr>
        <p:spPr/>
        <p:txBody>
          <a:bodyPr>
            <a:normAutofit/>
          </a:bodyPr>
          <a:lstStyle/>
          <a:p>
            <a:r>
              <a:rPr lang="en-IE" sz="4000" dirty="0"/>
              <a:t>CAO</a:t>
            </a:r>
          </a:p>
        </p:txBody>
      </p:sp>
      <p:sp>
        <p:nvSpPr>
          <p:cNvPr id="4" name="Content Placeholder 3"/>
          <p:cNvSpPr>
            <a:spLocks noGrp="1"/>
          </p:cNvSpPr>
          <p:nvPr>
            <p:ph sz="half" idx="2"/>
          </p:nvPr>
        </p:nvSpPr>
        <p:spPr/>
        <p:txBody>
          <a:bodyPr vert="horz" lIns="45720" tIns="45720" rIns="45720" bIns="45720" rtlCol="0" anchor="t">
            <a:normAutofit lnSpcReduction="10000"/>
          </a:bodyPr>
          <a:lstStyle/>
          <a:p>
            <a:r>
              <a:rPr lang="en-IE" sz="3600" dirty="0"/>
              <a:t>Generally a higher qualification course (Diploma, Degree, Masters etc)</a:t>
            </a:r>
          </a:p>
          <a:p>
            <a:r>
              <a:rPr lang="en-IE" sz="3600" dirty="0"/>
              <a:t>Apply through the CAO</a:t>
            </a:r>
          </a:p>
          <a:p>
            <a:r>
              <a:rPr lang="en-IE" sz="3600" dirty="0"/>
              <a:t>Points based</a:t>
            </a:r>
          </a:p>
        </p:txBody>
      </p:sp>
      <p:sp>
        <p:nvSpPr>
          <p:cNvPr id="5" name="Text Placeholder 4"/>
          <p:cNvSpPr>
            <a:spLocks noGrp="1"/>
          </p:cNvSpPr>
          <p:nvPr>
            <p:ph type="body" sz="quarter" idx="3"/>
          </p:nvPr>
        </p:nvSpPr>
        <p:spPr/>
        <p:txBody>
          <a:bodyPr>
            <a:normAutofit fontScale="92500"/>
          </a:bodyPr>
          <a:lstStyle/>
          <a:p>
            <a:r>
              <a:rPr lang="en-IE" sz="4000" dirty="0"/>
              <a:t>Further Education (PLC)</a:t>
            </a:r>
          </a:p>
        </p:txBody>
      </p:sp>
      <p:sp>
        <p:nvSpPr>
          <p:cNvPr id="6" name="Content Placeholder 5"/>
          <p:cNvSpPr>
            <a:spLocks noGrp="1"/>
          </p:cNvSpPr>
          <p:nvPr>
            <p:ph sz="quarter" idx="4"/>
          </p:nvPr>
        </p:nvSpPr>
        <p:spPr>
          <a:xfrm>
            <a:off x="5990888" y="2967788"/>
            <a:ext cx="4754880" cy="3820638"/>
          </a:xfrm>
        </p:spPr>
        <p:txBody>
          <a:bodyPr>
            <a:noAutofit/>
          </a:bodyPr>
          <a:lstStyle/>
          <a:p>
            <a:r>
              <a:rPr lang="en-IE" sz="3600" dirty="0"/>
              <a:t>Generally a one or two year course</a:t>
            </a:r>
          </a:p>
          <a:p>
            <a:r>
              <a:rPr lang="en-IE" sz="3600" dirty="0"/>
              <a:t>Apply to fetchcourses.ie</a:t>
            </a:r>
          </a:p>
          <a:p>
            <a:r>
              <a:rPr lang="en-IE" sz="3600" dirty="0"/>
              <a:t>Places allocated on the basis of an interview (some may have additional requirements)</a:t>
            </a:r>
          </a:p>
        </p:txBody>
      </p:sp>
    </p:spTree>
    <p:extLst>
      <p:ext uri="{BB962C8B-B14F-4D97-AF65-F5344CB8AC3E}">
        <p14:creationId xmlns:p14="http://schemas.microsoft.com/office/powerpoint/2010/main" val="2800450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u="sng" dirty="0">
                <a:solidFill>
                  <a:srgbClr val="FF0000"/>
                </a:solidFill>
              </a:rPr>
              <a:t>What is the CAO?</a:t>
            </a:r>
          </a:p>
        </p:txBody>
      </p:sp>
      <p:sp>
        <p:nvSpPr>
          <p:cNvPr id="3" name="Content Placeholder 2"/>
          <p:cNvSpPr>
            <a:spLocks noGrp="1"/>
          </p:cNvSpPr>
          <p:nvPr>
            <p:ph idx="1"/>
          </p:nvPr>
        </p:nvSpPr>
        <p:spPr>
          <a:xfrm>
            <a:off x="1991544" y="1260386"/>
            <a:ext cx="8229600" cy="5336966"/>
          </a:xfrm>
        </p:spPr>
        <p:txBody>
          <a:bodyPr>
            <a:normAutofit lnSpcReduction="10000"/>
          </a:bodyPr>
          <a:lstStyle/>
          <a:p>
            <a:endParaRPr lang="en-IE" sz="2800" dirty="0">
              <a:solidFill>
                <a:srgbClr val="FF0000"/>
              </a:solidFill>
            </a:endParaRPr>
          </a:p>
          <a:p>
            <a:pPr marL="0" indent="0">
              <a:buNone/>
            </a:pPr>
            <a:r>
              <a:rPr lang="en-IE" sz="2800" dirty="0"/>
              <a:t>Central Applications Office</a:t>
            </a:r>
          </a:p>
          <a:p>
            <a:pPr marL="0" indent="0">
              <a:buNone/>
            </a:pPr>
            <a:r>
              <a:rPr lang="en-IE" sz="2800" dirty="0"/>
              <a:t>based in Galway.</a:t>
            </a:r>
          </a:p>
          <a:p>
            <a:pPr marL="0" indent="0">
              <a:buNone/>
            </a:pPr>
            <a:endParaRPr lang="en-IE" sz="2800" dirty="0"/>
          </a:p>
          <a:p>
            <a:r>
              <a:rPr lang="en-IE" sz="2800" u="sng" dirty="0">
                <a:solidFill>
                  <a:srgbClr val="FF0000"/>
                </a:solidFill>
              </a:rPr>
              <a:t>What do they do?</a:t>
            </a:r>
          </a:p>
          <a:p>
            <a:pPr marL="0" indent="0">
              <a:buNone/>
            </a:pPr>
            <a:r>
              <a:rPr lang="en-IE" sz="2800" dirty="0"/>
              <a:t>They process all applications to undergraduate courses in Higher Education Institutions (HEIs).</a:t>
            </a:r>
          </a:p>
          <a:p>
            <a:pPr marL="0" indent="0">
              <a:buNone/>
            </a:pPr>
            <a:endParaRPr lang="en-IE" sz="2800" dirty="0"/>
          </a:p>
          <a:p>
            <a:r>
              <a:rPr lang="en-IE" sz="2800" u="sng" dirty="0">
                <a:solidFill>
                  <a:srgbClr val="FF0000"/>
                </a:solidFill>
              </a:rPr>
              <a:t>What do they NOT do?</a:t>
            </a:r>
          </a:p>
          <a:p>
            <a:pPr marL="0" indent="0">
              <a:buNone/>
            </a:pPr>
            <a:r>
              <a:rPr lang="en-IE" sz="2800" dirty="0"/>
              <a:t>They do not SET the points each year.</a:t>
            </a:r>
          </a:p>
          <a:p>
            <a:endParaRPr lang="en-IE" dirty="0"/>
          </a:p>
          <a:p>
            <a:endParaRPr lang="en-IE"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8048" y="1412777"/>
            <a:ext cx="3672830" cy="20082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1871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Before applying</a:t>
            </a:r>
          </a:p>
        </p:txBody>
      </p:sp>
      <p:sp>
        <p:nvSpPr>
          <p:cNvPr id="3" name="Content Placeholder 2"/>
          <p:cNvSpPr>
            <a:spLocks noGrp="1"/>
          </p:cNvSpPr>
          <p:nvPr>
            <p:ph idx="1"/>
          </p:nvPr>
        </p:nvSpPr>
        <p:spPr>
          <a:xfrm>
            <a:off x="1024128" y="1659835"/>
            <a:ext cx="9720073" cy="4840356"/>
          </a:xfrm>
        </p:spPr>
        <p:txBody>
          <a:bodyPr vert="horz" lIns="45720" tIns="45720" rIns="45720" bIns="45720" rtlCol="0" anchor="t">
            <a:noAutofit/>
          </a:bodyPr>
          <a:lstStyle/>
          <a:p>
            <a:r>
              <a:rPr lang="en-IE" dirty="0"/>
              <a:t>Students need to research thoroughly - course requirements, contents, duration, work experience, qualification, progression etc.</a:t>
            </a:r>
          </a:p>
          <a:p>
            <a:r>
              <a:rPr lang="en-IE" dirty="0"/>
              <a:t>Students can research by:</a:t>
            </a:r>
          </a:p>
          <a:p>
            <a:pPr marL="264795" lvl="1"/>
            <a:r>
              <a:rPr lang="en-IE" sz="2800" dirty="0"/>
              <a:t>Talking to the Guidance Counsellors and other teachers</a:t>
            </a:r>
          </a:p>
          <a:p>
            <a:pPr marL="264795" lvl="1"/>
            <a:r>
              <a:rPr lang="en-IE" sz="2800" dirty="0"/>
              <a:t>College Websites/Prospectus’</a:t>
            </a:r>
          </a:p>
          <a:p>
            <a:pPr marL="264795" lvl="1"/>
            <a:r>
              <a:rPr lang="en-IE" sz="2800" dirty="0">
                <a:hlinkClick r:id="rId2"/>
              </a:rPr>
              <a:t>www.cao.ie</a:t>
            </a:r>
            <a:endParaRPr lang="en-IE" sz="2800" dirty="0"/>
          </a:p>
          <a:p>
            <a:pPr marL="264795" lvl="1"/>
            <a:r>
              <a:rPr lang="en-IE" sz="2800" dirty="0">
                <a:hlinkClick r:id="rId3"/>
              </a:rPr>
              <a:t>www.careersportal.ie</a:t>
            </a:r>
            <a:endParaRPr lang="en-IE" sz="2800" dirty="0"/>
          </a:p>
          <a:p>
            <a:pPr marL="264795" lvl="1"/>
            <a:r>
              <a:rPr lang="en-IE" sz="2800" dirty="0">
                <a:hlinkClick r:id="rId4"/>
              </a:rPr>
              <a:t>www.qualifax.ie</a:t>
            </a:r>
            <a:endParaRPr lang="en-IE" sz="2800" dirty="0"/>
          </a:p>
          <a:p>
            <a:pPr marL="264795" lvl="1"/>
            <a:r>
              <a:rPr lang="en-IE" sz="2800" dirty="0"/>
              <a:t>Visit Open Days</a:t>
            </a:r>
          </a:p>
          <a:p>
            <a:pPr marL="264795" lvl="1"/>
            <a:r>
              <a:rPr lang="en-IE" sz="2800" dirty="0"/>
              <a:t>Telephone Colleges</a:t>
            </a:r>
          </a:p>
          <a:p>
            <a:pPr marL="264795" lvl="1"/>
            <a:r>
              <a:rPr lang="en-IE" sz="2800" dirty="0"/>
              <a:t>Talk to parents/current students etc</a:t>
            </a:r>
          </a:p>
        </p:txBody>
      </p:sp>
    </p:spTree>
    <p:extLst>
      <p:ext uri="{BB962C8B-B14F-4D97-AF65-F5344CB8AC3E}">
        <p14:creationId xmlns:p14="http://schemas.microsoft.com/office/powerpoint/2010/main" val="2065939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a:t>CAO Course Choices</a:t>
            </a:r>
          </a:p>
        </p:txBody>
      </p:sp>
      <p:sp>
        <p:nvSpPr>
          <p:cNvPr id="3" name="Content Placeholder 2"/>
          <p:cNvSpPr>
            <a:spLocks noGrp="1"/>
          </p:cNvSpPr>
          <p:nvPr>
            <p:ph idx="1"/>
          </p:nvPr>
        </p:nvSpPr>
        <p:spPr/>
        <p:txBody>
          <a:bodyPr vert="horz" lIns="45720" tIns="45720" rIns="45720" bIns="45720" rtlCol="0" anchor="t">
            <a:normAutofit fontScale="92500" lnSpcReduction="20000"/>
          </a:bodyPr>
          <a:lstStyle/>
          <a:p>
            <a:r>
              <a:rPr lang="en-IE" dirty="0"/>
              <a:t>There are 2 Course Choice Lists:</a:t>
            </a:r>
          </a:p>
          <a:p>
            <a:r>
              <a:rPr lang="en-IE" dirty="0"/>
              <a:t>Level 6/7and Level 8</a:t>
            </a:r>
          </a:p>
          <a:p>
            <a:r>
              <a:rPr lang="en-IE" dirty="0"/>
              <a:t>10 selections can be made in each list.</a:t>
            </a:r>
          </a:p>
          <a:p>
            <a:r>
              <a:rPr lang="en-IE" dirty="0"/>
              <a:t>It is very important that course choices are placed in genuine order of preference.</a:t>
            </a:r>
          </a:p>
          <a:p>
            <a:r>
              <a:rPr lang="en-IE" dirty="0"/>
              <a:t>Choices are made using a course code:</a:t>
            </a:r>
          </a:p>
          <a:p>
            <a:pPr marL="264795" lvl="1"/>
            <a:r>
              <a:rPr lang="en-IE" dirty="0"/>
              <a:t>E.g. Law and Accounting in University of Limerick is LM 020.</a:t>
            </a:r>
          </a:p>
          <a:p>
            <a:pPr marL="264795" lvl="1"/>
            <a:r>
              <a:rPr lang="en-IE" dirty="0"/>
              <a:t>Be careful with course codes especially with the new names of the </a:t>
            </a:r>
            <a:r>
              <a:rPr lang="en-IE" dirty="0" err="1"/>
              <a:t>collges</a:t>
            </a:r>
            <a:r>
              <a:rPr lang="en-IE" dirty="0"/>
              <a:t>, ATU, MTU, TUS etc</a:t>
            </a:r>
          </a:p>
          <a:p>
            <a:r>
              <a:rPr lang="en-IE" dirty="0"/>
              <a:t>Level 8 choices do not affect Level 6/7 choices.</a:t>
            </a:r>
          </a:p>
          <a:p>
            <a:r>
              <a:rPr lang="en-IE" dirty="0"/>
              <a:t>It is possible to receive an offer from both lists.</a:t>
            </a:r>
          </a:p>
          <a:p>
            <a:r>
              <a:rPr lang="en-IE" dirty="0"/>
              <a:t>Only one offer can be accepted in August.</a:t>
            </a:r>
          </a:p>
          <a:p>
            <a:r>
              <a:rPr lang="en-IE" dirty="0"/>
              <a:t>There are usually three rounds of offers.</a:t>
            </a:r>
          </a:p>
        </p:txBody>
      </p:sp>
    </p:spTree>
    <p:extLst>
      <p:ext uri="{BB962C8B-B14F-4D97-AF65-F5344CB8AC3E}">
        <p14:creationId xmlns:p14="http://schemas.microsoft.com/office/powerpoint/2010/main" val="4947368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7D7EE192AF10B438C735A4364ACA00A" ma:contentTypeVersion="14" ma:contentTypeDescription="Create a new document." ma:contentTypeScope="" ma:versionID="0b5ec4df42090966d0da83a99ecfd317">
  <xsd:schema xmlns:xsd="http://www.w3.org/2001/XMLSchema" xmlns:xs="http://www.w3.org/2001/XMLSchema" xmlns:p="http://schemas.microsoft.com/office/2006/metadata/properties" xmlns:ns3="e032ae29-fc85-487f-a9dc-a978520f2e1d" xmlns:ns4="814a7c25-a72a-4e3a-990a-504940323173" targetNamespace="http://schemas.microsoft.com/office/2006/metadata/properties" ma:root="true" ma:fieldsID="346c1279b7e33b9d2f1969f94441a104" ns3:_="" ns4:_="">
    <xsd:import namespace="e032ae29-fc85-487f-a9dc-a978520f2e1d"/>
    <xsd:import namespace="814a7c25-a72a-4e3a-990a-50494032317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32ae29-fc85-487f-a9dc-a978520f2e1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4a7c25-a72a-4e3a-990a-504940323173"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B377BE-24E6-4CA3-89E9-54DE4A15BE95}">
  <ds:schemaRefs>
    <ds:schemaRef ds:uri="http://schemas.microsoft.com/sharepoint/v3/contenttype/forms"/>
  </ds:schemaRefs>
</ds:datastoreItem>
</file>

<file path=customXml/itemProps2.xml><?xml version="1.0" encoding="utf-8"?>
<ds:datastoreItem xmlns:ds="http://schemas.openxmlformats.org/officeDocument/2006/customXml" ds:itemID="{FB0307FA-59C9-4D89-9785-27CCF340BE89}">
  <ds:schemaRef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814a7c25-a72a-4e3a-990a-504940323173"/>
    <ds:schemaRef ds:uri="http://purl.org/dc/dcmitype/"/>
    <ds:schemaRef ds:uri="e032ae29-fc85-487f-a9dc-a978520f2e1d"/>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E49963E4-26DE-4FC5-ABC4-F26D64286E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32ae29-fc85-487f-a9dc-a978520f2e1d"/>
    <ds:schemaRef ds:uri="814a7c25-a72a-4e3a-990a-5049403231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15763</TotalTime>
  <Words>2104</Words>
  <Application>Microsoft Office PowerPoint</Application>
  <PresentationFormat>Widescreen</PresentationFormat>
  <Paragraphs>256</Paragraphs>
  <Slides>31</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vt:lpstr>
      <vt:lpstr>Arial Unicode MS</vt:lpstr>
      <vt:lpstr>Calibri</vt:lpstr>
      <vt:lpstr>Century Gothic</vt:lpstr>
      <vt:lpstr>Times New Roman</vt:lpstr>
      <vt:lpstr>Tw Cen MT</vt:lpstr>
      <vt:lpstr>Tw Cen MT Condensed</vt:lpstr>
      <vt:lpstr>Wingdings 3</vt:lpstr>
      <vt:lpstr>Integral</vt:lpstr>
      <vt:lpstr>Life after the Leaving Cert Information for Parents</vt:lpstr>
      <vt:lpstr>Student Options</vt:lpstr>
      <vt:lpstr>Common Points Scale</vt:lpstr>
      <vt:lpstr>LCVP - POINTS</vt:lpstr>
      <vt:lpstr>Adding up the points (Add the 6 highest scores)</vt:lpstr>
      <vt:lpstr>Commonly asked question What is the difference between CAO courses and a Further Education (PLC) course?</vt:lpstr>
      <vt:lpstr>What is the CAO?</vt:lpstr>
      <vt:lpstr>Before applying</vt:lpstr>
      <vt:lpstr>CAO Course Choices</vt:lpstr>
      <vt:lpstr>Making an Application</vt:lpstr>
      <vt:lpstr>PowerPoint Presentation</vt:lpstr>
      <vt:lpstr>After Making an Application</vt:lpstr>
      <vt:lpstr>Change of Mind</vt:lpstr>
      <vt:lpstr>CAO Important DATES</vt:lpstr>
      <vt:lpstr>Allocation of College Places</vt:lpstr>
      <vt:lpstr>PowerPoint Presentation</vt:lpstr>
      <vt:lpstr>PowerPoint Presentation</vt:lpstr>
      <vt:lpstr>PowerPoint Presentation</vt:lpstr>
      <vt:lpstr>PowerPoint Presentation</vt:lpstr>
      <vt:lpstr>PowerPoint Presentation</vt:lpstr>
      <vt:lpstr>Important Information </vt:lpstr>
      <vt:lpstr>Summary</vt:lpstr>
      <vt:lpstr>Further Education Courses – What are they?</vt:lpstr>
      <vt:lpstr>WHY DO A Further Education COURSE?</vt:lpstr>
      <vt:lpstr>Applying to do a further education course</vt:lpstr>
      <vt:lpstr>aPPRENTICESHIPShat is an apprenticeship?</vt:lpstr>
      <vt:lpstr>Key Features of an Apprenticeship</vt:lpstr>
      <vt:lpstr>Types of apprenticeship</vt:lpstr>
      <vt:lpstr>Entry Requirements</vt:lpstr>
      <vt:lpstr>What employers are looking for</vt:lpstr>
      <vt:lpstr>I’m interested, what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after the Leaving Cert</dc:title>
  <dc:creator>Edel Merrigan</dc:creator>
  <cp:lastModifiedBy>Ruaidhri Devitt</cp:lastModifiedBy>
  <cp:revision>135</cp:revision>
  <cp:lastPrinted>2022-11-30T15:11:02Z</cp:lastPrinted>
  <dcterms:created xsi:type="dcterms:W3CDTF">2019-11-12T12:27:44Z</dcterms:created>
  <dcterms:modified xsi:type="dcterms:W3CDTF">2022-12-01T16:48:53Z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0x01010047D7EE192AF10B438C735A4364ACA00A</vt:lpwstr>
  </property>
</Properties>
</file>