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56" r:id="rId5"/>
    <p:sldId id="258" r:id="rId6"/>
    <p:sldId id="259" r:id="rId7"/>
    <p:sldId id="261" r:id="rId8"/>
    <p:sldId id="268" r:id="rId9"/>
    <p:sldId id="262" r:id="rId10"/>
    <p:sldId id="264" r:id="rId11"/>
    <p:sldId id="275" r:id="rId12"/>
    <p:sldId id="265" r:id="rId13"/>
    <p:sldId id="267" r:id="rId14"/>
    <p:sldId id="260" r:id="rId15"/>
    <p:sldId id="266" r:id="rId16"/>
    <p:sldId id="276" r:id="rId17"/>
    <p:sldId id="269" r:id="rId18"/>
    <p:sldId id="270" r:id="rId19"/>
    <p:sldId id="273" r:id="rId20"/>
    <p:sldId id="278" r:id="rId21"/>
    <p:sldId id="277" r:id="rId22"/>
    <p:sldId id="274" r:id="rId23"/>
  </p:sldIdLst>
  <p:sldSz cx="9144000" cy="6858000" type="screen4x3"/>
  <p:notesSz cx="6669088" cy="9753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93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4.xml" Id="rId8" /><Relationship Type="http://schemas.openxmlformats.org/officeDocument/2006/relationships/slide" Target="slides/slide9.xml" Id="rId13" /><Relationship Type="http://schemas.openxmlformats.org/officeDocument/2006/relationships/slide" Target="slides/slide14.xml" Id="rId18" /><Relationship Type="http://schemas.openxmlformats.org/officeDocument/2006/relationships/presProps" Target="presProps.xml" Id="rId26" /><Relationship Type="http://schemas.openxmlformats.org/officeDocument/2006/relationships/customXml" Target="../customXml/item3.xml" Id="rId3" /><Relationship Type="http://schemas.openxmlformats.org/officeDocument/2006/relationships/slide" Target="slides/slide17.xml" Id="rId21" /><Relationship Type="http://schemas.openxmlformats.org/officeDocument/2006/relationships/slide" Target="slides/slide3.xml" Id="rId7" /><Relationship Type="http://schemas.openxmlformats.org/officeDocument/2006/relationships/slide" Target="slides/slide8.xml" Id="rId12" /><Relationship Type="http://schemas.openxmlformats.org/officeDocument/2006/relationships/slide" Target="slides/slide13.xml" Id="rId17" /><Relationship Type="http://schemas.openxmlformats.org/officeDocument/2006/relationships/handoutMaster" Target="handoutMasters/handoutMaster1.xml" Id="rId25" /><Relationship Type="http://schemas.openxmlformats.org/officeDocument/2006/relationships/customXml" Target="../customXml/item2.xml" Id="rId2" /><Relationship Type="http://schemas.openxmlformats.org/officeDocument/2006/relationships/slide" Target="slides/slide12.xml" Id="rId16" /><Relationship Type="http://schemas.openxmlformats.org/officeDocument/2006/relationships/slide" Target="slides/slide16.xml" Id="rId20" /><Relationship Type="http://schemas.openxmlformats.org/officeDocument/2006/relationships/tableStyles" Target="tableStyles.xml" Id="rId29" /><Relationship Type="http://schemas.openxmlformats.org/officeDocument/2006/relationships/customXml" Target="../customXml/item1.xml" Id="rId1" /><Relationship Type="http://schemas.openxmlformats.org/officeDocument/2006/relationships/slide" Target="slides/slide2.xml" Id="rId6" /><Relationship Type="http://schemas.openxmlformats.org/officeDocument/2006/relationships/slide" Target="slides/slide7.xml" Id="rId11" /><Relationship Type="http://schemas.openxmlformats.org/officeDocument/2006/relationships/notesMaster" Target="notesMasters/notesMaster1.xml" Id="rId24" /><Relationship Type="http://schemas.openxmlformats.org/officeDocument/2006/relationships/slide" Target="slides/slide1.xml" Id="rId5" /><Relationship Type="http://schemas.openxmlformats.org/officeDocument/2006/relationships/slide" Target="slides/slide11.xml" Id="rId15" /><Relationship Type="http://schemas.openxmlformats.org/officeDocument/2006/relationships/slide" Target="slides/slide19.xml" Id="rId23" /><Relationship Type="http://schemas.openxmlformats.org/officeDocument/2006/relationships/theme" Target="theme/theme1.xml" Id="rId28" /><Relationship Type="http://schemas.openxmlformats.org/officeDocument/2006/relationships/slide" Target="slides/slide6.xml" Id="rId10" /><Relationship Type="http://schemas.openxmlformats.org/officeDocument/2006/relationships/slide" Target="slides/slide15.xml" Id="rId19" /><Relationship Type="http://schemas.openxmlformats.org/officeDocument/2006/relationships/slideMaster" Target="slideMasters/slideMaster1.xml" Id="rId4" /><Relationship Type="http://schemas.openxmlformats.org/officeDocument/2006/relationships/slide" Target="slides/slide5.xml" Id="rId9" /><Relationship Type="http://schemas.openxmlformats.org/officeDocument/2006/relationships/slide" Target="slides/slide10.xml" Id="rId14" /><Relationship Type="http://schemas.openxmlformats.org/officeDocument/2006/relationships/slide" Target="slides/slide18.xml" Id="rId22" /><Relationship Type="http://schemas.openxmlformats.org/officeDocument/2006/relationships/viewProps" Target="viewProps.xml" Id="rId27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87680"/>
          </a:xfrm>
          <a:prstGeom prst="rect">
            <a:avLst/>
          </a:prstGeom>
        </p:spPr>
        <p:txBody>
          <a:bodyPr vert="horz" lIns="89785" tIns="44892" rIns="89785" bIns="44892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87680"/>
          </a:xfrm>
          <a:prstGeom prst="rect">
            <a:avLst/>
          </a:prstGeom>
        </p:spPr>
        <p:txBody>
          <a:bodyPr vert="horz" lIns="89785" tIns="44892" rIns="89785" bIns="44892" rtlCol="0"/>
          <a:lstStyle>
            <a:lvl1pPr algn="r">
              <a:defRPr sz="1200"/>
            </a:lvl1pPr>
          </a:lstStyle>
          <a:p>
            <a:fld id="{A3F40C16-E033-4BA9-B772-66C4B1FF17F8}" type="datetimeFigureOut">
              <a:rPr lang="en-IE" smtClean="0"/>
              <a:t>30/11/2022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264227"/>
            <a:ext cx="2889938" cy="487680"/>
          </a:xfrm>
          <a:prstGeom prst="rect">
            <a:avLst/>
          </a:prstGeom>
        </p:spPr>
        <p:txBody>
          <a:bodyPr vert="horz" lIns="89785" tIns="44892" rIns="89785" bIns="44892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264227"/>
            <a:ext cx="2889938" cy="487680"/>
          </a:xfrm>
          <a:prstGeom prst="rect">
            <a:avLst/>
          </a:prstGeom>
        </p:spPr>
        <p:txBody>
          <a:bodyPr vert="horz" lIns="89785" tIns="44892" rIns="89785" bIns="44892" rtlCol="0" anchor="b"/>
          <a:lstStyle>
            <a:lvl1pPr algn="r">
              <a:defRPr sz="1200"/>
            </a:lvl1pPr>
          </a:lstStyle>
          <a:p>
            <a:fld id="{082496C7-A4E2-4634-928C-56F23ABCAF9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532510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665" cy="488226"/>
          </a:xfrm>
          <a:prstGeom prst="rect">
            <a:avLst/>
          </a:prstGeom>
        </p:spPr>
        <p:txBody>
          <a:bodyPr vert="horz" lIns="89785" tIns="44892" rIns="89785" bIns="44892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6866" y="0"/>
            <a:ext cx="2890665" cy="488226"/>
          </a:xfrm>
          <a:prstGeom prst="rect">
            <a:avLst/>
          </a:prstGeom>
        </p:spPr>
        <p:txBody>
          <a:bodyPr vert="horz" lIns="89785" tIns="44892" rIns="89785" bIns="44892" rtlCol="0"/>
          <a:lstStyle>
            <a:lvl1pPr algn="r">
              <a:defRPr sz="1200"/>
            </a:lvl1pPr>
          </a:lstStyle>
          <a:p>
            <a:fld id="{8D154838-4C67-46E4-B262-228F9E62A5D2}" type="datetimeFigureOut">
              <a:rPr lang="en-IE" smtClean="0"/>
              <a:t>30/11/2022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39825" y="1219200"/>
            <a:ext cx="4389438" cy="3292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785" tIns="44892" rIns="89785" bIns="44892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598" y="4693521"/>
            <a:ext cx="5335893" cy="3840295"/>
          </a:xfrm>
          <a:prstGeom prst="rect">
            <a:avLst/>
          </a:prstGeom>
        </p:spPr>
        <p:txBody>
          <a:bodyPr vert="horz" lIns="89785" tIns="44892" rIns="89785" bIns="4489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65374"/>
            <a:ext cx="2890665" cy="488226"/>
          </a:xfrm>
          <a:prstGeom prst="rect">
            <a:avLst/>
          </a:prstGeom>
        </p:spPr>
        <p:txBody>
          <a:bodyPr vert="horz" lIns="89785" tIns="44892" rIns="89785" bIns="44892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6866" y="9265374"/>
            <a:ext cx="2890665" cy="488226"/>
          </a:xfrm>
          <a:prstGeom prst="rect">
            <a:avLst/>
          </a:prstGeom>
        </p:spPr>
        <p:txBody>
          <a:bodyPr vert="horz" lIns="89785" tIns="44892" rIns="89785" bIns="44892" rtlCol="0" anchor="b"/>
          <a:lstStyle>
            <a:lvl1pPr algn="r">
              <a:defRPr sz="1200"/>
            </a:lvl1pPr>
          </a:lstStyle>
          <a:p>
            <a:fld id="{E4382FA6-BADD-4FC5-9B3B-E1688C32C70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84982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382FA6-BADD-4FC5-9B3B-E1688C32C708}" type="slidenum">
              <a:rPr lang="en-IE" smtClean="0"/>
              <a:t>19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47699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A4D8D-EAAE-49C2-8150-DC0833E38D6A}" type="datetimeFigureOut">
              <a:rPr lang="en-IE" smtClean="0"/>
              <a:t>30/11/2022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A54AE-3725-446F-B6DD-67C1A5EADF1B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077143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A4D8D-EAAE-49C2-8150-DC0833E38D6A}" type="datetimeFigureOut">
              <a:rPr lang="en-IE" smtClean="0"/>
              <a:t>30/11/2022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A54AE-3725-446F-B6DD-67C1A5EADF1B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378191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A4D8D-EAAE-49C2-8150-DC0833E38D6A}" type="datetimeFigureOut">
              <a:rPr lang="en-IE" smtClean="0"/>
              <a:t>30/11/2022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A54AE-3725-446F-B6DD-67C1A5EADF1B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248352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A4D8D-EAAE-49C2-8150-DC0833E38D6A}" type="datetimeFigureOut">
              <a:rPr lang="en-IE" smtClean="0"/>
              <a:t>30/11/2022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A54AE-3725-446F-B6DD-67C1A5EADF1B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13986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A4D8D-EAAE-49C2-8150-DC0833E38D6A}" type="datetimeFigureOut">
              <a:rPr lang="en-IE" smtClean="0"/>
              <a:t>30/11/2022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A54AE-3725-446F-B6DD-67C1A5EADF1B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567546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A4D8D-EAAE-49C2-8150-DC0833E38D6A}" type="datetimeFigureOut">
              <a:rPr lang="en-IE" smtClean="0"/>
              <a:t>30/11/2022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A54AE-3725-446F-B6DD-67C1A5EADF1B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611562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A4D8D-EAAE-49C2-8150-DC0833E38D6A}" type="datetimeFigureOut">
              <a:rPr lang="en-IE" smtClean="0"/>
              <a:t>30/11/2022</a:t>
            </a:fld>
            <a:endParaRPr lang="en-I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A54AE-3725-446F-B6DD-67C1A5EADF1B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902253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A4D8D-EAAE-49C2-8150-DC0833E38D6A}" type="datetimeFigureOut">
              <a:rPr lang="en-IE" smtClean="0"/>
              <a:t>30/11/2022</a:t>
            </a:fld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A54AE-3725-446F-B6DD-67C1A5EADF1B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471486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A4D8D-EAAE-49C2-8150-DC0833E38D6A}" type="datetimeFigureOut">
              <a:rPr lang="en-IE" smtClean="0"/>
              <a:t>30/11/2022</a:t>
            </a:fld>
            <a:endParaRPr lang="en-I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A54AE-3725-446F-B6DD-67C1A5EADF1B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189344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A4D8D-EAAE-49C2-8150-DC0833E38D6A}" type="datetimeFigureOut">
              <a:rPr lang="en-IE" smtClean="0"/>
              <a:t>30/11/2022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A54AE-3725-446F-B6DD-67C1A5EADF1B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434553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A4D8D-EAAE-49C2-8150-DC0833E38D6A}" type="datetimeFigureOut">
              <a:rPr lang="en-IE" smtClean="0"/>
              <a:t>30/11/2022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A54AE-3725-446F-B6DD-67C1A5EADF1B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644427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EA4D8D-EAAE-49C2-8150-DC0833E38D6A}" type="datetimeFigureOut">
              <a:rPr lang="en-IE" smtClean="0"/>
              <a:t>30/11/2022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A54AE-3725-446F-B6DD-67C1A5EADF1B}" type="slidenum">
              <a:rPr lang="en-IE" smtClean="0"/>
              <a:t>‹#›</a:t>
            </a:fld>
            <a:endParaRPr lang="en-IE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125552"/>
            <a:ext cx="720080" cy="1076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899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ccesscollege.ie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jpeg"/><Relationship Id="rId7" Type="http://schemas.openxmlformats.org/officeDocument/2006/relationships/hyperlink" Target="https://susi.ie/eligibility/undergraduate-student/approved-institutionscourses-for-undergraduate-students/" TargetMode="External"/><Relationship Id="rId2" Type="http://schemas.openxmlformats.org/officeDocument/2006/relationships/hyperlink" Target="https://www.cao.ie/help_files/hear_info.php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studentfinance.ie/" TargetMode="External"/><Relationship Id="rId5" Type="http://schemas.openxmlformats.org/officeDocument/2006/relationships/hyperlink" Target="http://www.susi.ie/" TargetMode="External"/><Relationship Id="rId4" Type="http://schemas.openxmlformats.org/officeDocument/2006/relationships/hyperlink" Target="https://www.cao.ie/help_files/grant_info.php" TargetMode="External"/><Relationship Id="rId9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2780929"/>
            <a:ext cx="7772400" cy="1470025"/>
          </a:xfrm>
        </p:spPr>
        <p:txBody>
          <a:bodyPr/>
          <a:lstStyle/>
          <a:p>
            <a:r>
              <a:rPr lang="en-IE" b="1" dirty="0">
                <a:solidFill>
                  <a:srgbClr val="FFC000"/>
                </a:solidFill>
              </a:rPr>
              <a:t>HEAR</a:t>
            </a:r>
            <a:r>
              <a:rPr lang="en-IE" b="1" dirty="0">
                <a:solidFill>
                  <a:schemeClr val="tx2">
                    <a:lumMod val="50000"/>
                  </a:schemeClr>
                </a:solidFill>
              </a:rPr>
              <a:t> &amp; </a:t>
            </a:r>
            <a:r>
              <a:rPr lang="en-IE" b="1" dirty="0">
                <a:solidFill>
                  <a:schemeClr val="accent3"/>
                </a:solidFill>
              </a:rPr>
              <a:t>DARE</a:t>
            </a:r>
            <a:r>
              <a:rPr lang="en-IE" b="1" dirty="0">
                <a:solidFill>
                  <a:schemeClr val="tx2">
                    <a:lumMod val="50000"/>
                  </a:schemeClr>
                </a:solidFill>
              </a:rPr>
              <a:t> APPLICATION</a:t>
            </a:r>
            <a:br>
              <a:rPr lang="en-IE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en-IE" b="1" dirty="0">
                <a:solidFill>
                  <a:schemeClr val="tx2">
                    <a:lumMod val="50000"/>
                  </a:schemeClr>
                </a:solidFill>
              </a:rPr>
              <a:t>2023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48064" y="5661248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hlinkClick r:id="rId2"/>
              </a:rPr>
              <a:t>www.accesscollege.ie</a:t>
            </a:r>
            <a:r>
              <a:rPr lang="en-IE" dirty="0"/>
              <a:t> for full details</a:t>
            </a:r>
          </a:p>
        </p:txBody>
      </p:sp>
    </p:spTree>
    <p:extLst>
      <p:ext uri="{BB962C8B-B14F-4D97-AF65-F5344CB8AC3E}">
        <p14:creationId xmlns:p14="http://schemas.microsoft.com/office/powerpoint/2010/main" val="1292747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>
                <a:solidFill>
                  <a:schemeClr val="accent3"/>
                </a:solidFill>
              </a:rPr>
              <a:t>DARE Application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b="1" dirty="0"/>
              <a:t>Must have a </a:t>
            </a:r>
            <a:r>
              <a:rPr lang="en-IE" b="1" u="sng" dirty="0"/>
              <a:t>disability</a:t>
            </a:r>
            <a:r>
              <a:rPr lang="en-IE" b="1" dirty="0"/>
              <a:t> which has/had a </a:t>
            </a:r>
            <a:r>
              <a:rPr lang="en-IE" b="1" u="sng" dirty="0"/>
              <a:t>negative impact </a:t>
            </a:r>
            <a:r>
              <a:rPr lang="en-IE" b="1" dirty="0"/>
              <a:t>on their second level education.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778686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9189" y="1340768"/>
            <a:ext cx="8219256" cy="5400600"/>
          </a:xfrm>
        </p:spPr>
        <p:txBody>
          <a:bodyPr>
            <a:normAutofit fontScale="85000" lnSpcReduction="20000"/>
          </a:bodyPr>
          <a:lstStyle/>
          <a:p>
            <a:r>
              <a:rPr lang="en-IE" dirty="0"/>
              <a:t>Attention Deficit Disorder (ADD)  </a:t>
            </a:r>
            <a:r>
              <a:rPr lang="en-IE" dirty="0">
                <a:solidFill>
                  <a:srgbClr val="FF0000"/>
                </a:solidFill>
              </a:rPr>
              <a:t>*</a:t>
            </a:r>
          </a:p>
          <a:p>
            <a:r>
              <a:rPr lang="en-IE" dirty="0"/>
              <a:t>Attention Deficit Hyperactivity Disorder (ADHD)</a:t>
            </a:r>
          </a:p>
          <a:p>
            <a:r>
              <a:rPr lang="en-IE" dirty="0"/>
              <a:t>Autistic Spectrum Disorder (including Asperger's Syndrome)</a:t>
            </a:r>
          </a:p>
          <a:p>
            <a:r>
              <a:rPr lang="en-IE" dirty="0"/>
              <a:t>Blind/ Vision Impaired</a:t>
            </a:r>
          </a:p>
          <a:p>
            <a:r>
              <a:rPr lang="en-IE" dirty="0"/>
              <a:t>Deaf/ Hearing Impaired</a:t>
            </a:r>
          </a:p>
          <a:p>
            <a:r>
              <a:rPr lang="en-IE" dirty="0"/>
              <a:t>Developmental Coordination Disorder (DCD) – Dyspraxia</a:t>
            </a:r>
          </a:p>
          <a:p>
            <a:r>
              <a:rPr lang="en-IE" dirty="0"/>
              <a:t>Mental Health Condition </a:t>
            </a:r>
            <a:r>
              <a:rPr lang="en-IE" dirty="0">
                <a:solidFill>
                  <a:srgbClr val="FF0000"/>
                </a:solidFill>
              </a:rPr>
              <a:t>*</a:t>
            </a:r>
          </a:p>
          <a:p>
            <a:r>
              <a:rPr lang="en-IE" dirty="0"/>
              <a:t>Neurological Condition (including Brain Injury and Epilepsy)</a:t>
            </a:r>
            <a:br>
              <a:rPr lang="en-IE" dirty="0"/>
            </a:br>
            <a:r>
              <a:rPr lang="en-IE" dirty="0"/>
              <a:t>Physical Disability</a:t>
            </a:r>
          </a:p>
          <a:p>
            <a:r>
              <a:rPr lang="en-IE" b="1" dirty="0"/>
              <a:t>Significant Ongoing Illness </a:t>
            </a:r>
            <a:r>
              <a:rPr lang="en-IE" b="1" dirty="0">
                <a:solidFill>
                  <a:srgbClr val="FF0000"/>
                </a:solidFill>
              </a:rPr>
              <a:t>*</a:t>
            </a:r>
          </a:p>
          <a:p>
            <a:r>
              <a:rPr lang="en-IE" dirty="0"/>
              <a:t>Speech and Language Communication Disorder</a:t>
            </a:r>
          </a:p>
          <a:p>
            <a:r>
              <a:rPr lang="en-IE" dirty="0"/>
              <a:t>Specific Learning Difficulty (including Dyslexia and Dyscalculia)</a:t>
            </a:r>
            <a:r>
              <a:rPr lang="en-IE" dirty="0">
                <a:solidFill>
                  <a:srgbClr val="0070C0"/>
                </a:solidFill>
              </a:rPr>
              <a:t>*</a:t>
            </a:r>
          </a:p>
          <a:p>
            <a:pPr marL="0" indent="0">
              <a:buNone/>
            </a:pPr>
            <a:r>
              <a:rPr lang="en-IE" dirty="0"/>
              <a:t> </a:t>
            </a:r>
            <a:r>
              <a:rPr lang="en-IE" dirty="0">
                <a:solidFill>
                  <a:srgbClr val="FF0000"/>
                </a:solidFill>
              </a:rPr>
              <a:t>* Dated after 1 Feb 2020</a:t>
            </a:r>
          </a:p>
          <a:p>
            <a:pPr marL="0" indent="0">
              <a:buNone/>
            </a:pPr>
            <a:r>
              <a:rPr lang="en-GB" dirty="0">
                <a:solidFill>
                  <a:srgbClr val="0070C0"/>
                </a:solidFill>
              </a:rPr>
              <a:t>*</a:t>
            </a:r>
            <a:r>
              <a:rPr lang="en-IE" dirty="0">
                <a:solidFill>
                  <a:srgbClr val="0070C0"/>
                </a:solidFill>
              </a:rPr>
              <a:t> Additional school based testing</a:t>
            </a:r>
          </a:p>
          <a:p>
            <a:endParaRPr lang="en-IE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39944" cy="980728"/>
          </a:xfrm>
        </p:spPr>
        <p:txBody>
          <a:bodyPr>
            <a:normAutofit fontScale="90000"/>
          </a:bodyPr>
          <a:lstStyle/>
          <a:p>
            <a:r>
              <a:rPr lang="en-IE" sz="3100" b="1" dirty="0">
                <a:solidFill>
                  <a:schemeClr val="accent3"/>
                </a:solidFill>
              </a:rPr>
              <a:t>What </a:t>
            </a:r>
            <a:r>
              <a:rPr lang="en-IE" sz="3100" b="1" dirty="0">
                <a:solidFill>
                  <a:srgbClr val="92D050"/>
                </a:solidFill>
              </a:rPr>
              <a:t>disabilities</a:t>
            </a:r>
            <a:r>
              <a:rPr lang="en-IE" sz="3100" b="1" dirty="0">
                <a:solidFill>
                  <a:schemeClr val="accent3"/>
                </a:solidFill>
              </a:rPr>
              <a:t> are eligible for consideration for DARE?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444122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sz="2800" dirty="0"/>
              <a:t>Your evidence of disability documentation is a </a:t>
            </a:r>
            <a:r>
              <a:rPr lang="en-IE" sz="2800" b="1" dirty="0"/>
              <a:t>crucial part of your application to DARE.</a:t>
            </a:r>
            <a:r>
              <a:rPr lang="en-IE" sz="2800" dirty="0"/>
              <a:t> It is used by DARE to establish </a:t>
            </a:r>
            <a:r>
              <a:rPr lang="en-IE" sz="2800" b="1" dirty="0"/>
              <a:t>whether or not you meet DARE’s evidence of disability criteria</a:t>
            </a:r>
            <a:r>
              <a:rPr lang="en-IE" sz="2800" dirty="0"/>
              <a:t> and therefore overall DARE eligibility. In addition, </a:t>
            </a:r>
            <a:r>
              <a:rPr lang="en-IE" sz="2800" b="1" dirty="0"/>
              <a:t>it is used by DARE colleges and universities to determine the kinds of supports you might need when you get to college.</a:t>
            </a:r>
            <a:r>
              <a:rPr lang="en-IE" sz="2800" dirty="0"/>
              <a:t> Your application will not be complete until you provide evidence of your disability by </a:t>
            </a:r>
            <a:r>
              <a:rPr lang="en-IE" sz="2800" b="1" dirty="0"/>
              <a:t>15 March 2023</a:t>
            </a:r>
            <a:r>
              <a:rPr lang="en-IE" sz="2800" dirty="0"/>
              <a:t>. Evidence could be a report from an Appropriate Professional, e.g. Psychologist, Ophthalmologist, various depending on the disability.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34082"/>
          </a:xfrm>
        </p:spPr>
        <p:txBody>
          <a:bodyPr>
            <a:normAutofit/>
          </a:bodyPr>
          <a:lstStyle/>
          <a:p>
            <a:r>
              <a:rPr lang="en-IE" sz="2800" b="1" dirty="0">
                <a:solidFill>
                  <a:schemeClr val="accent3"/>
                </a:solidFill>
              </a:rPr>
              <a:t>Providing Evidence of your Disability</a:t>
            </a:r>
          </a:p>
        </p:txBody>
      </p:sp>
    </p:spTree>
    <p:extLst>
      <p:ext uri="{BB962C8B-B14F-4D97-AF65-F5344CB8AC3E}">
        <p14:creationId xmlns:p14="http://schemas.microsoft.com/office/powerpoint/2010/main" val="14981249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215FB4-A0C0-4521-95A7-30FD31EAFFFF}"/>
              </a:ext>
            </a:extLst>
          </p:cNvPr>
          <p:cNvSpPr txBox="1"/>
          <p:nvPr/>
        </p:nvSpPr>
        <p:spPr>
          <a:xfrm>
            <a:off x="2627784" y="16737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92D050"/>
                </a:solidFill>
              </a:rPr>
              <a:t>DARE Application</a:t>
            </a:r>
            <a:endParaRPr lang="en-IE" sz="2800" b="1" dirty="0">
              <a:solidFill>
                <a:srgbClr val="92D05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929F05-5CD2-4C44-80D7-528DBC27E793}"/>
              </a:ext>
            </a:extLst>
          </p:cNvPr>
          <p:cNvSpPr txBox="1"/>
          <p:nvPr/>
        </p:nvSpPr>
        <p:spPr>
          <a:xfrm>
            <a:off x="395536" y="404664"/>
            <a:ext cx="7488832" cy="6504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Section A:</a:t>
            </a:r>
            <a:r>
              <a:rPr lang="en-GB" sz="2400" dirty="0"/>
              <a:t>  Applicant Information 	(Tick Box Exercise)</a:t>
            </a:r>
          </a:p>
          <a:p>
            <a:pPr>
              <a:spcAft>
                <a:spcPts val="200"/>
              </a:spcAft>
            </a:pPr>
            <a:endParaRPr lang="en-GB" sz="1000" b="1" dirty="0"/>
          </a:p>
          <a:p>
            <a:pPr>
              <a:spcAft>
                <a:spcPts val="200"/>
              </a:spcAft>
            </a:pPr>
            <a:r>
              <a:rPr lang="en-GB" sz="2400" b="1" dirty="0"/>
              <a:t>Q1</a:t>
            </a:r>
            <a:r>
              <a:rPr lang="en-GB" sz="2400" dirty="0"/>
              <a:t> Do you wish to be considered for DARE?   Yes      No</a:t>
            </a:r>
          </a:p>
          <a:p>
            <a:pPr>
              <a:spcBef>
                <a:spcPts val="600"/>
              </a:spcBef>
              <a:spcAft>
                <a:spcPts val="200"/>
              </a:spcAft>
            </a:pPr>
            <a:r>
              <a:rPr lang="en-GB" sz="2400" b="1" dirty="0"/>
              <a:t>Q2</a:t>
            </a:r>
            <a:r>
              <a:rPr lang="en-GB" sz="2400" dirty="0"/>
              <a:t> Please indicate your primary disability/specific learning difficulty.</a:t>
            </a:r>
          </a:p>
          <a:p>
            <a:pPr>
              <a:spcAft>
                <a:spcPts val="200"/>
              </a:spcAft>
            </a:pPr>
            <a:r>
              <a:rPr lang="en-GB" dirty="0"/>
              <a:t>(Tick one, form the list, which has the greatest impact on your education)</a:t>
            </a:r>
          </a:p>
          <a:p>
            <a:pPr>
              <a:spcBef>
                <a:spcPts val="600"/>
              </a:spcBef>
              <a:spcAft>
                <a:spcPts val="200"/>
              </a:spcAft>
            </a:pPr>
            <a:r>
              <a:rPr lang="en-GB" sz="2400" b="1" dirty="0"/>
              <a:t>Q3 </a:t>
            </a:r>
            <a:r>
              <a:rPr lang="en-GB" sz="2400" dirty="0"/>
              <a:t>Do you have any other disabilities/specific learning difficulties.  Yes      No</a:t>
            </a:r>
          </a:p>
          <a:p>
            <a:pPr>
              <a:spcBef>
                <a:spcPts val="600"/>
              </a:spcBef>
              <a:spcAft>
                <a:spcPts val="200"/>
              </a:spcAft>
            </a:pPr>
            <a:r>
              <a:rPr lang="en-GB" sz="2400" b="1" dirty="0"/>
              <a:t>Q4</a:t>
            </a:r>
            <a:r>
              <a:rPr lang="en-GB" sz="2400" dirty="0"/>
              <a:t> Please list the supports you received in 2</a:t>
            </a:r>
            <a:r>
              <a:rPr lang="en-GB" sz="2400" baseline="30000" dirty="0"/>
              <a:t>nd</a:t>
            </a:r>
            <a:r>
              <a:rPr lang="en-GB" sz="2400" dirty="0"/>
              <a:t> level. Please also kit the supports you may required in 3</a:t>
            </a:r>
            <a:r>
              <a:rPr lang="en-GB" sz="2400" baseline="30000" dirty="0"/>
              <a:t>rd</a:t>
            </a:r>
            <a:r>
              <a:rPr lang="en-GB" sz="2400" dirty="0"/>
              <a:t> level.</a:t>
            </a:r>
          </a:p>
          <a:p>
            <a:pPr>
              <a:spcAft>
                <a:spcPts val="200"/>
              </a:spcAft>
            </a:pPr>
            <a:r>
              <a:rPr lang="en-IE" sz="2000" dirty="0"/>
              <a:t>Accessible Accommodation	Examination Support </a:t>
            </a:r>
          </a:p>
          <a:p>
            <a:pPr>
              <a:spcAft>
                <a:spcPts val="200"/>
              </a:spcAft>
            </a:pPr>
            <a:r>
              <a:rPr lang="en-IE" sz="2000" dirty="0"/>
              <a:t>Alternative Print Format 		Learning Support </a:t>
            </a:r>
          </a:p>
          <a:p>
            <a:pPr>
              <a:spcAft>
                <a:spcPts val="200"/>
              </a:spcAft>
            </a:pPr>
            <a:r>
              <a:rPr lang="en-IE" sz="2000" dirty="0"/>
              <a:t>Assistive Technology		Note-taker </a:t>
            </a:r>
          </a:p>
          <a:p>
            <a:pPr>
              <a:spcAft>
                <a:spcPts val="200"/>
              </a:spcAft>
            </a:pPr>
            <a:r>
              <a:rPr lang="en-IE" sz="2000" dirty="0"/>
              <a:t>Campus Orientation 		Personal Assistant </a:t>
            </a:r>
          </a:p>
          <a:p>
            <a:pPr>
              <a:spcAft>
                <a:spcPts val="200"/>
              </a:spcAft>
            </a:pPr>
            <a:r>
              <a:rPr lang="en-IE" sz="2000" dirty="0"/>
              <a:t>Counselling 			Sign Language Interpreter </a:t>
            </a:r>
          </a:p>
          <a:p>
            <a:pPr>
              <a:spcAft>
                <a:spcPts val="200"/>
              </a:spcAft>
            </a:pPr>
            <a:r>
              <a:rPr lang="en-IE" sz="2000" dirty="0"/>
              <a:t>Dyslexia Support 			Wheelchair Access </a:t>
            </a:r>
          </a:p>
          <a:p>
            <a:pPr>
              <a:spcAft>
                <a:spcPts val="200"/>
              </a:spcAft>
            </a:pPr>
            <a:r>
              <a:rPr lang="en-IE" sz="2000" dirty="0"/>
              <a:t>Transport</a:t>
            </a:r>
          </a:p>
          <a:p>
            <a:pPr>
              <a:spcAft>
                <a:spcPts val="200"/>
              </a:spcAft>
            </a:pPr>
            <a:r>
              <a:rPr lang="en-IE" sz="2000" dirty="0"/>
              <a:t>Other(s) please specify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E769CB7-47D1-4E2E-8E73-44D94164BB60}"/>
              </a:ext>
            </a:extLst>
          </p:cNvPr>
          <p:cNvSpPr/>
          <p:nvPr/>
        </p:nvSpPr>
        <p:spPr>
          <a:xfrm>
            <a:off x="6588224" y="1052736"/>
            <a:ext cx="21602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17A8E8-3FA3-4F9D-836C-7EC75A0D4668}"/>
              </a:ext>
            </a:extLst>
          </p:cNvPr>
          <p:cNvSpPr/>
          <p:nvPr/>
        </p:nvSpPr>
        <p:spPr>
          <a:xfrm>
            <a:off x="7524328" y="1052736"/>
            <a:ext cx="216024" cy="2160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419290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692696"/>
            <a:ext cx="8229600" cy="51740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sz="2400" b="1" dirty="0"/>
              <a:t>Q5 The Personal Statement outlines, from your point of view, the impact your disability or specific learning difficulty is having on your education.</a:t>
            </a:r>
          </a:p>
          <a:p>
            <a:pPr marL="0" indent="0">
              <a:buNone/>
            </a:pPr>
            <a:endParaRPr lang="en-IE" sz="2400" dirty="0"/>
          </a:p>
          <a:p>
            <a:pPr marL="0" indent="0">
              <a:buNone/>
            </a:pPr>
            <a:r>
              <a:rPr lang="en-IE" sz="2400" dirty="0"/>
              <a:t>This is an opportunity for you to tell us about </a:t>
            </a:r>
            <a:r>
              <a:rPr lang="en-IE" sz="2400" b="1" dirty="0"/>
              <a:t>your experience</a:t>
            </a:r>
            <a:r>
              <a:rPr lang="en-IE" sz="2400" dirty="0"/>
              <a:t> of being in school and the challenges you  faced. This can include (but is not restricted to) your examination performance, access to texts/ materials, memory/concentration issues, meeting deadlines, attendance, engagement with extracurricular activities and/or the supports you needed for the educational impact of your disability.</a:t>
            </a:r>
          </a:p>
        </p:txBody>
      </p:sp>
    </p:spTree>
    <p:extLst>
      <p:ext uri="{BB962C8B-B14F-4D97-AF65-F5344CB8AC3E}">
        <p14:creationId xmlns:p14="http://schemas.microsoft.com/office/powerpoint/2010/main" val="16300272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908720"/>
            <a:ext cx="8229600" cy="57214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sz="2800" b="1" dirty="0"/>
              <a:t>Section B: The Educational Impact Statement (EIS) </a:t>
            </a:r>
          </a:p>
          <a:p>
            <a:pPr marL="0" indent="0">
              <a:buNone/>
            </a:pPr>
            <a:r>
              <a:rPr lang="en-IE" sz="2800" dirty="0"/>
              <a:t>This allows you and your school to provide details of how your disability has impacted on your second level experience. </a:t>
            </a:r>
            <a:r>
              <a:rPr lang="en-IE" sz="2800" b="1" dirty="0"/>
              <a:t>The appropriate teacher in your school will complete the EIS. </a:t>
            </a:r>
            <a:r>
              <a:rPr lang="en-IE" sz="2800" dirty="0"/>
              <a:t> </a:t>
            </a:r>
          </a:p>
          <a:p>
            <a:pPr marL="0" indent="0">
              <a:buNone/>
            </a:pPr>
            <a:r>
              <a:rPr lang="en-IE" sz="2800" dirty="0"/>
              <a:t>The school will complete the form and print off all pages. You and your parent/ guardian must sign the form. </a:t>
            </a:r>
          </a:p>
          <a:p>
            <a:pPr marL="0" indent="0">
              <a:buNone/>
            </a:pPr>
            <a:r>
              <a:rPr lang="en-IE" sz="2800" dirty="0"/>
              <a:t>Your form MUST sign AND stamped by the school.</a:t>
            </a:r>
          </a:p>
        </p:txBody>
      </p:sp>
    </p:spTree>
    <p:extLst>
      <p:ext uri="{BB962C8B-B14F-4D97-AF65-F5344CB8AC3E}">
        <p14:creationId xmlns:p14="http://schemas.microsoft.com/office/powerpoint/2010/main" val="20581269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IE" sz="2800" b="1" dirty="0">
                <a:solidFill>
                  <a:schemeClr val="accent3"/>
                </a:solidFill>
              </a:rPr>
              <a:t>Meeting DARE’s Educational Impact Criteria</a:t>
            </a:r>
          </a:p>
        </p:txBody>
      </p:sp>
      <p:pic>
        <p:nvPicPr>
          <p:cNvPr id="1029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4248472" cy="48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3568" y="980728"/>
            <a:ext cx="7056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/>
              <a:t>Applicants must meet a </a:t>
            </a:r>
            <a:r>
              <a:rPr lang="en-IE" sz="2000" b="1" dirty="0"/>
              <a:t>combination of *two</a:t>
            </a:r>
            <a:r>
              <a:rPr lang="en-IE" sz="2000" dirty="0"/>
              <a:t> indicators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04048" y="4941168"/>
            <a:ext cx="38164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* </a:t>
            </a:r>
            <a:r>
              <a:rPr lang="en-IE" sz="2000" b="1" dirty="0"/>
              <a:t>Applications with Specific Learning Difficulty must meet indicator 6 + one other.  All others any two indicators.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76AAD4-41FA-410E-827C-5F43265FA2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0446" y="1527631"/>
            <a:ext cx="4038601" cy="321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8883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B8D1BF5-3266-400C-BF29-5B563EF49366}"/>
              </a:ext>
            </a:extLst>
          </p:cNvPr>
          <p:cNvSpPr/>
          <p:nvPr/>
        </p:nvSpPr>
        <p:spPr>
          <a:xfrm>
            <a:off x="395536" y="4149080"/>
            <a:ext cx="7560840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222222"/>
                </a:solidFill>
                <a:latin typeface="Helvetica Neue"/>
              </a:rPr>
              <a:t>Disability </a:t>
            </a:r>
            <a:endParaRPr lang="en-US" altLang="en-US" sz="70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222222"/>
                </a:solidFill>
                <a:latin typeface="Helvetica Neue"/>
              </a:rPr>
              <a:t>If you wish to disclose a disability or Dyslexia/ Significant Literacy Difficulties or Dyscalculia/ Significant Numeracy Difficulties or apply to the Disability Access Route to Education (DARE) click on the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222222"/>
                </a:solidFill>
                <a:latin typeface="Helvetica Neue"/>
              </a:rPr>
              <a:t> 'Modify Disability (&amp; DARE Application) Status' button below.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en-US" altLang="en-US" dirty="0">
                <a:solidFill>
                  <a:srgbClr val="222222"/>
                </a:solidFill>
                <a:latin typeface="Helvetica Neue"/>
              </a:rPr>
            </a:br>
            <a:br>
              <a:rPr lang="en-US" altLang="en-US" dirty="0">
                <a:solidFill>
                  <a:srgbClr val="222222"/>
                </a:solidFill>
                <a:latin typeface="Helvetica Neue"/>
              </a:rPr>
            </a:br>
            <a:endParaRPr lang="en-US" altLang="en-US" sz="7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E44CD3-2ABA-4B86-981B-4BFBF0936F30}"/>
              </a:ext>
            </a:extLst>
          </p:cNvPr>
          <p:cNvSpPr txBox="1"/>
          <p:nvPr/>
        </p:nvSpPr>
        <p:spPr>
          <a:xfrm>
            <a:off x="323528" y="116632"/>
            <a:ext cx="806489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 dirty="0">
                <a:solidFill>
                  <a:srgbClr val="FF0000"/>
                </a:solidFill>
              </a:rPr>
              <a:t>IMPORTANT</a:t>
            </a:r>
          </a:p>
          <a:p>
            <a:endParaRPr lang="en-GB" sz="2600" dirty="0"/>
          </a:p>
          <a:p>
            <a:r>
              <a:rPr lang="en-GB" sz="2600" dirty="0"/>
              <a:t>HEAR/DARE Applications are embedded within the CAO application, if you do not tick on the relevant box, within the CAO application, you will not gain access to the HEAR &amp; DARE applications.</a:t>
            </a:r>
          </a:p>
          <a:p>
            <a:endParaRPr lang="en-GB" sz="2600" dirty="0"/>
          </a:p>
          <a:p>
            <a:r>
              <a:rPr lang="en-GB" sz="2600" dirty="0"/>
              <a:t>The information appears after the Qualifications Sections in the CAO application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A39C4F-E13F-4FDF-A278-08AED399F3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5733256"/>
            <a:ext cx="6296025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9421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C76AE55-5B31-48CF-9A2B-162424A833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3944974"/>
            <a:ext cx="43282" cy="760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198375" rIns="0" bIns="188853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Helvetica Neue"/>
              </a:rPr>
              <a:t>.</a:t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Helvetica Neue"/>
              </a:rPr>
            </a:b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rgbClr val="2BA6CB"/>
              </a:solidFill>
              <a:effectLst/>
              <a:latin typeface="Helvetica Neue"/>
            </a:endParaRPr>
          </a:p>
        </p:txBody>
      </p:sp>
      <p:pic>
        <p:nvPicPr>
          <p:cNvPr id="1034" name="Picture 10" descr="Opens in a new window">
            <a:hlinkClick r:id="rId2" tooltip="Opens in a new window"/>
            <a:extLst>
              <a:ext uri="{FF2B5EF4-FFF2-40B4-BE49-F238E27FC236}">
                <a16:creationId xmlns:a16="http://schemas.microsoft.com/office/drawing/2014/main" id="{503E2178-9DAF-4A88-8AF1-D57F9AF92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-587375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35130E2-5EEC-4F63-9C9B-13F690065B0C}"/>
              </a:ext>
            </a:extLst>
          </p:cNvPr>
          <p:cNvSpPr/>
          <p:nvPr/>
        </p:nvSpPr>
        <p:spPr>
          <a:xfrm>
            <a:off x="222794" y="3254033"/>
            <a:ext cx="859767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>
                <a:solidFill>
                  <a:srgbClr val="222222"/>
                </a:solidFill>
                <a:latin typeface="Helvetica Neue"/>
              </a:rPr>
              <a:t>SUSI - Maintenance/Fee Grant Application </a:t>
            </a:r>
            <a:r>
              <a:rPr lang="en-US" altLang="en-US" sz="1600" dirty="0">
                <a:solidFill>
                  <a:srgbClr val="222222"/>
                </a:solidFill>
                <a:latin typeface="Helvetica Neue"/>
              </a:rPr>
              <a:t> (</a:t>
            </a:r>
            <a:r>
              <a:rPr lang="en-US" altLang="en-US" sz="1600" u="sng" dirty="0">
                <a:solidFill>
                  <a:srgbClr val="2BA6CB"/>
                </a:solidFill>
                <a:latin typeface="Helvetica Neue"/>
                <a:hlinkClick r:id="rId4"/>
              </a:rPr>
              <a:t>Further Information</a:t>
            </a:r>
            <a:r>
              <a:rPr lang="en-US" altLang="en-US" sz="1600" dirty="0">
                <a:solidFill>
                  <a:srgbClr val="222222"/>
                </a:solidFill>
                <a:latin typeface="Helvetica Neue"/>
              </a:rPr>
              <a:t>)</a:t>
            </a:r>
            <a:br>
              <a:rPr lang="en-US" altLang="en-US" sz="1600" dirty="0">
                <a:solidFill>
                  <a:srgbClr val="222222"/>
                </a:solidFill>
                <a:latin typeface="Helvetica Neue"/>
              </a:rPr>
            </a:br>
            <a:br>
              <a:rPr lang="en-US" altLang="en-US" sz="1600" dirty="0">
                <a:solidFill>
                  <a:srgbClr val="222222"/>
                </a:solidFill>
                <a:latin typeface="Helvetica Neue"/>
              </a:rPr>
            </a:br>
            <a:r>
              <a:rPr lang="en-US" altLang="en-US" sz="1600" dirty="0">
                <a:solidFill>
                  <a:srgbClr val="222222"/>
                </a:solidFill>
                <a:latin typeface="Helvetica Neue"/>
              </a:rPr>
              <a:t>All new student Maintenance/Fee Grant applications will be made online to SUSI (Student Universal Support Ireland) through their website at </a:t>
            </a:r>
            <a:r>
              <a:rPr lang="en-US" altLang="en-US" sz="1600" dirty="0">
                <a:solidFill>
                  <a:srgbClr val="2BA6CB"/>
                </a:solidFill>
                <a:latin typeface="Helvetica Neue"/>
                <a:hlinkClick r:id="rId5"/>
              </a:rPr>
              <a:t>www.susi.ie</a:t>
            </a:r>
            <a:r>
              <a:rPr lang="en-US" altLang="en-US" sz="1600" dirty="0">
                <a:solidFill>
                  <a:srgbClr val="222222"/>
                </a:solidFill>
                <a:latin typeface="Helvetica Neue"/>
              </a:rPr>
              <a:t> (see also </a:t>
            </a:r>
            <a:r>
              <a:rPr lang="en-US" altLang="en-US" sz="1600" dirty="0">
                <a:solidFill>
                  <a:srgbClr val="2BA6CB"/>
                </a:solidFill>
                <a:latin typeface="Helvetica Neue"/>
                <a:hlinkClick r:id="rId6"/>
              </a:rPr>
              <a:t>www.studentfinance.ie</a:t>
            </a:r>
            <a:r>
              <a:rPr lang="en-US" altLang="en-US" sz="1600" dirty="0">
                <a:solidFill>
                  <a:srgbClr val="222222"/>
                </a:solidFill>
                <a:latin typeface="Helvetica Neue"/>
              </a:rPr>
              <a:t>).</a:t>
            </a:r>
            <a:br>
              <a:rPr lang="en-US" altLang="en-US" sz="1600" dirty="0">
                <a:solidFill>
                  <a:srgbClr val="222222"/>
                </a:solidFill>
                <a:latin typeface="Helvetica Neue"/>
              </a:rPr>
            </a:br>
            <a:br>
              <a:rPr lang="en-US" altLang="en-US" sz="1600" dirty="0">
                <a:solidFill>
                  <a:srgbClr val="222222"/>
                </a:solidFill>
                <a:latin typeface="Helvetica Neue"/>
              </a:rPr>
            </a:br>
            <a:r>
              <a:rPr lang="en-US" altLang="en-US" sz="1600" dirty="0">
                <a:solidFill>
                  <a:srgbClr val="222222"/>
                </a:solidFill>
                <a:latin typeface="Helvetica Neue"/>
              </a:rPr>
              <a:t>Please refer to the </a:t>
            </a:r>
            <a:r>
              <a:rPr lang="en-US" altLang="en-US" sz="1600" dirty="0">
                <a:solidFill>
                  <a:srgbClr val="2BA6CB"/>
                </a:solidFill>
                <a:latin typeface="Helvetica Neue"/>
                <a:hlinkClick r:id="rId7"/>
              </a:rPr>
              <a:t>SUSI web site</a:t>
            </a:r>
            <a:r>
              <a:rPr lang="en-US" altLang="en-US" sz="1600" dirty="0">
                <a:solidFill>
                  <a:srgbClr val="222222"/>
                </a:solidFill>
                <a:latin typeface="Helvetica Neue"/>
              </a:rPr>
              <a:t> for details of courses that may be eligible for student grant funding from SUSI.</a:t>
            </a:r>
            <a:br>
              <a:rPr lang="en-US" altLang="en-US" sz="1600" dirty="0">
                <a:solidFill>
                  <a:srgbClr val="222222"/>
                </a:solidFill>
                <a:latin typeface="Helvetica Neue"/>
              </a:rPr>
            </a:br>
            <a:br>
              <a:rPr lang="en-US" altLang="en-US" sz="1600" dirty="0">
                <a:solidFill>
                  <a:srgbClr val="222222"/>
                </a:solidFill>
                <a:latin typeface="Helvetica Neue"/>
              </a:rPr>
            </a:br>
            <a:r>
              <a:rPr lang="en-US" altLang="en-US" sz="1600" dirty="0">
                <a:solidFill>
                  <a:srgbClr val="222222"/>
                </a:solidFill>
                <a:latin typeface="Helvetica Neue"/>
              </a:rPr>
              <a:t>If you wish to apply for a grant, you may indicate this on your CAO online application. CAO will then provide your Identification, Contact and Offer/Acceptance details to the grant authority (SUSI).</a:t>
            </a:r>
            <a:endParaRPr lang="en-US" altLang="en-US" sz="16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EA62497-CCF6-4718-AD73-50B9BDC5DAE6}"/>
              </a:ext>
            </a:extLst>
          </p:cNvPr>
          <p:cNvSpPr/>
          <p:nvPr/>
        </p:nvSpPr>
        <p:spPr>
          <a:xfrm>
            <a:off x="259220" y="84304"/>
            <a:ext cx="8496944" cy="2908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600" b="1" dirty="0">
                <a:solidFill>
                  <a:srgbClr val="222222"/>
                </a:solidFill>
                <a:latin typeface="Helvetica Neue"/>
              </a:rPr>
              <a:t>Higher Education Access Route (HEAR) </a:t>
            </a:r>
            <a:r>
              <a:rPr lang="en-US" altLang="en-US" sz="1600" dirty="0">
                <a:solidFill>
                  <a:srgbClr val="222222"/>
                </a:solidFill>
                <a:latin typeface="Helvetica Neue"/>
              </a:rPr>
              <a:t> (</a:t>
            </a:r>
            <a:r>
              <a:rPr lang="en-US" altLang="en-US" sz="1600" u="sng" dirty="0">
                <a:solidFill>
                  <a:srgbClr val="2BA6CB"/>
                </a:solidFill>
                <a:latin typeface="Helvetica Neue"/>
                <a:hlinkClick r:id="rId2" tooltip="Opens in a new window"/>
              </a:rPr>
              <a:t>Further Information</a:t>
            </a:r>
            <a:r>
              <a:rPr lang="en-US" altLang="en-US" sz="1600" dirty="0">
                <a:solidFill>
                  <a:srgbClr val="2BA6CB"/>
                </a:solidFill>
                <a:latin typeface="Helvetica Neue"/>
                <a:hlinkClick r:id="rId2" tooltip="Opens in a new window"/>
              </a:rPr>
              <a:t>  </a:t>
            </a:r>
            <a:r>
              <a:rPr lang="en-US" altLang="en-US" sz="1600" dirty="0">
                <a:solidFill>
                  <a:srgbClr val="2BA6CB"/>
                </a:solidFill>
                <a:latin typeface="Helvetica Neue"/>
              </a:rPr>
              <a:t>  </a:t>
            </a:r>
            <a:r>
              <a:rPr lang="en-US" altLang="en-US" sz="1600" dirty="0">
                <a:solidFill>
                  <a:srgbClr val="222222"/>
                </a:solidFill>
                <a:latin typeface="Helvetica Neue"/>
              </a:rPr>
              <a:t>)</a:t>
            </a:r>
            <a:br>
              <a:rPr lang="en-US" altLang="en-US" sz="1600" dirty="0">
                <a:solidFill>
                  <a:srgbClr val="222222"/>
                </a:solidFill>
                <a:latin typeface="Helvetica Neue"/>
              </a:rPr>
            </a:br>
            <a:r>
              <a:rPr lang="en-US" altLang="en-US" sz="1600" dirty="0">
                <a:solidFill>
                  <a:srgbClr val="222222"/>
                </a:solidFill>
                <a:latin typeface="Helvetica Neue"/>
              </a:rPr>
              <a:t>(for school-leavers from socio-economically disadvantaged backgrounds)</a:t>
            </a:r>
            <a:br>
              <a:rPr lang="en-US" altLang="en-US" sz="1600" dirty="0">
                <a:solidFill>
                  <a:srgbClr val="222222"/>
                </a:solidFill>
                <a:latin typeface="Helvetica Neue"/>
              </a:rPr>
            </a:br>
            <a:br>
              <a:rPr lang="en-US" altLang="en-US" sz="1600" dirty="0">
                <a:solidFill>
                  <a:srgbClr val="222222"/>
                </a:solidFill>
                <a:latin typeface="Helvetica Neue"/>
              </a:rPr>
            </a:br>
            <a:r>
              <a:rPr lang="en-US" altLang="en-US" sz="1600" dirty="0">
                <a:solidFill>
                  <a:srgbClr val="222222"/>
                </a:solidFill>
                <a:latin typeface="Helvetica Neue"/>
              </a:rPr>
              <a:t>The Higher Education Access Route (HEAR) is a third level admissions scheme for school leavers from socio-economically disadvantaged backgrounds.</a:t>
            </a:r>
            <a:br>
              <a:rPr lang="en-US" altLang="en-US" sz="1600" dirty="0">
                <a:solidFill>
                  <a:srgbClr val="222222"/>
                </a:solidFill>
                <a:latin typeface="Helvetica Neue"/>
              </a:rPr>
            </a:br>
            <a:br>
              <a:rPr lang="en-US" altLang="en-US" sz="1600" dirty="0">
                <a:solidFill>
                  <a:srgbClr val="222222"/>
                </a:solidFill>
                <a:latin typeface="Helvetica Neue"/>
              </a:rPr>
            </a:br>
            <a:r>
              <a:rPr lang="en-US" altLang="en-US" sz="1600" dirty="0">
                <a:solidFill>
                  <a:srgbClr val="222222"/>
                </a:solidFill>
                <a:latin typeface="Helvetica Neue"/>
              </a:rPr>
              <a:t>You must complete all relevant Sections (1-8) of the online HEAR application by 17:00 on 1 March to be considered for HEAR</a:t>
            </a:r>
          </a:p>
          <a:p>
            <a:endParaRPr lang="en-US" altLang="en-US" sz="1600" b="1" dirty="0">
              <a:solidFill>
                <a:srgbClr val="222222"/>
              </a:solidFill>
              <a:latin typeface="Helvetica Neue"/>
            </a:endParaRPr>
          </a:p>
          <a:p>
            <a:r>
              <a:rPr lang="en-US" altLang="en-US" sz="1600" b="1" dirty="0">
                <a:solidFill>
                  <a:srgbClr val="222222"/>
                </a:solidFill>
                <a:latin typeface="Helvetica Neue"/>
              </a:rPr>
              <a:t>Click on the HEAR Application button below to complete your online HEAR application.</a:t>
            </a:r>
          </a:p>
          <a:p>
            <a:endParaRPr lang="en-US" altLang="en-US" sz="7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F3D0C89-B0E5-403D-AA91-F2DCF61E3AF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97397" y="2586239"/>
            <a:ext cx="2388006" cy="55472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AB6C1F6-73D6-49CA-B50D-F2E271A0531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60032" y="6117412"/>
            <a:ext cx="4207371" cy="593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1255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25476" y="476672"/>
            <a:ext cx="6450980" cy="120032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IE" dirty="0"/>
              <a:t>CAO applications opens 5 November</a:t>
            </a:r>
          </a:p>
          <a:p>
            <a:pPr marL="342900" indent="-342900">
              <a:buFont typeface="+mj-lt"/>
              <a:buAutoNum type="arabicPeriod"/>
            </a:pPr>
            <a:r>
              <a:rPr lang="en-IE" dirty="0"/>
              <a:t>Make an application</a:t>
            </a:r>
          </a:p>
          <a:p>
            <a:pPr marL="342900" indent="-342900">
              <a:buFont typeface="+mj-lt"/>
              <a:buAutoNum type="arabicPeriod"/>
            </a:pPr>
            <a:r>
              <a:rPr lang="en-IE" dirty="0"/>
              <a:t>Fill the on line HEAR /DARE application</a:t>
            </a:r>
          </a:p>
          <a:p>
            <a:pPr marL="342900" indent="-342900">
              <a:buFont typeface="+mj-lt"/>
              <a:buAutoNum type="arabicPeriod"/>
            </a:pPr>
            <a:r>
              <a:rPr lang="en-IE" dirty="0"/>
              <a:t>Gather information Evidence of Disability and Financial info.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25476" y="1702755"/>
            <a:ext cx="6450980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IE" dirty="0"/>
              <a:t>Closing date to apply to CAO by 5:15 on 1</a:t>
            </a:r>
            <a:r>
              <a:rPr lang="en-IE" baseline="30000" dirty="0"/>
              <a:t>st</a:t>
            </a:r>
            <a:r>
              <a:rPr lang="en-IE" dirty="0"/>
              <a:t> February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25476" y="2132856"/>
            <a:ext cx="6450980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IE" dirty="0"/>
              <a:t>You must indicate you wish to be considered for HEAR/DARE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25476" y="2564904"/>
            <a:ext cx="6450980" cy="147732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IE" dirty="0"/>
              <a:t>You must return the completed, signed And stamped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Educational Impact Statement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Evidence of Disability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Financial Documentation to support HEAR application</a:t>
            </a:r>
          </a:p>
          <a:p>
            <a:r>
              <a:rPr lang="en-IE" dirty="0"/>
              <a:t>Keep copies of all documents and get certificate of postage.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25476" y="4042232"/>
            <a:ext cx="6450980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IE" dirty="0"/>
              <a:t>HEAR &amp; DARE application assessments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25476" y="4428681"/>
            <a:ext cx="6450980" cy="6463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IE" dirty="0"/>
              <a:t>Notified of outcome of HEAR/DARE applications, after which you can appeal.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25476" y="5075012"/>
            <a:ext cx="6450980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IE" dirty="0"/>
              <a:t>Applications notified of outcome of appeal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21767" y="5473752"/>
            <a:ext cx="6450980" cy="6463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IE" dirty="0"/>
              <a:t>LC results, eligible HEAR/DARE applications compete for reduced points places, CAO offer to successful applicants, accept offer.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02201" y="6111019"/>
            <a:ext cx="6450980" cy="3693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IE" dirty="0"/>
              <a:t>Attend mandatory HEAR/DARE orientation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83768" y="18978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solidFill>
                  <a:schemeClr val="tx2"/>
                </a:solidFill>
              </a:rPr>
              <a:t>HEAR/DARE Application Timeline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ADCECF-586A-45EF-8361-659CB9B095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982" y="458341"/>
            <a:ext cx="1928283" cy="362033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B803330-7F46-4505-96A4-A6A6E46070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740" y="4078676"/>
            <a:ext cx="1889348" cy="2505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724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260649"/>
            <a:ext cx="4038600" cy="5865515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IE" b="1" dirty="0">
                <a:solidFill>
                  <a:srgbClr val="FFC000"/>
                </a:solidFill>
              </a:rPr>
              <a:t>HEAR</a:t>
            </a:r>
          </a:p>
          <a:p>
            <a:pPr marL="0" indent="0">
              <a:buNone/>
            </a:pPr>
            <a:r>
              <a:rPr lang="en-IE" b="1" dirty="0">
                <a:solidFill>
                  <a:srgbClr val="FFC000"/>
                </a:solidFill>
              </a:rPr>
              <a:t>Higher Education Access Route</a:t>
            </a:r>
          </a:p>
          <a:p>
            <a:pPr marL="0" indent="0">
              <a:buNone/>
            </a:pPr>
            <a:r>
              <a:rPr lang="en-IE" dirty="0"/>
              <a:t>It is a third level admissions scheme for school leavers from </a:t>
            </a:r>
            <a:r>
              <a:rPr lang="en-IE" b="1" dirty="0"/>
              <a:t>socio-economically disadvantaged backgrounds. </a:t>
            </a:r>
            <a:r>
              <a:rPr lang="en-IE" dirty="0"/>
              <a:t>Eligible students may be offered places on </a:t>
            </a:r>
            <a:r>
              <a:rPr lang="en-IE" b="1" dirty="0"/>
              <a:t>reduced points and receive extra supports </a:t>
            </a:r>
            <a:r>
              <a:rPr lang="en-IE" dirty="0"/>
              <a:t>places in colleges that run the scheme.</a:t>
            </a:r>
          </a:p>
          <a:p>
            <a:pPr marL="0" indent="0">
              <a:buNone/>
            </a:pPr>
            <a:endParaRPr lang="en-IE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260649"/>
            <a:ext cx="4038600" cy="5865515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IE" b="1" dirty="0">
                <a:solidFill>
                  <a:schemeClr val="accent3">
                    <a:lumMod val="50000"/>
                  </a:schemeClr>
                </a:solidFill>
              </a:rPr>
              <a:t>DARE</a:t>
            </a:r>
          </a:p>
          <a:p>
            <a:pPr marL="0" indent="0">
              <a:buNone/>
            </a:pPr>
            <a:r>
              <a:rPr lang="en-IE" b="1" dirty="0">
                <a:solidFill>
                  <a:schemeClr val="accent3">
                    <a:lumMod val="50000"/>
                  </a:schemeClr>
                </a:solidFill>
              </a:rPr>
              <a:t>Disability Access Route to Education </a:t>
            </a:r>
          </a:p>
          <a:p>
            <a:pPr marL="0" indent="0">
              <a:buNone/>
            </a:pPr>
            <a:r>
              <a:rPr lang="en-IE" dirty="0"/>
              <a:t>It is a third level alternative admissions scheme for school leavers whose </a:t>
            </a:r>
            <a:r>
              <a:rPr lang="en-IE" b="1" dirty="0"/>
              <a:t>disabilities have had a negative impact on their second level education.</a:t>
            </a:r>
            <a:r>
              <a:rPr lang="en-IE" dirty="0"/>
              <a:t> Eligible students may be offered places on </a:t>
            </a:r>
            <a:r>
              <a:rPr lang="en-IE" b="1" dirty="0"/>
              <a:t>reduced points </a:t>
            </a:r>
            <a:r>
              <a:rPr lang="en-IE" dirty="0"/>
              <a:t>in the colleges that run the scheme</a:t>
            </a:r>
          </a:p>
          <a:p>
            <a:pPr marL="0" indent="0" algn="ctr">
              <a:buNone/>
            </a:pPr>
            <a:endParaRPr lang="en-IE" b="1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427984" y="404664"/>
            <a:ext cx="0" cy="583264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2898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60649"/>
            <a:ext cx="8507288" cy="23762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E" b="1" dirty="0">
                <a:solidFill>
                  <a:schemeClr val="tx2"/>
                </a:solidFill>
              </a:rPr>
              <a:t>What does ‘reduced points’ mean?</a:t>
            </a:r>
            <a:endParaRPr lang="en-IE" dirty="0">
              <a:solidFill>
                <a:schemeClr val="tx2"/>
              </a:solidFill>
            </a:endParaRPr>
          </a:p>
          <a:p>
            <a:r>
              <a:rPr lang="en-IE" dirty="0"/>
              <a:t>If you apply to </a:t>
            </a:r>
            <a:r>
              <a:rPr lang="en-IE" b="1" dirty="0">
                <a:solidFill>
                  <a:schemeClr val="accent6"/>
                </a:solidFill>
              </a:rPr>
              <a:t>HEAR</a:t>
            </a:r>
            <a:r>
              <a:rPr lang="en-IE" b="1" dirty="0"/>
              <a:t>/</a:t>
            </a:r>
            <a:r>
              <a:rPr lang="en-IE" b="1" dirty="0">
                <a:solidFill>
                  <a:schemeClr val="accent3"/>
                </a:solidFill>
              </a:rPr>
              <a:t>DARE</a:t>
            </a:r>
            <a:r>
              <a:rPr lang="en-IE" dirty="0"/>
              <a:t> and meet the application criteria you may be offered a place even if you do not have enough Leaving Certificate points for your preferred course. CAO points 350, HEAR/DARE 340</a:t>
            </a:r>
            <a:endParaRPr lang="en-IE" b="1" dirty="0"/>
          </a:p>
          <a:p>
            <a:pPr marL="0" indent="0">
              <a:buNone/>
            </a:pPr>
            <a:endParaRPr lang="en-IE" b="1" dirty="0"/>
          </a:p>
          <a:p>
            <a:r>
              <a:rPr lang="en-IE" b="1" dirty="0"/>
              <a:t>You still need to meet the minimum entry requirements </a:t>
            </a:r>
            <a:r>
              <a:rPr lang="en-IE" dirty="0"/>
              <a:t>and any specific programme requirements before being considered for a </a:t>
            </a:r>
            <a:r>
              <a:rPr lang="en-IE" b="1" dirty="0">
                <a:solidFill>
                  <a:schemeClr val="accent6"/>
                </a:solidFill>
              </a:rPr>
              <a:t>HEAR</a:t>
            </a:r>
            <a:r>
              <a:rPr lang="en-IE" b="1" dirty="0"/>
              <a:t>/</a:t>
            </a:r>
            <a:r>
              <a:rPr lang="en-IE" b="1" dirty="0">
                <a:solidFill>
                  <a:srgbClr val="92D050"/>
                </a:solidFill>
              </a:rPr>
              <a:t>DARE</a:t>
            </a:r>
            <a:endParaRPr lang="en-IE" dirty="0"/>
          </a:p>
          <a:p>
            <a:pPr marL="0" indent="0">
              <a:buNone/>
            </a:pPr>
            <a:endParaRPr lang="en-IE" dirty="0"/>
          </a:p>
          <a:p>
            <a:r>
              <a:rPr lang="en-IE" dirty="0"/>
              <a:t>Each of the colleges set aside a </a:t>
            </a:r>
            <a:r>
              <a:rPr lang="en-IE" b="1" dirty="0"/>
              <a:t>quota of places </a:t>
            </a:r>
            <a:r>
              <a:rPr lang="en-IE" dirty="0"/>
              <a:t>for </a:t>
            </a:r>
            <a:r>
              <a:rPr lang="en-IE" b="1" dirty="0">
                <a:solidFill>
                  <a:schemeClr val="accent6"/>
                </a:solidFill>
              </a:rPr>
              <a:t>HEAR</a:t>
            </a:r>
            <a:r>
              <a:rPr lang="en-IE" b="1" dirty="0"/>
              <a:t>/</a:t>
            </a:r>
            <a:r>
              <a:rPr lang="en-IE" b="1" dirty="0">
                <a:solidFill>
                  <a:srgbClr val="92D050"/>
                </a:solidFill>
              </a:rPr>
              <a:t>DARE</a:t>
            </a:r>
            <a:r>
              <a:rPr lang="en-IE" dirty="0"/>
              <a:t> students each year. </a:t>
            </a:r>
          </a:p>
          <a:p>
            <a:endParaRPr lang="en-IE" dirty="0"/>
          </a:p>
          <a:p>
            <a:endParaRPr lang="en-IE" dirty="0"/>
          </a:p>
          <a:p>
            <a:pPr marL="0" indent="0">
              <a:buNone/>
            </a:pPr>
            <a:br>
              <a:rPr lang="en-IE" dirty="0"/>
            </a:br>
            <a:endParaRPr lang="en-IE" b="1" dirty="0"/>
          </a:p>
        </p:txBody>
      </p:sp>
    </p:spTree>
    <p:extLst>
      <p:ext uri="{BB962C8B-B14F-4D97-AF65-F5344CB8AC3E}">
        <p14:creationId xmlns:p14="http://schemas.microsoft.com/office/powerpoint/2010/main" val="3347831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259632" y="116633"/>
            <a:ext cx="6336704" cy="576064"/>
          </a:xfrm>
        </p:spPr>
        <p:txBody>
          <a:bodyPr>
            <a:normAutofit/>
          </a:bodyPr>
          <a:lstStyle/>
          <a:p>
            <a:r>
              <a:rPr lang="en-IE" sz="2800" b="1" dirty="0">
                <a:solidFill>
                  <a:schemeClr val="tx2"/>
                </a:solidFill>
                <a:latin typeface="+mn-lt"/>
              </a:rPr>
              <a:t>Which colleges offer </a:t>
            </a:r>
            <a:r>
              <a:rPr lang="en-IE" sz="2800" b="1" dirty="0">
                <a:solidFill>
                  <a:schemeClr val="accent6"/>
                </a:solidFill>
                <a:latin typeface="+mn-lt"/>
              </a:rPr>
              <a:t>HEAR </a:t>
            </a:r>
            <a:r>
              <a:rPr lang="en-IE" sz="2800" b="1" dirty="0">
                <a:latin typeface="+mn-lt"/>
              </a:rPr>
              <a:t>&amp; </a:t>
            </a:r>
            <a:r>
              <a:rPr lang="en-IE" sz="2800" b="1" dirty="0">
                <a:solidFill>
                  <a:schemeClr val="accent3"/>
                </a:solidFill>
                <a:latin typeface="+mn-lt"/>
              </a:rPr>
              <a:t>DARE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51520" y="692697"/>
            <a:ext cx="4254624" cy="5256584"/>
          </a:xfrm>
        </p:spPr>
        <p:txBody>
          <a:bodyPr>
            <a:normAutofit fontScale="25000" lnSpcReduction="20000"/>
          </a:bodyPr>
          <a:lstStyle/>
          <a:p>
            <a:pPr>
              <a:spcBef>
                <a:spcPts val="0"/>
              </a:spcBef>
              <a:spcAft>
                <a:spcPts val="200"/>
              </a:spcAft>
              <a:buFont typeface="Calibri" panose="020F0502020204030204" pitchFamily="34" charset="0"/>
              <a:buChar char="•"/>
            </a:pPr>
            <a:r>
              <a:rPr lang="en-IE" sz="9600" b="1" dirty="0"/>
              <a:t>MTU – Cork IT </a:t>
            </a:r>
            <a:r>
              <a:rPr lang="en-IE" sz="9600" dirty="0"/>
              <a:t>&amp; Tralee IT</a:t>
            </a:r>
            <a:endParaRPr lang="en-IE" sz="9600" b="1" dirty="0"/>
          </a:p>
          <a:p>
            <a:pPr>
              <a:spcBef>
                <a:spcPts val="0"/>
              </a:spcBef>
              <a:spcAft>
                <a:spcPts val="200"/>
              </a:spcAft>
              <a:buFont typeface="Calibri" panose="020F0502020204030204" pitchFamily="34" charset="0"/>
              <a:buChar char="•"/>
            </a:pPr>
            <a:r>
              <a:rPr lang="en-IE" sz="9600" b="1" dirty="0"/>
              <a:t>Dublin City University</a:t>
            </a:r>
          </a:p>
          <a:p>
            <a:pPr>
              <a:spcBef>
                <a:spcPts val="0"/>
              </a:spcBef>
              <a:spcAft>
                <a:spcPts val="200"/>
              </a:spcAft>
              <a:buFont typeface="Calibri" panose="020F0502020204030204" pitchFamily="34" charset="0"/>
              <a:buChar char="•"/>
            </a:pPr>
            <a:r>
              <a:rPr lang="en-IE" sz="9600" dirty="0"/>
              <a:t>Dundalk IT</a:t>
            </a:r>
          </a:p>
          <a:p>
            <a:pPr>
              <a:spcBef>
                <a:spcPts val="0"/>
              </a:spcBef>
              <a:spcAft>
                <a:spcPts val="200"/>
              </a:spcAft>
              <a:buFont typeface="Calibri" panose="020F0502020204030204" pitchFamily="34" charset="0"/>
              <a:buChar char="•"/>
            </a:pPr>
            <a:r>
              <a:rPr lang="en-IE" sz="9600" dirty="0"/>
              <a:t>Dun Laoghaire Institute of </a:t>
            </a:r>
          </a:p>
          <a:p>
            <a:pPr>
              <a:spcBef>
                <a:spcPts val="0"/>
              </a:spcBef>
              <a:spcAft>
                <a:spcPts val="200"/>
              </a:spcAft>
              <a:buFont typeface="Calibri" panose="020F0502020204030204" pitchFamily="34" charset="0"/>
              <a:buChar char="•"/>
            </a:pPr>
            <a:r>
              <a:rPr lang="en-IE" sz="9600" dirty="0"/>
              <a:t>Art, Design and Technology</a:t>
            </a:r>
          </a:p>
          <a:p>
            <a:pPr>
              <a:spcBef>
                <a:spcPts val="0"/>
              </a:spcBef>
              <a:spcAft>
                <a:spcPts val="200"/>
              </a:spcAft>
              <a:buFont typeface="Calibri" panose="020F0502020204030204" pitchFamily="34" charset="0"/>
              <a:buChar char="•"/>
            </a:pPr>
            <a:r>
              <a:rPr lang="en-IE" sz="9600" dirty="0"/>
              <a:t>IT Carlow</a:t>
            </a:r>
          </a:p>
          <a:p>
            <a:pPr>
              <a:spcBef>
                <a:spcPts val="0"/>
              </a:spcBef>
              <a:spcAft>
                <a:spcPts val="200"/>
              </a:spcAft>
              <a:buFont typeface="Calibri" panose="020F0502020204030204" pitchFamily="34" charset="0"/>
              <a:buChar char="•"/>
            </a:pPr>
            <a:r>
              <a:rPr lang="en-IE" sz="9600" dirty="0"/>
              <a:t>IT Sligo</a:t>
            </a:r>
          </a:p>
          <a:p>
            <a:pPr>
              <a:spcBef>
                <a:spcPts val="0"/>
              </a:spcBef>
              <a:spcAft>
                <a:spcPts val="200"/>
              </a:spcAft>
              <a:buFont typeface="Calibri" panose="020F0502020204030204" pitchFamily="34" charset="0"/>
              <a:buChar char="•"/>
            </a:pPr>
            <a:r>
              <a:rPr lang="en-IE" sz="9600" dirty="0"/>
              <a:t>Letterkenny IT</a:t>
            </a:r>
          </a:p>
          <a:p>
            <a:pPr>
              <a:spcBef>
                <a:spcPts val="0"/>
              </a:spcBef>
              <a:spcAft>
                <a:spcPts val="200"/>
              </a:spcAft>
              <a:buFont typeface="Calibri" panose="020F0502020204030204" pitchFamily="34" charset="0"/>
              <a:buChar char="•"/>
            </a:pPr>
            <a:r>
              <a:rPr lang="en-IE" sz="9600" b="1" dirty="0"/>
              <a:t>TUS - Limerick IT, Athlone IT, Ennis, Clonmel &amp; Thurles</a:t>
            </a:r>
          </a:p>
          <a:p>
            <a:pPr>
              <a:spcBef>
                <a:spcPts val="0"/>
              </a:spcBef>
              <a:spcAft>
                <a:spcPts val="200"/>
              </a:spcAft>
              <a:buFont typeface="Calibri" panose="020F0502020204030204" pitchFamily="34" charset="0"/>
              <a:buChar char="•"/>
            </a:pPr>
            <a:r>
              <a:rPr lang="en-IE" sz="9600" dirty="0"/>
              <a:t>Marino Institute of Education</a:t>
            </a:r>
          </a:p>
          <a:p>
            <a:pPr>
              <a:spcBef>
                <a:spcPts val="0"/>
              </a:spcBef>
              <a:spcAft>
                <a:spcPts val="200"/>
              </a:spcAft>
              <a:buFont typeface="Calibri" panose="020F0502020204030204" pitchFamily="34" charset="0"/>
              <a:buChar char="•"/>
            </a:pPr>
            <a:r>
              <a:rPr lang="en-IE" sz="9600" b="1" dirty="0"/>
              <a:t>Mary Immaculate College</a:t>
            </a:r>
          </a:p>
          <a:p>
            <a:pPr>
              <a:spcBef>
                <a:spcPts val="0"/>
              </a:spcBef>
              <a:spcAft>
                <a:spcPts val="200"/>
              </a:spcAft>
              <a:buFont typeface="Calibri" panose="020F0502020204030204" pitchFamily="34" charset="0"/>
              <a:buChar char="•"/>
            </a:pPr>
            <a:r>
              <a:rPr lang="en-IE" sz="9600" dirty="0"/>
              <a:t>National College of Ireland</a:t>
            </a:r>
          </a:p>
          <a:p>
            <a:pPr>
              <a:spcBef>
                <a:spcPts val="0"/>
              </a:spcBef>
              <a:spcAft>
                <a:spcPts val="200"/>
              </a:spcAft>
              <a:buFont typeface="Calibri" panose="020F0502020204030204" pitchFamily="34" charset="0"/>
              <a:buChar char="•"/>
            </a:pPr>
            <a:r>
              <a:rPr lang="en-IE" sz="9600" dirty="0"/>
              <a:t>NUI Galway</a:t>
            </a:r>
          </a:p>
          <a:p>
            <a:pPr>
              <a:spcBef>
                <a:spcPts val="0"/>
              </a:spcBef>
              <a:spcAft>
                <a:spcPts val="200"/>
              </a:spcAft>
              <a:buFont typeface="Calibri" panose="020F0502020204030204" pitchFamily="34" charset="0"/>
              <a:buChar char="•"/>
            </a:pPr>
            <a:r>
              <a:rPr lang="en-IE" sz="9600" dirty="0"/>
              <a:t>Maynooth University</a:t>
            </a:r>
          </a:p>
          <a:p>
            <a:pPr>
              <a:spcBef>
                <a:spcPts val="0"/>
              </a:spcBef>
              <a:spcAft>
                <a:spcPts val="200"/>
              </a:spcAft>
              <a:buFont typeface="Calibri" panose="020F0502020204030204" pitchFamily="34" charset="0"/>
              <a:buChar char="•"/>
            </a:pPr>
            <a:r>
              <a:rPr lang="en-IE" sz="9600" dirty="0"/>
              <a:t>Royal College of Surgeons in Ireland (RCSI) </a:t>
            </a:r>
          </a:p>
          <a:p>
            <a:pPr marL="0" indent="0">
              <a:buNone/>
            </a:pPr>
            <a:br>
              <a:rPr lang="en-IE" sz="7400" dirty="0"/>
            </a:br>
            <a:br>
              <a:rPr lang="en-IE" dirty="0"/>
            </a:br>
            <a:br>
              <a:rPr lang="en-IE" dirty="0"/>
            </a:br>
            <a:endParaRPr lang="en-IE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4008" y="620689"/>
            <a:ext cx="4248472" cy="514543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IE" sz="2400" dirty="0"/>
              <a:t>St Angelas College Sligo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IE" sz="2400" dirty="0"/>
              <a:t>Technological University Blanchardstown Campus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IE" sz="2400" dirty="0"/>
              <a:t>Technological University Dublin City Campus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IE" sz="2400" dirty="0"/>
              <a:t>Technological University Tallaght Campus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IE" sz="2400" dirty="0"/>
              <a:t>Trinity College Dublin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IE" sz="2400" b="1" dirty="0"/>
              <a:t>University College Dublin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IE" sz="2400" b="1" dirty="0"/>
              <a:t>University College Cork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IE" sz="2400" b="1" dirty="0"/>
              <a:t>University of Limerick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IE" sz="2400" b="1" dirty="0"/>
              <a:t>Waterford IT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IE" sz="2400" dirty="0"/>
              <a:t>Maynooth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83968" y="5900848"/>
            <a:ext cx="43204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/>
              <a:t>*</a:t>
            </a:r>
            <a:r>
              <a:rPr lang="en-IE" sz="2400" b="1" dirty="0">
                <a:solidFill>
                  <a:schemeClr val="accent6"/>
                </a:solidFill>
              </a:rPr>
              <a:t>HEAR ONLY </a:t>
            </a:r>
            <a:r>
              <a:rPr lang="en-IE" sz="2400" dirty="0"/>
              <a:t>	Galway-Mayo IT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80205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988840"/>
            <a:ext cx="8229600" cy="1143000"/>
          </a:xfrm>
        </p:spPr>
        <p:txBody>
          <a:bodyPr/>
          <a:lstStyle/>
          <a:p>
            <a:r>
              <a:rPr lang="en-IE" b="1" dirty="0">
                <a:solidFill>
                  <a:schemeClr val="accent6"/>
                </a:solidFill>
              </a:rPr>
              <a:t>HEAR Application</a:t>
            </a:r>
          </a:p>
        </p:txBody>
      </p:sp>
    </p:spTree>
    <p:extLst>
      <p:ext uri="{BB962C8B-B14F-4D97-AF65-F5344CB8AC3E}">
        <p14:creationId xmlns:p14="http://schemas.microsoft.com/office/powerpoint/2010/main" val="1471613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IE" sz="2800" b="1" dirty="0">
                <a:solidFill>
                  <a:schemeClr val="accent6"/>
                </a:solidFill>
              </a:rPr>
              <a:t>How do I know if I’m eligible to apply to HEAR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9512" y="980729"/>
            <a:ext cx="8784976" cy="514543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E" sz="2800" b="1" dirty="0"/>
              <a:t>*Indicator 1 - Low Income </a:t>
            </a:r>
            <a:r>
              <a:rPr lang="en-IE" sz="2000" b="1" dirty="0"/>
              <a:t>(Must have Indicator 1 plus correct combination of 2 other indicators)</a:t>
            </a:r>
          </a:p>
          <a:p>
            <a:pPr marL="0" indent="0">
              <a:buNone/>
            </a:pPr>
            <a:r>
              <a:rPr lang="en-IE" sz="2800" dirty="0"/>
              <a:t>Is the household income below the HEAR Income threshold in 2021? €46790 fewer than 4 dependant children</a:t>
            </a:r>
          </a:p>
          <a:p>
            <a:pPr marL="0" indent="0">
              <a:buNone/>
            </a:pPr>
            <a:r>
              <a:rPr lang="en-IE" sz="2800" b="1" dirty="0"/>
              <a:t>Indicator 2 - Medical Card</a:t>
            </a:r>
          </a:p>
          <a:p>
            <a:pPr marL="0" indent="0">
              <a:buNone/>
            </a:pPr>
            <a:r>
              <a:rPr lang="en-IE" sz="2800" dirty="0"/>
              <a:t>Your family has a Medical Card/GP Visit Card </a:t>
            </a:r>
            <a:r>
              <a:rPr lang="en-IE" sz="2800" b="1" dirty="0"/>
              <a:t>in date on 31st December 2022.</a:t>
            </a:r>
            <a:endParaRPr lang="en-IE" sz="2800" dirty="0"/>
          </a:p>
          <a:p>
            <a:pPr marL="0" indent="0">
              <a:buNone/>
            </a:pPr>
            <a:r>
              <a:rPr lang="en-IE" sz="2800" b="1" dirty="0"/>
              <a:t>Indicator 3 - Social Welfare</a:t>
            </a:r>
          </a:p>
          <a:p>
            <a:pPr marL="0" indent="0">
              <a:buNone/>
            </a:pPr>
            <a:r>
              <a:rPr lang="en-IE" sz="2800" dirty="0"/>
              <a:t>Is the applicant’s parent(s) or guardian in receipt of a means-tested social welfare payment or a </a:t>
            </a:r>
            <a:r>
              <a:rPr lang="en-IE" sz="2800" b="1" dirty="0"/>
              <a:t>minimum of 26 weeks in 2021.</a:t>
            </a:r>
          </a:p>
          <a:p>
            <a:pPr marL="0" indent="0">
              <a:buNone/>
            </a:pPr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2928101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6632"/>
            <a:ext cx="8435280" cy="64087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E" sz="2800" b="1" dirty="0"/>
              <a:t>Indicator 4 - Socio-Economic Grouping (based on occupation and employment status)</a:t>
            </a:r>
          </a:p>
          <a:p>
            <a:pPr marL="0" indent="0">
              <a:buNone/>
            </a:pPr>
            <a:r>
              <a:rPr lang="en-IE" sz="2800" dirty="0"/>
              <a:t>Is the applicant a member of a </a:t>
            </a:r>
            <a:r>
              <a:rPr lang="en-IE" sz="2800" b="1" dirty="0"/>
              <a:t>group underrepresented in higher education</a:t>
            </a:r>
            <a:r>
              <a:rPr lang="en-IE" sz="2800" dirty="0"/>
              <a:t> i.e. non-manual workers, semi and unskilled workers.</a:t>
            </a:r>
          </a:p>
          <a:p>
            <a:pPr marL="0" indent="0">
              <a:buNone/>
            </a:pPr>
            <a:r>
              <a:rPr lang="en-IE" sz="2800" b="1" dirty="0"/>
              <a:t>*Indicator 5 - DEIS School </a:t>
            </a:r>
            <a:r>
              <a:rPr lang="en-IE" sz="2000" b="1" dirty="0"/>
              <a:t>(Every St Ailbe’s Student)</a:t>
            </a:r>
          </a:p>
          <a:p>
            <a:pPr marL="0" indent="0">
              <a:buNone/>
            </a:pPr>
            <a:r>
              <a:rPr lang="en-IE" sz="2800" dirty="0"/>
              <a:t>“DEIS” scheme (Delivering Equality of Opportunity in Schools) for the duration of their second level education.</a:t>
            </a:r>
          </a:p>
          <a:p>
            <a:pPr marL="0" indent="0">
              <a:buNone/>
            </a:pPr>
            <a:r>
              <a:rPr lang="en-IE" sz="2800" b="1" dirty="0"/>
              <a:t>Indicator 6 - Geographical Area</a:t>
            </a:r>
          </a:p>
          <a:p>
            <a:pPr marL="0" indent="0">
              <a:buNone/>
            </a:pPr>
            <a:r>
              <a:rPr lang="en-IE" sz="2800" dirty="0"/>
              <a:t>Does the applicant live in an area of concentrated disadvantage – high unemployment and poverty, or a small proportion of adults attend third level education.</a:t>
            </a:r>
          </a:p>
          <a:p>
            <a:pPr marL="0" indent="0">
              <a:buNone/>
            </a:pPr>
            <a:r>
              <a:rPr lang="en-GB" sz="2800" dirty="0"/>
              <a:t>Search for </a:t>
            </a:r>
            <a:r>
              <a:rPr lang="en-GB" sz="2800" dirty="0" err="1"/>
              <a:t>Pobal</a:t>
            </a:r>
            <a:r>
              <a:rPr lang="en-GB" sz="2800" dirty="0"/>
              <a:t> maps deprivation</a:t>
            </a:r>
            <a:endParaRPr lang="en-IE" sz="2800" dirty="0"/>
          </a:p>
          <a:p>
            <a:pPr marL="0" indent="0">
              <a:buNone/>
            </a:pPr>
            <a:endParaRPr lang="en-IE" sz="2800" dirty="0"/>
          </a:p>
        </p:txBody>
      </p:sp>
    </p:spTree>
    <p:extLst>
      <p:ext uri="{BB962C8B-B14F-4D97-AF65-F5344CB8AC3E}">
        <p14:creationId xmlns:p14="http://schemas.microsoft.com/office/powerpoint/2010/main" val="43895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FD86999-88C3-434D-834D-6025E20720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303" t="3932" r="303" b="5114"/>
          <a:stretch/>
        </p:blipFill>
        <p:spPr>
          <a:xfrm>
            <a:off x="0" y="188640"/>
            <a:ext cx="9036496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677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60649"/>
            <a:ext cx="8229600" cy="612068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sz="4000" b="1" dirty="0">
                <a:solidFill>
                  <a:schemeClr val="accent6"/>
                </a:solidFill>
              </a:rPr>
              <a:t>The combinations of Indicators for eligibility are:</a:t>
            </a:r>
          </a:p>
          <a:p>
            <a:pPr marL="0" indent="0">
              <a:buNone/>
            </a:pPr>
            <a:endParaRPr lang="en-IE" sz="4000" dirty="0"/>
          </a:p>
          <a:p>
            <a:pPr marL="0" indent="0">
              <a:buNone/>
            </a:pPr>
            <a:r>
              <a:rPr lang="en-IE" sz="4000" b="1" dirty="0"/>
              <a:t>	</a:t>
            </a:r>
            <a:r>
              <a:rPr lang="en-IE" sz="4000" b="1" dirty="0">
                <a:solidFill>
                  <a:srgbClr val="FF0000"/>
                </a:solidFill>
              </a:rPr>
              <a:t>1</a:t>
            </a:r>
            <a:r>
              <a:rPr lang="en-IE" sz="4000" b="1" dirty="0"/>
              <a:t>+ 2 + </a:t>
            </a:r>
          </a:p>
          <a:p>
            <a:pPr marL="0" indent="0">
              <a:buNone/>
            </a:pPr>
            <a:r>
              <a:rPr lang="en-IE" sz="4000" b="1" dirty="0"/>
              <a:t>	4 or </a:t>
            </a:r>
            <a:r>
              <a:rPr lang="en-IE" sz="4000" b="1" dirty="0">
                <a:solidFill>
                  <a:srgbClr val="FF0000"/>
                </a:solidFill>
              </a:rPr>
              <a:t>5</a:t>
            </a:r>
            <a:r>
              <a:rPr lang="en-IE" sz="4000" b="1" dirty="0"/>
              <a:t> or 6</a:t>
            </a:r>
          </a:p>
          <a:p>
            <a:pPr marL="0" indent="0">
              <a:buNone/>
            </a:pPr>
            <a:endParaRPr lang="en-IE" sz="4000" b="1" dirty="0"/>
          </a:p>
          <a:p>
            <a:pPr marL="0" indent="0">
              <a:buNone/>
            </a:pPr>
            <a:r>
              <a:rPr lang="en-IE" sz="4000" b="1" dirty="0"/>
              <a:t>	</a:t>
            </a:r>
            <a:r>
              <a:rPr lang="en-IE" sz="4000" b="1" dirty="0">
                <a:solidFill>
                  <a:srgbClr val="FF0000"/>
                </a:solidFill>
              </a:rPr>
              <a:t>1</a:t>
            </a:r>
            <a:r>
              <a:rPr lang="en-IE" sz="4000" b="1" dirty="0"/>
              <a:t>+ 3 + </a:t>
            </a:r>
          </a:p>
          <a:p>
            <a:pPr marL="0" indent="0">
              <a:buNone/>
            </a:pPr>
            <a:r>
              <a:rPr lang="en-IE" sz="4000" b="1" dirty="0"/>
              <a:t>	4 or </a:t>
            </a:r>
            <a:r>
              <a:rPr lang="en-IE" sz="4000" b="1" dirty="0">
                <a:solidFill>
                  <a:srgbClr val="FF0000"/>
                </a:solidFill>
              </a:rPr>
              <a:t>5</a:t>
            </a:r>
            <a:r>
              <a:rPr lang="en-IE" sz="4000" b="1" dirty="0"/>
              <a:t> or 6</a:t>
            </a:r>
          </a:p>
          <a:p>
            <a:pPr marL="0" indent="0">
              <a:buNone/>
            </a:pPr>
            <a:endParaRPr lang="en-IE" sz="4000" b="1" dirty="0"/>
          </a:p>
          <a:p>
            <a:pPr marL="0" indent="0">
              <a:buNone/>
            </a:pPr>
            <a:r>
              <a:rPr lang="en-IE" sz="4000" b="1" dirty="0"/>
              <a:t>	</a:t>
            </a:r>
            <a:r>
              <a:rPr lang="en-IE" sz="4000" b="1" dirty="0">
                <a:solidFill>
                  <a:srgbClr val="FF0000"/>
                </a:solidFill>
              </a:rPr>
              <a:t>1</a:t>
            </a:r>
            <a:r>
              <a:rPr lang="en-IE" sz="4000" b="1" dirty="0"/>
              <a:t>+ 4 + </a:t>
            </a:r>
          </a:p>
          <a:p>
            <a:pPr marL="0" indent="0">
              <a:buNone/>
            </a:pPr>
            <a:r>
              <a:rPr lang="en-IE" sz="4000" b="1" dirty="0"/>
              <a:t>	</a:t>
            </a:r>
            <a:r>
              <a:rPr lang="en-IE" sz="4000" b="1" dirty="0">
                <a:solidFill>
                  <a:srgbClr val="FF0000"/>
                </a:solidFill>
              </a:rPr>
              <a:t>5</a:t>
            </a:r>
            <a:r>
              <a:rPr lang="en-IE" sz="4000" b="1" dirty="0"/>
              <a:t> or 6</a:t>
            </a:r>
          </a:p>
          <a:p>
            <a:pPr marL="0" indent="0">
              <a:buNone/>
            </a:pPr>
            <a:endParaRPr lang="en-IE" sz="4000" b="1" dirty="0"/>
          </a:p>
          <a:p>
            <a:pPr marL="0" indent="0">
              <a:buNone/>
            </a:pPr>
            <a:r>
              <a:rPr lang="en-IE" sz="4000" b="1" dirty="0"/>
              <a:t>	</a:t>
            </a:r>
            <a:r>
              <a:rPr lang="en-IE" sz="4000" b="1" dirty="0">
                <a:solidFill>
                  <a:srgbClr val="FF0000"/>
                </a:solidFill>
              </a:rPr>
              <a:t>1</a:t>
            </a:r>
            <a:r>
              <a:rPr lang="en-IE" sz="4000" b="1" dirty="0"/>
              <a:t>+ </a:t>
            </a:r>
          </a:p>
          <a:p>
            <a:pPr marL="0" indent="0">
              <a:buNone/>
            </a:pPr>
            <a:r>
              <a:rPr lang="en-IE" sz="4000" b="1" dirty="0"/>
              <a:t>	</a:t>
            </a:r>
            <a:r>
              <a:rPr lang="en-IE" sz="4000" b="1" dirty="0">
                <a:solidFill>
                  <a:srgbClr val="FF0000"/>
                </a:solidFill>
              </a:rPr>
              <a:t>5</a:t>
            </a:r>
            <a:r>
              <a:rPr lang="en-IE" sz="4000" b="1" dirty="0"/>
              <a:t> + 6</a:t>
            </a:r>
          </a:p>
        </p:txBody>
      </p:sp>
      <p:sp>
        <p:nvSpPr>
          <p:cNvPr id="4" name="Rectangle 3"/>
          <p:cNvSpPr/>
          <p:nvPr/>
        </p:nvSpPr>
        <p:spPr>
          <a:xfrm>
            <a:off x="1475656" y="1405125"/>
            <a:ext cx="1584176" cy="10801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6" name="Rectangle 5"/>
          <p:cNvSpPr/>
          <p:nvPr/>
        </p:nvSpPr>
        <p:spPr>
          <a:xfrm>
            <a:off x="1475656" y="2780929"/>
            <a:ext cx="1584176" cy="9361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7" name="Rectangle 6"/>
          <p:cNvSpPr/>
          <p:nvPr/>
        </p:nvSpPr>
        <p:spPr>
          <a:xfrm>
            <a:off x="1475656" y="4079294"/>
            <a:ext cx="1224136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8" name="Rectangle 7"/>
          <p:cNvSpPr/>
          <p:nvPr/>
        </p:nvSpPr>
        <p:spPr>
          <a:xfrm>
            <a:off x="1475656" y="5301208"/>
            <a:ext cx="1224136" cy="93610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9" name="TextBox 8"/>
          <p:cNvSpPr txBox="1"/>
          <p:nvPr/>
        </p:nvSpPr>
        <p:spPr>
          <a:xfrm>
            <a:off x="3347864" y="1556793"/>
            <a:ext cx="54726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/>
              <a:t>INDICATORS</a:t>
            </a:r>
          </a:p>
          <a:p>
            <a:r>
              <a:rPr lang="en-IE" b="1" dirty="0">
                <a:solidFill>
                  <a:srgbClr val="FF0000"/>
                </a:solidFill>
              </a:rPr>
              <a:t>1</a:t>
            </a:r>
            <a:r>
              <a:rPr lang="en-IE" dirty="0">
                <a:solidFill>
                  <a:srgbClr val="FF0000"/>
                </a:solidFill>
              </a:rPr>
              <a:t> </a:t>
            </a:r>
            <a:r>
              <a:rPr lang="en-IE" dirty="0"/>
              <a:t>Income €46790</a:t>
            </a:r>
          </a:p>
          <a:p>
            <a:r>
              <a:rPr lang="en-IE" b="1" dirty="0"/>
              <a:t>2</a:t>
            </a:r>
            <a:r>
              <a:rPr lang="en-IE" dirty="0"/>
              <a:t> Medical/GP Visit Card</a:t>
            </a:r>
          </a:p>
          <a:p>
            <a:r>
              <a:rPr lang="en-IE" b="1" dirty="0"/>
              <a:t>3 </a:t>
            </a:r>
            <a:r>
              <a:rPr lang="en-IE" dirty="0"/>
              <a:t>Social Welfare Payment (26 </a:t>
            </a:r>
            <a:r>
              <a:rPr lang="en-IE" dirty="0" err="1"/>
              <a:t>wks</a:t>
            </a:r>
            <a:r>
              <a:rPr lang="en-IE" dirty="0"/>
              <a:t> 2021)</a:t>
            </a:r>
          </a:p>
          <a:p>
            <a:r>
              <a:rPr lang="en-IE" b="1" dirty="0"/>
              <a:t>4 </a:t>
            </a:r>
            <a:r>
              <a:rPr lang="en-IE" dirty="0"/>
              <a:t>Socio-economic Group (non-manual, semi &amp; unskilled manual workers)</a:t>
            </a:r>
          </a:p>
          <a:p>
            <a:r>
              <a:rPr lang="en-IE" b="1" dirty="0">
                <a:solidFill>
                  <a:srgbClr val="FF0000"/>
                </a:solidFill>
              </a:rPr>
              <a:t>5</a:t>
            </a:r>
            <a:r>
              <a:rPr lang="en-IE" dirty="0">
                <a:solidFill>
                  <a:srgbClr val="FF0000"/>
                </a:solidFill>
              </a:rPr>
              <a:t> </a:t>
            </a:r>
            <a:r>
              <a:rPr lang="en-IE" dirty="0"/>
              <a:t>DEIS School</a:t>
            </a:r>
          </a:p>
          <a:p>
            <a:r>
              <a:rPr lang="en-IE" b="1" dirty="0"/>
              <a:t>6</a:t>
            </a:r>
            <a:r>
              <a:rPr lang="en-IE" dirty="0"/>
              <a:t> Concentrated Disadvantage</a:t>
            </a:r>
          </a:p>
        </p:txBody>
      </p:sp>
    </p:spTree>
    <p:extLst>
      <p:ext uri="{BB962C8B-B14F-4D97-AF65-F5344CB8AC3E}">
        <p14:creationId xmlns:p14="http://schemas.microsoft.com/office/powerpoint/2010/main" val="7740757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14F195C5137842B49E340CFFAD9292" ma:contentTypeVersion="12" ma:contentTypeDescription="Create a new document." ma:contentTypeScope="" ma:versionID="f4700ad63207ecb6e6ad50843f5d75b9">
  <xsd:schema xmlns:xsd="http://www.w3.org/2001/XMLSchema" xmlns:xs="http://www.w3.org/2001/XMLSchema" xmlns:p="http://schemas.microsoft.com/office/2006/metadata/properties" xmlns:ns3="a1a2a591-bde0-4138-8618-1e8d110770ad" xmlns:ns4="9ba85743-611e-4e1b-abcf-7885cfef4d1a" targetNamespace="http://schemas.microsoft.com/office/2006/metadata/properties" ma:root="true" ma:fieldsID="86ceb0380e7e1ef36fe383135d496d8b" ns3:_="" ns4:_="">
    <xsd:import namespace="a1a2a591-bde0-4138-8618-1e8d110770ad"/>
    <xsd:import namespace="9ba85743-611e-4e1b-abcf-7885cfef4d1a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a2a591-bde0-4138-8618-1e8d110770a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a85743-611e-4e1b-abcf-7885cfef4d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49B949C-B76D-43ED-98AC-96175B55F12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F6E650B-D86C-4DBA-AD25-21522298F1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1a2a591-bde0-4138-8618-1e8d110770ad"/>
    <ds:schemaRef ds:uri="9ba85743-611e-4e1b-abcf-7885cfef4d1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35D834C-DDF3-4704-A0AF-DE13CE15674C}">
  <ds:schemaRefs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9ba85743-611e-4e1b-abcf-7885cfef4d1a"/>
    <ds:schemaRef ds:uri="http://schemas.microsoft.com/office/infopath/2007/PartnerControls"/>
    <ds:schemaRef ds:uri="http://purl.org/dc/terms/"/>
    <ds:schemaRef ds:uri="a1a2a591-bde0-4138-8618-1e8d110770ad"/>
    <ds:schemaRef ds:uri="http://purl.org/dc/dcmitype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526</TotalTime>
  <Words>1618</Words>
  <Application>Microsoft Office PowerPoint</Application>
  <PresentationFormat>On-screen Show (4:3)</PresentationFormat>
  <Paragraphs>157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Helvetica Neue</vt:lpstr>
      <vt:lpstr>Office Theme</vt:lpstr>
      <vt:lpstr>HEAR &amp; DARE APPLICATION 2023</vt:lpstr>
      <vt:lpstr>PowerPoint Presentation</vt:lpstr>
      <vt:lpstr>PowerPoint Presentation</vt:lpstr>
      <vt:lpstr>Which colleges offer HEAR &amp; DARE</vt:lpstr>
      <vt:lpstr>HEAR Application</vt:lpstr>
      <vt:lpstr>How do I know if I’m eligible to apply to HEAR </vt:lpstr>
      <vt:lpstr>PowerPoint Presentation</vt:lpstr>
      <vt:lpstr>PowerPoint Presentation</vt:lpstr>
      <vt:lpstr>PowerPoint Presentation</vt:lpstr>
      <vt:lpstr>DARE Application</vt:lpstr>
      <vt:lpstr>What disabilities are eligible for consideration for DARE?</vt:lpstr>
      <vt:lpstr>Providing Evidence of your Disability</vt:lpstr>
      <vt:lpstr>PowerPoint Presentation</vt:lpstr>
      <vt:lpstr>PowerPoint Presentation</vt:lpstr>
      <vt:lpstr>PowerPoint Presentation</vt:lpstr>
      <vt:lpstr>Meeting DARE’s Educational Impact Criteria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HEAR &amp; DARE APPLICATION</dc:title>
  <dc:creator>maryryan</dc:creator>
  <cp:lastModifiedBy>maryryan</cp:lastModifiedBy>
  <cp:revision>36</cp:revision>
  <cp:lastPrinted>2022-11-30T13:20:55Z</cp:lastPrinted>
  <dcterms:created xsi:type="dcterms:W3CDTF">2019-11-13T11:13:48Z</dcterms:created>
  <dcterms:modified xsi:type="dcterms:W3CDTF">2022-11-30T15:09:54Z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0x0101004114F195C5137842B49E340CFFAD9292</vt:lpwstr>
  </property>
</Properties>
</file>