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4"/>
  </p:sldMasterIdLst>
  <p:notesMasterIdLst>
    <p:notesMasterId r:id="rId44"/>
  </p:notesMasterIdLst>
  <p:sldIdLst>
    <p:sldId id="302" r:id="rId5"/>
    <p:sldId id="262" r:id="rId6"/>
    <p:sldId id="265" r:id="rId7"/>
    <p:sldId id="261" r:id="rId8"/>
    <p:sldId id="264" r:id="rId9"/>
    <p:sldId id="266" r:id="rId10"/>
    <p:sldId id="267" r:id="rId11"/>
    <p:sldId id="268" r:id="rId12"/>
    <p:sldId id="269" r:id="rId13"/>
    <p:sldId id="270" r:id="rId14"/>
    <p:sldId id="271" r:id="rId15"/>
    <p:sldId id="272" r:id="rId16"/>
    <p:sldId id="303" r:id="rId17"/>
    <p:sldId id="293" r:id="rId18"/>
    <p:sldId id="294" r:id="rId19"/>
    <p:sldId id="295" r:id="rId20"/>
    <p:sldId id="296" r:id="rId21"/>
    <p:sldId id="282" r:id="rId22"/>
    <p:sldId id="284" r:id="rId23"/>
    <p:sldId id="299" r:id="rId24"/>
    <p:sldId id="281" r:id="rId25"/>
    <p:sldId id="298" r:id="rId26"/>
    <p:sldId id="285" r:id="rId27"/>
    <p:sldId id="300" r:id="rId28"/>
    <p:sldId id="286" r:id="rId29"/>
    <p:sldId id="287" r:id="rId30"/>
    <p:sldId id="288" r:id="rId31"/>
    <p:sldId id="301" r:id="rId32"/>
    <p:sldId id="289" r:id="rId33"/>
    <p:sldId id="291" r:id="rId34"/>
    <p:sldId id="274" r:id="rId35"/>
    <p:sldId id="276" r:id="rId36"/>
    <p:sldId id="275" r:id="rId37"/>
    <p:sldId id="277" r:id="rId38"/>
    <p:sldId id="278" r:id="rId39"/>
    <p:sldId id="280" r:id="rId40"/>
    <p:sldId id="297" r:id="rId41"/>
    <p:sldId id="263" r:id="rId42"/>
    <p:sldId id="292" r:id="rId43"/>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9492E-018D-B026-E3A6-6EF01C9F7AF2}" v="13" dt="2023-05-09T11:22:33.835"/>
    <p1510:client id="{CF2BC48E-FA48-D4D1-5F86-8ADE25B5950E}" v="1219" dt="2023-05-09T15:53:28.025"/>
    <p1510:client id="{E174E22F-D1E2-30F0-4C76-6AB465716F20}" v="6" dt="2023-05-10T08:43:46.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2" autoAdjust="0"/>
    <p:restoredTop sz="70409" autoAdjust="0"/>
  </p:normalViewPr>
  <p:slideViewPr>
    <p:cSldViewPr snapToGrid="0">
      <p:cViewPr varScale="1">
        <p:scale>
          <a:sx n="80" d="100"/>
          <a:sy n="80" d="100"/>
        </p:scale>
        <p:origin x="1560" y="96"/>
      </p:cViewPr>
      <p:guideLst/>
    </p:cSldViewPr>
  </p:slideViewPr>
  <p:outlineViewPr>
    <p:cViewPr>
      <p:scale>
        <a:sx n="33" d="100"/>
        <a:sy n="33" d="100"/>
      </p:scale>
      <p:origin x="0" y="-23337"/>
    </p:cViewPr>
  </p:outlineViewPr>
  <p:notesTextViewPr>
    <p:cViewPr>
      <p:scale>
        <a:sx n="3" d="2"/>
        <a:sy n="3" d="2"/>
      </p:scale>
      <p:origin x="0" y="0"/>
    </p:cViewPr>
  </p:notesTextViewPr>
  <p:notesViewPr>
    <p:cSldViewPr snapToGrid="0">
      <p:cViewPr>
        <p:scale>
          <a:sx n="110" d="100"/>
          <a:sy n="110" d="100"/>
        </p:scale>
        <p:origin x="1494" y="-13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C2CA8-26BE-4082-965A-D9949AAAB86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F27C9DC-78A9-4E44-8860-FEB20DDD58CB}">
      <dgm:prSet/>
      <dgm:spPr/>
      <dgm:t>
        <a:bodyPr/>
        <a:lstStyle/>
        <a:p>
          <a:r>
            <a:rPr lang="en-IE"/>
            <a:t>SCHOOL AND EDUCATION</a:t>
          </a:r>
          <a:endParaRPr lang="en-US"/>
        </a:p>
      </dgm:t>
    </dgm:pt>
    <dgm:pt modelId="{464A2125-811C-4C0C-81EC-D8B29E5F4828}" type="parTrans" cxnId="{1E2CC3EC-DE32-4DD6-9529-3EB7BA4CE94F}">
      <dgm:prSet/>
      <dgm:spPr/>
      <dgm:t>
        <a:bodyPr/>
        <a:lstStyle/>
        <a:p>
          <a:endParaRPr lang="en-US"/>
        </a:p>
      </dgm:t>
    </dgm:pt>
    <dgm:pt modelId="{A4BD9CFD-0C23-48EE-A83D-D0C5CE355A12}" type="sibTrans" cxnId="{1E2CC3EC-DE32-4DD6-9529-3EB7BA4CE94F}">
      <dgm:prSet/>
      <dgm:spPr/>
      <dgm:t>
        <a:bodyPr/>
        <a:lstStyle/>
        <a:p>
          <a:endParaRPr lang="en-US"/>
        </a:p>
      </dgm:t>
    </dgm:pt>
    <dgm:pt modelId="{AA0950D8-ABCE-47E3-8910-EEA7F1C6C8BB}">
      <dgm:prSet/>
      <dgm:spPr/>
      <dgm:t>
        <a:bodyPr/>
        <a:lstStyle/>
        <a:p>
          <a:r>
            <a:rPr lang="en-IE"/>
            <a:t>RELATIONSHIPS AND FRIENDSHIPS</a:t>
          </a:r>
          <a:endParaRPr lang="en-US"/>
        </a:p>
      </dgm:t>
    </dgm:pt>
    <dgm:pt modelId="{E87ABE5A-7201-4D3E-96CA-1A267C943376}" type="parTrans" cxnId="{EB901D20-B40B-4B28-A7A5-D5A460346CC2}">
      <dgm:prSet/>
      <dgm:spPr/>
      <dgm:t>
        <a:bodyPr/>
        <a:lstStyle/>
        <a:p>
          <a:endParaRPr lang="en-US"/>
        </a:p>
      </dgm:t>
    </dgm:pt>
    <dgm:pt modelId="{513D47F1-524F-4418-AF91-4D87D0C09F93}" type="sibTrans" cxnId="{EB901D20-B40B-4B28-A7A5-D5A460346CC2}">
      <dgm:prSet/>
      <dgm:spPr/>
      <dgm:t>
        <a:bodyPr/>
        <a:lstStyle/>
        <a:p>
          <a:endParaRPr lang="en-US"/>
        </a:p>
      </dgm:t>
    </dgm:pt>
    <dgm:pt modelId="{F30615DF-728B-40B3-86D0-FBC59876790B}">
      <dgm:prSet/>
      <dgm:spPr/>
      <dgm:t>
        <a:bodyPr/>
        <a:lstStyle/>
        <a:p>
          <a:r>
            <a:rPr lang="en-IE"/>
            <a:t>CHILDHOOD TO ADOLESCENCE</a:t>
          </a:r>
          <a:endParaRPr lang="en-US"/>
        </a:p>
      </dgm:t>
    </dgm:pt>
    <dgm:pt modelId="{F2DCC3F6-9041-47EB-B5A3-EF902DBBD0EC}" type="parTrans" cxnId="{F3F51348-F148-45E6-90F5-0A32F9026E5D}">
      <dgm:prSet/>
      <dgm:spPr/>
      <dgm:t>
        <a:bodyPr/>
        <a:lstStyle/>
        <a:p>
          <a:endParaRPr lang="en-US"/>
        </a:p>
      </dgm:t>
    </dgm:pt>
    <dgm:pt modelId="{269C9E15-EE6E-4B52-A93D-D2F42EF4AE45}" type="sibTrans" cxnId="{F3F51348-F148-45E6-90F5-0A32F9026E5D}">
      <dgm:prSet/>
      <dgm:spPr/>
      <dgm:t>
        <a:bodyPr/>
        <a:lstStyle/>
        <a:p>
          <a:endParaRPr lang="en-US"/>
        </a:p>
      </dgm:t>
    </dgm:pt>
    <dgm:pt modelId="{CF2EC983-9F1C-41EF-B3ED-48E50701FE74}" type="pres">
      <dgm:prSet presAssocID="{6EDC2CA8-26BE-4082-965A-D9949AAAB867}" presName="hierChild1" presStyleCnt="0">
        <dgm:presLayoutVars>
          <dgm:chPref val="1"/>
          <dgm:dir/>
          <dgm:animOne val="branch"/>
          <dgm:animLvl val="lvl"/>
          <dgm:resizeHandles/>
        </dgm:presLayoutVars>
      </dgm:prSet>
      <dgm:spPr/>
    </dgm:pt>
    <dgm:pt modelId="{58843BC6-6A1E-4CE2-9D6E-CBA4B98A4C12}" type="pres">
      <dgm:prSet presAssocID="{8F27C9DC-78A9-4E44-8860-FEB20DDD58CB}" presName="hierRoot1" presStyleCnt="0"/>
      <dgm:spPr/>
    </dgm:pt>
    <dgm:pt modelId="{A66F8D2F-5937-40A2-AB55-4CA41D3A7770}" type="pres">
      <dgm:prSet presAssocID="{8F27C9DC-78A9-4E44-8860-FEB20DDD58CB}" presName="composite" presStyleCnt="0"/>
      <dgm:spPr/>
    </dgm:pt>
    <dgm:pt modelId="{BD8879D7-E819-43BE-BD84-8CD259EB214A}" type="pres">
      <dgm:prSet presAssocID="{8F27C9DC-78A9-4E44-8860-FEB20DDD58CB}" presName="background" presStyleLbl="node0" presStyleIdx="0" presStyleCnt="3"/>
      <dgm:spPr/>
    </dgm:pt>
    <dgm:pt modelId="{955C5E86-C418-4E69-9CF3-1EBF8FDA78ED}" type="pres">
      <dgm:prSet presAssocID="{8F27C9DC-78A9-4E44-8860-FEB20DDD58CB}" presName="text" presStyleLbl="fgAcc0" presStyleIdx="0" presStyleCnt="3">
        <dgm:presLayoutVars>
          <dgm:chPref val="3"/>
        </dgm:presLayoutVars>
      </dgm:prSet>
      <dgm:spPr/>
    </dgm:pt>
    <dgm:pt modelId="{42CE3399-73F6-4234-9AF9-AB0EE3C95469}" type="pres">
      <dgm:prSet presAssocID="{8F27C9DC-78A9-4E44-8860-FEB20DDD58CB}" presName="hierChild2" presStyleCnt="0"/>
      <dgm:spPr/>
    </dgm:pt>
    <dgm:pt modelId="{91F222C2-D3DF-4BD1-B264-8C403906B067}" type="pres">
      <dgm:prSet presAssocID="{AA0950D8-ABCE-47E3-8910-EEA7F1C6C8BB}" presName="hierRoot1" presStyleCnt="0"/>
      <dgm:spPr/>
    </dgm:pt>
    <dgm:pt modelId="{092238A0-7839-4A0F-823A-843D4A3A9ACC}" type="pres">
      <dgm:prSet presAssocID="{AA0950D8-ABCE-47E3-8910-EEA7F1C6C8BB}" presName="composite" presStyleCnt="0"/>
      <dgm:spPr/>
    </dgm:pt>
    <dgm:pt modelId="{D389A9FB-E250-4A34-8410-70E4E014EF8B}" type="pres">
      <dgm:prSet presAssocID="{AA0950D8-ABCE-47E3-8910-EEA7F1C6C8BB}" presName="background" presStyleLbl="node0" presStyleIdx="1" presStyleCnt="3"/>
      <dgm:spPr/>
    </dgm:pt>
    <dgm:pt modelId="{2E480F72-AE80-47A3-9DA8-C28134CB2520}" type="pres">
      <dgm:prSet presAssocID="{AA0950D8-ABCE-47E3-8910-EEA7F1C6C8BB}" presName="text" presStyleLbl="fgAcc0" presStyleIdx="1" presStyleCnt="3">
        <dgm:presLayoutVars>
          <dgm:chPref val="3"/>
        </dgm:presLayoutVars>
      </dgm:prSet>
      <dgm:spPr/>
    </dgm:pt>
    <dgm:pt modelId="{7B0FBE8C-70D0-4C12-B36A-24795C69D348}" type="pres">
      <dgm:prSet presAssocID="{AA0950D8-ABCE-47E3-8910-EEA7F1C6C8BB}" presName="hierChild2" presStyleCnt="0"/>
      <dgm:spPr/>
    </dgm:pt>
    <dgm:pt modelId="{E7F9A767-1F38-4CFC-A388-B64759AC56C4}" type="pres">
      <dgm:prSet presAssocID="{F30615DF-728B-40B3-86D0-FBC59876790B}" presName="hierRoot1" presStyleCnt="0"/>
      <dgm:spPr/>
    </dgm:pt>
    <dgm:pt modelId="{8409D07C-2BEB-4CF6-8C26-71E59A6E0014}" type="pres">
      <dgm:prSet presAssocID="{F30615DF-728B-40B3-86D0-FBC59876790B}" presName="composite" presStyleCnt="0"/>
      <dgm:spPr/>
    </dgm:pt>
    <dgm:pt modelId="{6A1E2CC5-3972-48AD-B0B5-7D213A9CC6D9}" type="pres">
      <dgm:prSet presAssocID="{F30615DF-728B-40B3-86D0-FBC59876790B}" presName="background" presStyleLbl="node0" presStyleIdx="2" presStyleCnt="3"/>
      <dgm:spPr/>
    </dgm:pt>
    <dgm:pt modelId="{D0AA8724-8EB9-41AF-8401-2CF2181BF24B}" type="pres">
      <dgm:prSet presAssocID="{F30615DF-728B-40B3-86D0-FBC59876790B}" presName="text" presStyleLbl="fgAcc0" presStyleIdx="2" presStyleCnt="3">
        <dgm:presLayoutVars>
          <dgm:chPref val="3"/>
        </dgm:presLayoutVars>
      </dgm:prSet>
      <dgm:spPr/>
    </dgm:pt>
    <dgm:pt modelId="{7F5E3977-463F-4907-9C6D-45704C27B951}" type="pres">
      <dgm:prSet presAssocID="{F30615DF-728B-40B3-86D0-FBC59876790B}" presName="hierChild2" presStyleCnt="0"/>
      <dgm:spPr/>
    </dgm:pt>
  </dgm:ptLst>
  <dgm:cxnLst>
    <dgm:cxn modelId="{EB901D20-B40B-4B28-A7A5-D5A460346CC2}" srcId="{6EDC2CA8-26BE-4082-965A-D9949AAAB867}" destId="{AA0950D8-ABCE-47E3-8910-EEA7F1C6C8BB}" srcOrd="1" destOrd="0" parTransId="{E87ABE5A-7201-4D3E-96CA-1A267C943376}" sibTransId="{513D47F1-524F-4418-AF91-4D87D0C09F93}"/>
    <dgm:cxn modelId="{F3F51348-F148-45E6-90F5-0A32F9026E5D}" srcId="{6EDC2CA8-26BE-4082-965A-D9949AAAB867}" destId="{F30615DF-728B-40B3-86D0-FBC59876790B}" srcOrd="2" destOrd="0" parTransId="{F2DCC3F6-9041-47EB-B5A3-EF902DBBD0EC}" sibTransId="{269C9E15-EE6E-4B52-A93D-D2F42EF4AE45}"/>
    <dgm:cxn modelId="{EC337A72-5F1D-4B19-9D66-19B8A59BB264}" type="presOf" srcId="{8F27C9DC-78A9-4E44-8860-FEB20DDD58CB}" destId="{955C5E86-C418-4E69-9CF3-1EBF8FDA78ED}" srcOrd="0" destOrd="0" presId="urn:microsoft.com/office/officeart/2005/8/layout/hierarchy1"/>
    <dgm:cxn modelId="{69594575-88C7-468E-91DF-2E81DC0E5B96}" type="presOf" srcId="{6EDC2CA8-26BE-4082-965A-D9949AAAB867}" destId="{CF2EC983-9F1C-41EF-B3ED-48E50701FE74}" srcOrd="0" destOrd="0" presId="urn:microsoft.com/office/officeart/2005/8/layout/hierarchy1"/>
    <dgm:cxn modelId="{B52C03A0-8206-4E7C-8758-F82DC9FD6B36}" type="presOf" srcId="{AA0950D8-ABCE-47E3-8910-EEA7F1C6C8BB}" destId="{2E480F72-AE80-47A3-9DA8-C28134CB2520}" srcOrd="0" destOrd="0" presId="urn:microsoft.com/office/officeart/2005/8/layout/hierarchy1"/>
    <dgm:cxn modelId="{4FA852CD-A002-41D6-BD40-06909B1A0992}" type="presOf" srcId="{F30615DF-728B-40B3-86D0-FBC59876790B}" destId="{D0AA8724-8EB9-41AF-8401-2CF2181BF24B}" srcOrd="0" destOrd="0" presId="urn:microsoft.com/office/officeart/2005/8/layout/hierarchy1"/>
    <dgm:cxn modelId="{1E2CC3EC-DE32-4DD6-9529-3EB7BA4CE94F}" srcId="{6EDC2CA8-26BE-4082-965A-D9949AAAB867}" destId="{8F27C9DC-78A9-4E44-8860-FEB20DDD58CB}" srcOrd="0" destOrd="0" parTransId="{464A2125-811C-4C0C-81EC-D8B29E5F4828}" sibTransId="{A4BD9CFD-0C23-48EE-A83D-D0C5CE355A12}"/>
    <dgm:cxn modelId="{6C610B65-9114-45CE-B87C-8B89344542ED}" type="presParOf" srcId="{CF2EC983-9F1C-41EF-B3ED-48E50701FE74}" destId="{58843BC6-6A1E-4CE2-9D6E-CBA4B98A4C12}" srcOrd="0" destOrd="0" presId="urn:microsoft.com/office/officeart/2005/8/layout/hierarchy1"/>
    <dgm:cxn modelId="{C9604386-236F-40C4-8852-C73DE0845809}" type="presParOf" srcId="{58843BC6-6A1E-4CE2-9D6E-CBA4B98A4C12}" destId="{A66F8D2F-5937-40A2-AB55-4CA41D3A7770}" srcOrd="0" destOrd="0" presId="urn:microsoft.com/office/officeart/2005/8/layout/hierarchy1"/>
    <dgm:cxn modelId="{D6D89F09-4F0F-4FF7-8687-95B24219EC27}" type="presParOf" srcId="{A66F8D2F-5937-40A2-AB55-4CA41D3A7770}" destId="{BD8879D7-E819-43BE-BD84-8CD259EB214A}" srcOrd="0" destOrd="0" presId="urn:microsoft.com/office/officeart/2005/8/layout/hierarchy1"/>
    <dgm:cxn modelId="{DB19E2B4-4AD8-4467-9353-AE2AC8473B25}" type="presParOf" srcId="{A66F8D2F-5937-40A2-AB55-4CA41D3A7770}" destId="{955C5E86-C418-4E69-9CF3-1EBF8FDA78ED}" srcOrd="1" destOrd="0" presId="urn:microsoft.com/office/officeart/2005/8/layout/hierarchy1"/>
    <dgm:cxn modelId="{9B6DD0CA-2991-42BB-99DD-BB31E3240F57}" type="presParOf" srcId="{58843BC6-6A1E-4CE2-9D6E-CBA4B98A4C12}" destId="{42CE3399-73F6-4234-9AF9-AB0EE3C95469}" srcOrd="1" destOrd="0" presId="urn:microsoft.com/office/officeart/2005/8/layout/hierarchy1"/>
    <dgm:cxn modelId="{3C393404-2B86-4EAC-9AA6-AB6FF69F3CEC}" type="presParOf" srcId="{CF2EC983-9F1C-41EF-B3ED-48E50701FE74}" destId="{91F222C2-D3DF-4BD1-B264-8C403906B067}" srcOrd="1" destOrd="0" presId="urn:microsoft.com/office/officeart/2005/8/layout/hierarchy1"/>
    <dgm:cxn modelId="{96C64825-B89D-4F0C-B5DD-C076807F4BDC}" type="presParOf" srcId="{91F222C2-D3DF-4BD1-B264-8C403906B067}" destId="{092238A0-7839-4A0F-823A-843D4A3A9ACC}" srcOrd="0" destOrd="0" presId="urn:microsoft.com/office/officeart/2005/8/layout/hierarchy1"/>
    <dgm:cxn modelId="{C4B9EA08-854B-4D7C-89F0-AD676BF59806}" type="presParOf" srcId="{092238A0-7839-4A0F-823A-843D4A3A9ACC}" destId="{D389A9FB-E250-4A34-8410-70E4E014EF8B}" srcOrd="0" destOrd="0" presId="urn:microsoft.com/office/officeart/2005/8/layout/hierarchy1"/>
    <dgm:cxn modelId="{38266666-9BC8-4D9C-A92C-2B27D825F4AE}" type="presParOf" srcId="{092238A0-7839-4A0F-823A-843D4A3A9ACC}" destId="{2E480F72-AE80-47A3-9DA8-C28134CB2520}" srcOrd="1" destOrd="0" presId="urn:microsoft.com/office/officeart/2005/8/layout/hierarchy1"/>
    <dgm:cxn modelId="{CE635D36-0B89-46C7-BEDC-702013570715}" type="presParOf" srcId="{91F222C2-D3DF-4BD1-B264-8C403906B067}" destId="{7B0FBE8C-70D0-4C12-B36A-24795C69D348}" srcOrd="1" destOrd="0" presId="urn:microsoft.com/office/officeart/2005/8/layout/hierarchy1"/>
    <dgm:cxn modelId="{7A6FA795-B6CE-4265-8148-E05B68684EF8}" type="presParOf" srcId="{CF2EC983-9F1C-41EF-B3ED-48E50701FE74}" destId="{E7F9A767-1F38-4CFC-A388-B64759AC56C4}" srcOrd="2" destOrd="0" presId="urn:microsoft.com/office/officeart/2005/8/layout/hierarchy1"/>
    <dgm:cxn modelId="{834D4AAF-E91D-44B2-BC86-430DA5E7D561}" type="presParOf" srcId="{E7F9A767-1F38-4CFC-A388-B64759AC56C4}" destId="{8409D07C-2BEB-4CF6-8C26-71E59A6E0014}" srcOrd="0" destOrd="0" presId="urn:microsoft.com/office/officeart/2005/8/layout/hierarchy1"/>
    <dgm:cxn modelId="{6DD15851-0470-49B4-983A-D75B796F8D1C}" type="presParOf" srcId="{8409D07C-2BEB-4CF6-8C26-71E59A6E0014}" destId="{6A1E2CC5-3972-48AD-B0B5-7D213A9CC6D9}" srcOrd="0" destOrd="0" presId="urn:microsoft.com/office/officeart/2005/8/layout/hierarchy1"/>
    <dgm:cxn modelId="{3EB47784-C488-4D3F-82CF-333267156C57}" type="presParOf" srcId="{8409D07C-2BEB-4CF6-8C26-71E59A6E0014}" destId="{D0AA8724-8EB9-41AF-8401-2CF2181BF24B}" srcOrd="1" destOrd="0" presId="urn:microsoft.com/office/officeart/2005/8/layout/hierarchy1"/>
    <dgm:cxn modelId="{32F8950F-0686-46DA-8F4E-CC195C641432}" type="presParOf" srcId="{E7F9A767-1F38-4CFC-A388-B64759AC56C4}" destId="{7F5E3977-463F-4907-9C6D-45704C27B95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49CEC-C037-46AD-8A7A-0BD903D96FFF}"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D152ECAE-98B4-4384-B79F-30147F438116}">
      <dgm:prSet/>
      <dgm:spPr/>
      <dgm:t>
        <a:bodyPr/>
        <a:lstStyle/>
        <a:p>
          <a:r>
            <a:rPr lang="en-IE"/>
            <a:t>From Senior Students to Junior Students</a:t>
          </a:r>
          <a:endParaRPr lang="en-US"/>
        </a:p>
      </dgm:t>
    </dgm:pt>
    <dgm:pt modelId="{8D3BD0AD-50A6-446D-B159-3101D874857C}" type="parTrans" cxnId="{1FB6E48F-F96E-419F-8F7D-E1F52636784E}">
      <dgm:prSet/>
      <dgm:spPr/>
      <dgm:t>
        <a:bodyPr/>
        <a:lstStyle/>
        <a:p>
          <a:endParaRPr lang="en-US"/>
        </a:p>
      </dgm:t>
    </dgm:pt>
    <dgm:pt modelId="{B700C673-5082-4B73-9124-86E7D05F559C}" type="sibTrans" cxnId="{1FB6E48F-F96E-419F-8F7D-E1F52636784E}">
      <dgm:prSet/>
      <dgm:spPr/>
      <dgm:t>
        <a:bodyPr/>
        <a:lstStyle/>
        <a:p>
          <a:endParaRPr lang="en-US"/>
        </a:p>
      </dgm:t>
    </dgm:pt>
    <dgm:pt modelId="{545C7E92-AC0C-4E7A-AB12-C523F10F371C}">
      <dgm:prSet/>
      <dgm:spPr/>
      <dgm:t>
        <a:bodyPr/>
        <a:lstStyle/>
        <a:p>
          <a:r>
            <a:rPr lang="en-IE"/>
            <a:t>Be kind to everyone</a:t>
          </a:r>
          <a:endParaRPr lang="en-US"/>
        </a:p>
      </dgm:t>
    </dgm:pt>
    <dgm:pt modelId="{0570980E-93D6-40ED-B37E-0DE59C4B5606}" type="parTrans" cxnId="{3D265CDA-D33F-4259-9B80-AC17BDCD83EE}">
      <dgm:prSet/>
      <dgm:spPr/>
      <dgm:t>
        <a:bodyPr/>
        <a:lstStyle/>
        <a:p>
          <a:endParaRPr lang="en-US"/>
        </a:p>
      </dgm:t>
    </dgm:pt>
    <dgm:pt modelId="{AED2F3F7-9F09-415B-802C-B6C683FD659F}" type="sibTrans" cxnId="{3D265CDA-D33F-4259-9B80-AC17BDCD83EE}">
      <dgm:prSet/>
      <dgm:spPr/>
      <dgm:t>
        <a:bodyPr/>
        <a:lstStyle/>
        <a:p>
          <a:endParaRPr lang="en-US"/>
        </a:p>
      </dgm:t>
    </dgm:pt>
    <dgm:pt modelId="{ABF7EE07-2D74-49E1-AB67-6ED0BC789034}">
      <dgm:prSet/>
      <dgm:spPr/>
      <dgm:t>
        <a:bodyPr/>
        <a:lstStyle/>
        <a:p>
          <a:r>
            <a:rPr lang="en-IE"/>
            <a:t>Friendship groups change</a:t>
          </a:r>
          <a:endParaRPr lang="en-US"/>
        </a:p>
      </dgm:t>
    </dgm:pt>
    <dgm:pt modelId="{2041985F-2E58-448E-95EC-FB6FBF043F85}" type="parTrans" cxnId="{26B23C52-C195-44C6-90B4-82D470DC5BF3}">
      <dgm:prSet/>
      <dgm:spPr/>
      <dgm:t>
        <a:bodyPr/>
        <a:lstStyle/>
        <a:p>
          <a:endParaRPr lang="en-US"/>
        </a:p>
      </dgm:t>
    </dgm:pt>
    <dgm:pt modelId="{E2654312-8ADA-4708-B5BD-4FEA77EF63B0}" type="sibTrans" cxnId="{26B23C52-C195-44C6-90B4-82D470DC5BF3}">
      <dgm:prSet/>
      <dgm:spPr/>
      <dgm:t>
        <a:bodyPr/>
        <a:lstStyle/>
        <a:p>
          <a:endParaRPr lang="en-US"/>
        </a:p>
      </dgm:t>
    </dgm:pt>
    <dgm:pt modelId="{24162A9B-D9EE-4DCA-BC3B-FFECEDF68D2F}">
      <dgm:prSet/>
      <dgm:spPr/>
      <dgm:t>
        <a:bodyPr/>
        <a:lstStyle/>
        <a:p>
          <a:r>
            <a:rPr lang="en-IE"/>
            <a:t>Get to know students from other schools, new and old friends.</a:t>
          </a:r>
          <a:endParaRPr lang="en-US"/>
        </a:p>
      </dgm:t>
    </dgm:pt>
    <dgm:pt modelId="{6CE7984F-D4DA-45D1-B286-138B46947A97}" type="parTrans" cxnId="{AA0C05F6-7F40-428B-83AD-C8EBF4BC52E0}">
      <dgm:prSet/>
      <dgm:spPr/>
      <dgm:t>
        <a:bodyPr/>
        <a:lstStyle/>
        <a:p>
          <a:endParaRPr lang="en-US"/>
        </a:p>
      </dgm:t>
    </dgm:pt>
    <dgm:pt modelId="{84EDFA75-4E52-429D-9E7C-FA9AC8C59CB9}" type="sibTrans" cxnId="{AA0C05F6-7F40-428B-83AD-C8EBF4BC52E0}">
      <dgm:prSet/>
      <dgm:spPr/>
      <dgm:t>
        <a:bodyPr/>
        <a:lstStyle/>
        <a:p>
          <a:endParaRPr lang="en-US"/>
        </a:p>
      </dgm:t>
    </dgm:pt>
    <dgm:pt modelId="{C74E8539-9528-4D1A-82D5-B2EB7749A09C}">
      <dgm:prSet/>
      <dgm:spPr/>
      <dgm:t>
        <a:bodyPr/>
        <a:lstStyle/>
        <a:p>
          <a:r>
            <a:rPr lang="en-IE"/>
            <a:t>HERE TO LEARN, TO HAVE FUN</a:t>
          </a:r>
          <a:endParaRPr lang="en-US"/>
        </a:p>
      </dgm:t>
    </dgm:pt>
    <dgm:pt modelId="{18F2C7BA-03C4-462A-ADBD-FB1E6D15D80C}" type="parTrans" cxnId="{FA352F57-C2FD-4962-B477-D8E0DD3FCD9C}">
      <dgm:prSet/>
      <dgm:spPr/>
      <dgm:t>
        <a:bodyPr/>
        <a:lstStyle/>
        <a:p>
          <a:endParaRPr lang="en-US"/>
        </a:p>
      </dgm:t>
    </dgm:pt>
    <dgm:pt modelId="{5E49F2CA-8A99-4C90-9D79-BB0B51EF0ACB}" type="sibTrans" cxnId="{FA352F57-C2FD-4962-B477-D8E0DD3FCD9C}">
      <dgm:prSet/>
      <dgm:spPr/>
      <dgm:t>
        <a:bodyPr/>
        <a:lstStyle/>
        <a:p>
          <a:endParaRPr lang="en-US"/>
        </a:p>
      </dgm:t>
    </dgm:pt>
    <dgm:pt modelId="{59315563-C6A1-4E81-8C56-1ADED8A763D5}" type="pres">
      <dgm:prSet presAssocID="{92B49CEC-C037-46AD-8A7A-0BD903D96FFF}" presName="diagram" presStyleCnt="0">
        <dgm:presLayoutVars>
          <dgm:dir/>
          <dgm:resizeHandles val="exact"/>
        </dgm:presLayoutVars>
      </dgm:prSet>
      <dgm:spPr/>
    </dgm:pt>
    <dgm:pt modelId="{B605DD9D-C816-436D-8824-B1B767CD9675}" type="pres">
      <dgm:prSet presAssocID="{D152ECAE-98B4-4384-B79F-30147F438116}" presName="arrow" presStyleLbl="node1" presStyleIdx="0" presStyleCnt="5">
        <dgm:presLayoutVars>
          <dgm:bulletEnabled val="1"/>
        </dgm:presLayoutVars>
      </dgm:prSet>
      <dgm:spPr/>
    </dgm:pt>
    <dgm:pt modelId="{CB95077A-520B-4462-A43F-9879D2F695EE}" type="pres">
      <dgm:prSet presAssocID="{545C7E92-AC0C-4E7A-AB12-C523F10F371C}" presName="arrow" presStyleLbl="node1" presStyleIdx="1" presStyleCnt="5">
        <dgm:presLayoutVars>
          <dgm:bulletEnabled val="1"/>
        </dgm:presLayoutVars>
      </dgm:prSet>
      <dgm:spPr/>
    </dgm:pt>
    <dgm:pt modelId="{8F3968EB-4F5D-4987-889A-F20574B10D99}" type="pres">
      <dgm:prSet presAssocID="{ABF7EE07-2D74-49E1-AB67-6ED0BC789034}" presName="arrow" presStyleLbl="node1" presStyleIdx="2" presStyleCnt="5">
        <dgm:presLayoutVars>
          <dgm:bulletEnabled val="1"/>
        </dgm:presLayoutVars>
      </dgm:prSet>
      <dgm:spPr/>
    </dgm:pt>
    <dgm:pt modelId="{FABCC5D0-11F2-45B2-8A66-2E4CE6F28F56}" type="pres">
      <dgm:prSet presAssocID="{24162A9B-D9EE-4DCA-BC3B-FFECEDF68D2F}" presName="arrow" presStyleLbl="node1" presStyleIdx="3" presStyleCnt="5">
        <dgm:presLayoutVars>
          <dgm:bulletEnabled val="1"/>
        </dgm:presLayoutVars>
      </dgm:prSet>
      <dgm:spPr/>
    </dgm:pt>
    <dgm:pt modelId="{6BF970D2-B9E7-4A7B-998A-D2EA827CEFCF}" type="pres">
      <dgm:prSet presAssocID="{C74E8539-9528-4D1A-82D5-B2EB7749A09C}" presName="arrow" presStyleLbl="node1" presStyleIdx="4" presStyleCnt="5">
        <dgm:presLayoutVars>
          <dgm:bulletEnabled val="1"/>
        </dgm:presLayoutVars>
      </dgm:prSet>
      <dgm:spPr/>
    </dgm:pt>
  </dgm:ptLst>
  <dgm:cxnLst>
    <dgm:cxn modelId="{081D9742-D395-4B76-837E-039829E2B5C6}" type="presOf" srcId="{545C7E92-AC0C-4E7A-AB12-C523F10F371C}" destId="{CB95077A-520B-4462-A43F-9879D2F695EE}" srcOrd="0" destOrd="0" presId="urn:microsoft.com/office/officeart/2005/8/layout/arrow5"/>
    <dgm:cxn modelId="{6C495164-2E89-4762-A538-9AD2A1784BE8}" type="presOf" srcId="{C74E8539-9528-4D1A-82D5-B2EB7749A09C}" destId="{6BF970D2-B9E7-4A7B-998A-D2EA827CEFCF}" srcOrd="0" destOrd="0" presId="urn:microsoft.com/office/officeart/2005/8/layout/arrow5"/>
    <dgm:cxn modelId="{26B23C52-C195-44C6-90B4-82D470DC5BF3}" srcId="{92B49CEC-C037-46AD-8A7A-0BD903D96FFF}" destId="{ABF7EE07-2D74-49E1-AB67-6ED0BC789034}" srcOrd="2" destOrd="0" parTransId="{2041985F-2E58-448E-95EC-FB6FBF043F85}" sibTransId="{E2654312-8ADA-4708-B5BD-4FEA77EF63B0}"/>
    <dgm:cxn modelId="{FA352F57-C2FD-4962-B477-D8E0DD3FCD9C}" srcId="{92B49CEC-C037-46AD-8A7A-0BD903D96FFF}" destId="{C74E8539-9528-4D1A-82D5-B2EB7749A09C}" srcOrd="4" destOrd="0" parTransId="{18F2C7BA-03C4-462A-ADBD-FB1E6D15D80C}" sibTransId="{5E49F2CA-8A99-4C90-9D79-BB0B51EF0ACB}"/>
    <dgm:cxn modelId="{1FB6E48F-F96E-419F-8F7D-E1F52636784E}" srcId="{92B49CEC-C037-46AD-8A7A-0BD903D96FFF}" destId="{D152ECAE-98B4-4384-B79F-30147F438116}" srcOrd="0" destOrd="0" parTransId="{8D3BD0AD-50A6-446D-B159-3101D874857C}" sibTransId="{B700C673-5082-4B73-9124-86E7D05F559C}"/>
    <dgm:cxn modelId="{4496EFA2-EB29-4E73-9EFB-A8BE69CFCB8A}" type="presOf" srcId="{24162A9B-D9EE-4DCA-BC3B-FFECEDF68D2F}" destId="{FABCC5D0-11F2-45B2-8A66-2E4CE6F28F56}" srcOrd="0" destOrd="0" presId="urn:microsoft.com/office/officeart/2005/8/layout/arrow5"/>
    <dgm:cxn modelId="{CA89B1C4-7D67-4CBE-B9D3-46294CEBCCF9}" type="presOf" srcId="{ABF7EE07-2D74-49E1-AB67-6ED0BC789034}" destId="{8F3968EB-4F5D-4987-889A-F20574B10D99}" srcOrd="0" destOrd="0" presId="urn:microsoft.com/office/officeart/2005/8/layout/arrow5"/>
    <dgm:cxn modelId="{556AF7CF-66CB-40DA-8C1B-1B9FF3B8ACEC}" type="presOf" srcId="{92B49CEC-C037-46AD-8A7A-0BD903D96FFF}" destId="{59315563-C6A1-4E81-8C56-1ADED8A763D5}" srcOrd="0" destOrd="0" presId="urn:microsoft.com/office/officeart/2005/8/layout/arrow5"/>
    <dgm:cxn modelId="{FFAC47D3-BD34-454A-BD53-9E34B9D3572C}" type="presOf" srcId="{D152ECAE-98B4-4384-B79F-30147F438116}" destId="{B605DD9D-C816-436D-8824-B1B767CD9675}" srcOrd="0" destOrd="0" presId="urn:microsoft.com/office/officeart/2005/8/layout/arrow5"/>
    <dgm:cxn modelId="{3D265CDA-D33F-4259-9B80-AC17BDCD83EE}" srcId="{92B49CEC-C037-46AD-8A7A-0BD903D96FFF}" destId="{545C7E92-AC0C-4E7A-AB12-C523F10F371C}" srcOrd="1" destOrd="0" parTransId="{0570980E-93D6-40ED-B37E-0DE59C4B5606}" sibTransId="{AED2F3F7-9F09-415B-802C-B6C683FD659F}"/>
    <dgm:cxn modelId="{AA0C05F6-7F40-428B-83AD-C8EBF4BC52E0}" srcId="{92B49CEC-C037-46AD-8A7A-0BD903D96FFF}" destId="{24162A9B-D9EE-4DCA-BC3B-FFECEDF68D2F}" srcOrd="3" destOrd="0" parTransId="{6CE7984F-D4DA-45D1-B286-138B46947A97}" sibTransId="{84EDFA75-4E52-429D-9E7C-FA9AC8C59CB9}"/>
    <dgm:cxn modelId="{B652D0A8-15EC-4219-918D-371ACE5DBEBF}" type="presParOf" srcId="{59315563-C6A1-4E81-8C56-1ADED8A763D5}" destId="{B605DD9D-C816-436D-8824-B1B767CD9675}" srcOrd="0" destOrd="0" presId="urn:microsoft.com/office/officeart/2005/8/layout/arrow5"/>
    <dgm:cxn modelId="{D3EC0FE7-04DC-4CB4-BD9B-837901AB3471}" type="presParOf" srcId="{59315563-C6A1-4E81-8C56-1ADED8A763D5}" destId="{CB95077A-520B-4462-A43F-9879D2F695EE}" srcOrd="1" destOrd="0" presId="urn:microsoft.com/office/officeart/2005/8/layout/arrow5"/>
    <dgm:cxn modelId="{AB8C8EFF-8416-46AE-8844-4E098DBDD8BD}" type="presParOf" srcId="{59315563-C6A1-4E81-8C56-1ADED8A763D5}" destId="{8F3968EB-4F5D-4987-889A-F20574B10D99}" srcOrd="2" destOrd="0" presId="urn:microsoft.com/office/officeart/2005/8/layout/arrow5"/>
    <dgm:cxn modelId="{5135383A-0DFE-4A2B-896E-1E8790376631}" type="presParOf" srcId="{59315563-C6A1-4E81-8C56-1ADED8A763D5}" destId="{FABCC5D0-11F2-45B2-8A66-2E4CE6F28F56}" srcOrd="3" destOrd="0" presId="urn:microsoft.com/office/officeart/2005/8/layout/arrow5"/>
    <dgm:cxn modelId="{B35537CF-6036-4F3E-AEE9-B64928025704}" type="presParOf" srcId="{59315563-C6A1-4E81-8C56-1ADED8A763D5}" destId="{6BF970D2-B9E7-4A7B-998A-D2EA827CEFCF}" srcOrd="4"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BDC2A9-DD21-40C9-82C8-397F325E287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99EA3BF-EB4D-4EE4-8911-B05D243C56C4}">
      <dgm:prSet/>
      <dgm:spPr/>
      <dgm:t>
        <a:bodyPr/>
        <a:lstStyle/>
        <a:p>
          <a:r>
            <a:rPr lang="en-IE"/>
            <a:t>Judgements and peer pressure</a:t>
          </a:r>
          <a:endParaRPr lang="en-US"/>
        </a:p>
      </dgm:t>
    </dgm:pt>
    <dgm:pt modelId="{8C15FDE9-091F-4BA0-9BBB-E51395F760FD}" type="parTrans" cxnId="{D9B75523-C79F-42A6-AE6A-AC1495FE2EB6}">
      <dgm:prSet/>
      <dgm:spPr/>
      <dgm:t>
        <a:bodyPr/>
        <a:lstStyle/>
        <a:p>
          <a:endParaRPr lang="en-US"/>
        </a:p>
      </dgm:t>
    </dgm:pt>
    <dgm:pt modelId="{B2B89500-BB6A-4B96-96F1-7DE301E14DA8}" type="sibTrans" cxnId="{D9B75523-C79F-42A6-AE6A-AC1495FE2EB6}">
      <dgm:prSet/>
      <dgm:spPr/>
      <dgm:t>
        <a:bodyPr/>
        <a:lstStyle/>
        <a:p>
          <a:endParaRPr lang="en-US"/>
        </a:p>
      </dgm:t>
    </dgm:pt>
    <dgm:pt modelId="{59768C32-EA68-401A-8D22-E832983864A4}">
      <dgm:prSet/>
      <dgm:spPr/>
      <dgm:t>
        <a:bodyPr/>
        <a:lstStyle/>
        <a:p>
          <a:r>
            <a:rPr lang="en-IE"/>
            <a:t>Teenagers question the things they are taught.</a:t>
          </a:r>
          <a:endParaRPr lang="en-US"/>
        </a:p>
      </dgm:t>
    </dgm:pt>
    <dgm:pt modelId="{264DEFC0-BF50-4B36-9F26-585994B670EF}" type="parTrans" cxnId="{4EE5875A-B753-4ED4-8487-C903C74C22A9}">
      <dgm:prSet/>
      <dgm:spPr/>
      <dgm:t>
        <a:bodyPr/>
        <a:lstStyle/>
        <a:p>
          <a:endParaRPr lang="en-US"/>
        </a:p>
      </dgm:t>
    </dgm:pt>
    <dgm:pt modelId="{FDC2CC72-223B-440B-9092-8A25E1F03BA5}" type="sibTrans" cxnId="{4EE5875A-B753-4ED4-8487-C903C74C22A9}">
      <dgm:prSet/>
      <dgm:spPr/>
      <dgm:t>
        <a:bodyPr/>
        <a:lstStyle/>
        <a:p>
          <a:endParaRPr lang="en-US"/>
        </a:p>
      </dgm:t>
    </dgm:pt>
    <dgm:pt modelId="{F4D61266-89A5-4EBA-ACFE-360553407269}">
      <dgm:prSet/>
      <dgm:spPr/>
      <dgm:t>
        <a:bodyPr/>
        <a:lstStyle/>
        <a:p>
          <a:r>
            <a:rPr lang="en-IE"/>
            <a:t>They are not always doing this just to be a rebel. This questioning helps them find their own identity and independence. </a:t>
          </a:r>
          <a:endParaRPr lang="en-US"/>
        </a:p>
      </dgm:t>
    </dgm:pt>
    <dgm:pt modelId="{C410ED44-0EB7-4EAF-8EBE-E375CF9E1A75}" type="parTrans" cxnId="{C765F129-00BC-48A0-8F2A-86A6E33C80FA}">
      <dgm:prSet/>
      <dgm:spPr/>
      <dgm:t>
        <a:bodyPr/>
        <a:lstStyle/>
        <a:p>
          <a:endParaRPr lang="en-US"/>
        </a:p>
      </dgm:t>
    </dgm:pt>
    <dgm:pt modelId="{B6E091C3-6F3A-4735-A778-8F62F2FB7084}" type="sibTrans" cxnId="{C765F129-00BC-48A0-8F2A-86A6E33C80FA}">
      <dgm:prSet/>
      <dgm:spPr/>
      <dgm:t>
        <a:bodyPr/>
        <a:lstStyle/>
        <a:p>
          <a:endParaRPr lang="en-US"/>
        </a:p>
      </dgm:t>
    </dgm:pt>
    <dgm:pt modelId="{6641A080-78B4-4F24-A410-0623A75AFCD9}">
      <dgm:prSet/>
      <dgm:spPr/>
      <dgm:t>
        <a:bodyPr/>
        <a:lstStyle/>
        <a:p>
          <a:r>
            <a:rPr lang="en-IE"/>
            <a:t>Their questions are often genuine questions they have for themselves</a:t>
          </a:r>
          <a:endParaRPr lang="en-US"/>
        </a:p>
      </dgm:t>
    </dgm:pt>
    <dgm:pt modelId="{DA63813F-DF9F-4C98-9DD6-FE06609EDE30}" type="parTrans" cxnId="{7102B3FD-80E4-4FBF-A7B6-C00D8E9F0406}">
      <dgm:prSet/>
      <dgm:spPr/>
      <dgm:t>
        <a:bodyPr/>
        <a:lstStyle/>
        <a:p>
          <a:endParaRPr lang="en-US"/>
        </a:p>
      </dgm:t>
    </dgm:pt>
    <dgm:pt modelId="{10CD4A08-4B00-4AAF-B8AE-BF10FD33AAEA}" type="sibTrans" cxnId="{7102B3FD-80E4-4FBF-A7B6-C00D8E9F0406}">
      <dgm:prSet/>
      <dgm:spPr/>
      <dgm:t>
        <a:bodyPr/>
        <a:lstStyle/>
        <a:p>
          <a:endParaRPr lang="en-US"/>
        </a:p>
      </dgm:t>
    </dgm:pt>
    <dgm:pt modelId="{42536306-E154-45E0-A2A9-430D16299987}" type="pres">
      <dgm:prSet presAssocID="{D1BDC2A9-DD21-40C9-82C8-397F325E2871}" presName="linear" presStyleCnt="0">
        <dgm:presLayoutVars>
          <dgm:animLvl val="lvl"/>
          <dgm:resizeHandles val="exact"/>
        </dgm:presLayoutVars>
      </dgm:prSet>
      <dgm:spPr/>
    </dgm:pt>
    <dgm:pt modelId="{25EEC90E-8805-4F55-B269-6E16651F4334}" type="pres">
      <dgm:prSet presAssocID="{299EA3BF-EB4D-4EE4-8911-B05D243C56C4}" presName="parentText" presStyleLbl="node1" presStyleIdx="0" presStyleCnt="4">
        <dgm:presLayoutVars>
          <dgm:chMax val="0"/>
          <dgm:bulletEnabled val="1"/>
        </dgm:presLayoutVars>
      </dgm:prSet>
      <dgm:spPr/>
    </dgm:pt>
    <dgm:pt modelId="{357AAF49-DF4D-46B5-9825-264A0229D106}" type="pres">
      <dgm:prSet presAssocID="{B2B89500-BB6A-4B96-96F1-7DE301E14DA8}" presName="spacer" presStyleCnt="0"/>
      <dgm:spPr/>
    </dgm:pt>
    <dgm:pt modelId="{CE63A49D-7E00-432A-8DB4-FB4853E765F1}" type="pres">
      <dgm:prSet presAssocID="{59768C32-EA68-401A-8D22-E832983864A4}" presName="parentText" presStyleLbl="node1" presStyleIdx="1" presStyleCnt="4">
        <dgm:presLayoutVars>
          <dgm:chMax val="0"/>
          <dgm:bulletEnabled val="1"/>
        </dgm:presLayoutVars>
      </dgm:prSet>
      <dgm:spPr/>
    </dgm:pt>
    <dgm:pt modelId="{804E5521-7824-422F-92FE-884909A5A068}" type="pres">
      <dgm:prSet presAssocID="{FDC2CC72-223B-440B-9092-8A25E1F03BA5}" presName="spacer" presStyleCnt="0"/>
      <dgm:spPr/>
    </dgm:pt>
    <dgm:pt modelId="{C6AC639B-CDAA-468D-A87A-9637C689B441}" type="pres">
      <dgm:prSet presAssocID="{F4D61266-89A5-4EBA-ACFE-360553407269}" presName="parentText" presStyleLbl="node1" presStyleIdx="2" presStyleCnt="4">
        <dgm:presLayoutVars>
          <dgm:chMax val="0"/>
          <dgm:bulletEnabled val="1"/>
        </dgm:presLayoutVars>
      </dgm:prSet>
      <dgm:spPr/>
    </dgm:pt>
    <dgm:pt modelId="{9E1DC073-AA5A-49AC-B92A-E4B62AAEBAD4}" type="pres">
      <dgm:prSet presAssocID="{B6E091C3-6F3A-4735-A778-8F62F2FB7084}" presName="spacer" presStyleCnt="0"/>
      <dgm:spPr/>
    </dgm:pt>
    <dgm:pt modelId="{12E6222E-DF9B-4865-92BF-2CBD2154B87A}" type="pres">
      <dgm:prSet presAssocID="{6641A080-78B4-4F24-A410-0623A75AFCD9}" presName="parentText" presStyleLbl="node1" presStyleIdx="3" presStyleCnt="4">
        <dgm:presLayoutVars>
          <dgm:chMax val="0"/>
          <dgm:bulletEnabled val="1"/>
        </dgm:presLayoutVars>
      </dgm:prSet>
      <dgm:spPr/>
    </dgm:pt>
  </dgm:ptLst>
  <dgm:cxnLst>
    <dgm:cxn modelId="{81985B15-659C-4733-BC83-A1D751C764EB}" type="presOf" srcId="{D1BDC2A9-DD21-40C9-82C8-397F325E2871}" destId="{42536306-E154-45E0-A2A9-430D16299987}" srcOrd="0" destOrd="0" presId="urn:microsoft.com/office/officeart/2005/8/layout/vList2"/>
    <dgm:cxn modelId="{B0296A17-8BE5-4CA0-B8C0-534F3EF97DA7}" type="presOf" srcId="{F4D61266-89A5-4EBA-ACFE-360553407269}" destId="{C6AC639B-CDAA-468D-A87A-9637C689B441}" srcOrd="0" destOrd="0" presId="urn:microsoft.com/office/officeart/2005/8/layout/vList2"/>
    <dgm:cxn modelId="{D9B75523-C79F-42A6-AE6A-AC1495FE2EB6}" srcId="{D1BDC2A9-DD21-40C9-82C8-397F325E2871}" destId="{299EA3BF-EB4D-4EE4-8911-B05D243C56C4}" srcOrd="0" destOrd="0" parTransId="{8C15FDE9-091F-4BA0-9BBB-E51395F760FD}" sibTransId="{B2B89500-BB6A-4B96-96F1-7DE301E14DA8}"/>
    <dgm:cxn modelId="{C765F129-00BC-48A0-8F2A-86A6E33C80FA}" srcId="{D1BDC2A9-DD21-40C9-82C8-397F325E2871}" destId="{F4D61266-89A5-4EBA-ACFE-360553407269}" srcOrd="2" destOrd="0" parTransId="{C410ED44-0EB7-4EAF-8EBE-E375CF9E1A75}" sibTransId="{B6E091C3-6F3A-4735-A778-8F62F2FB7084}"/>
    <dgm:cxn modelId="{61BE6C51-4F3B-40C4-BC5F-038AF16254B2}" type="presOf" srcId="{6641A080-78B4-4F24-A410-0623A75AFCD9}" destId="{12E6222E-DF9B-4865-92BF-2CBD2154B87A}" srcOrd="0" destOrd="0" presId="urn:microsoft.com/office/officeart/2005/8/layout/vList2"/>
    <dgm:cxn modelId="{4EE5875A-B753-4ED4-8487-C903C74C22A9}" srcId="{D1BDC2A9-DD21-40C9-82C8-397F325E2871}" destId="{59768C32-EA68-401A-8D22-E832983864A4}" srcOrd="1" destOrd="0" parTransId="{264DEFC0-BF50-4B36-9F26-585994B670EF}" sibTransId="{FDC2CC72-223B-440B-9092-8A25E1F03BA5}"/>
    <dgm:cxn modelId="{02A9BE81-5144-4ACB-AE71-E33E2EC3C697}" type="presOf" srcId="{59768C32-EA68-401A-8D22-E832983864A4}" destId="{CE63A49D-7E00-432A-8DB4-FB4853E765F1}" srcOrd="0" destOrd="0" presId="urn:microsoft.com/office/officeart/2005/8/layout/vList2"/>
    <dgm:cxn modelId="{B16FC9C6-D188-4DA7-B2F2-8E10F53115E1}" type="presOf" srcId="{299EA3BF-EB4D-4EE4-8911-B05D243C56C4}" destId="{25EEC90E-8805-4F55-B269-6E16651F4334}" srcOrd="0" destOrd="0" presId="urn:microsoft.com/office/officeart/2005/8/layout/vList2"/>
    <dgm:cxn modelId="{7102B3FD-80E4-4FBF-A7B6-C00D8E9F0406}" srcId="{D1BDC2A9-DD21-40C9-82C8-397F325E2871}" destId="{6641A080-78B4-4F24-A410-0623A75AFCD9}" srcOrd="3" destOrd="0" parTransId="{DA63813F-DF9F-4C98-9DD6-FE06609EDE30}" sibTransId="{10CD4A08-4B00-4AAF-B8AE-BF10FD33AAEA}"/>
    <dgm:cxn modelId="{4551BDAA-15DD-4E87-9F02-45DC7991D0BE}" type="presParOf" srcId="{42536306-E154-45E0-A2A9-430D16299987}" destId="{25EEC90E-8805-4F55-B269-6E16651F4334}" srcOrd="0" destOrd="0" presId="urn:microsoft.com/office/officeart/2005/8/layout/vList2"/>
    <dgm:cxn modelId="{9B31E3EE-6AFE-4C53-A0CF-9AA719B4C06C}" type="presParOf" srcId="{42536306-E154-45E0-A2A9-430D16299987}" destId="{357AAF49-DF4D-46B5-9825-264A0229D106}" srcOrd="1" destOrd="0" presId="urn:microsoft.com/office/officeart/2005/8/layout/vList2"/>
    <dgm:cxn modelId="{A6CEEA46-0E83-4993-ADD5-544E47BEC096}" type="presParOf" srcId="{42536306-E154-45E0-A2A9-430D16299987}" destId="{CE63A49D-7E00-432A-8DB4-FB4853E765F1}" srcOrd="2" destOrd="0" presId="urn:microsoft.com/office/officeart/2005/8/layout/vList2"/>
    <dgm:cxn modelId="{F1CDC573-B12D-4C4E-9321-FF25E0ADE57B}" type="presParOf" srcId="{42536306-E154-45E0-A2A9-430D16299987}" destId="{804E5521-7824-422F-92FE-884909A5A068}" srcOrd="3" destOrd="0" presId="urn:microsoft.com/office/officeart/2005/8/layout/vList2"/>
    <dgm:cxn modelId="{B6FE8A20-02D2-4ECE-B6CB-EB28CD4302FE}" type="presParOf" srcId="{42536306-E154-45E0-A2A9-430D16299987}" destId="{C6AC639B-CDAA-468D-A87A-9637C689B441}" srcOrd="4" destOrd="0" presId="urn:microsoft.com/office/officeart/2005/8/layout/vList2"/>
    <dgm:cxn modelId="{6128D15A-96B4-4F23-8994-D6139B14E843}" type="presParOf" srcId="{42536306-E154-45E0-A2A9-430D16299987}" destId="{9E1DC073-AA5A-49AC-B92A-E4B62AAEBAD4}" srcOrd="5" destOrd="0" presId="urn:microsoft.com/office/officeart/2005/8/layout/vList2"/>
    <dgm:cxn modelId="{E7D024B5-67EF-4B03-9B5D-8CFF511B7BAF}" type="presParOf" srcId="{42536306-E154-45E0-A2A9-430D16299987}" destId="{12E6222E-DF9B-4865-92BF-2CBD2154B87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C187E4-BA44-40D2-81C2-54776938639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44F9EEB-FE3D-4D10-91BD-D2FC2A4A1853}">
      <dgm:prSet/>
      <dgm:spPr/>
      <dgm:t>
        <a:bodyPr/>
        <a:lstStyle/>
        <a:p>
          <a:r>
            <a:rPr lang="en-IE"/>
            <a:t>We all have our own unique set of strengths</a:t>
          </a:r>
          <a:endParaRPr lang="en-US"/>
        </a:p>
      </dgm:t>
    </dgm:pt>
    <dgm:pt modelId="{34AB6F1B-F9B6-42D0-9C4C-B23C165A2781}" type="parTrans" cxnId="{74BC4E48-7C09-4E24-8778-AC5D07A742D0}">
      <dgm:prSet/>
      <dgm:spPr/>
      <dgm:t>
        <a:bodyPr/>
        <a:lstStyle/>
        <a:p>
          <a:endParaRPr lang="en-US"/>
        </a:p>
      </dgm:t>
    </dgm:pt>
    <dgm:pt modelId="{9B167DDD-4990-4A9B-9E3C-D4D4F222753F}" type="sibTrans" cxnId="{74BC4E48-7C09-4E24-8778-AC5D07A742D0}">
      <dgm:prSet/>
      <dgm:spPr/>
      <dgm:t>
        <a:bodyPr/>
        <a:lstStyle/>
        <a:p>
          <a:endParaRPr lang="en-US"/>
        </a:p>
      </dgm:t>
    </dgm:pt>
    <dgm:pt modelId="{7B655261-89B0-4E78-9554-EEB7A1A61094}">
      <dgm:prSet/>
      <dgm:spPr/>
      <dgm:t>
        <a:bodyPr/>
        <a:lstStyle/>
        <a:p>
          <a:r>
            <a:rPr lang="en-IE"/>
            <a:t>With adolescence comes ownership and responsibility</a:t>
          </a:r>
          <a:endParaRPr lang="en-US"/>
        </a:p>
      </dgm:t>
    </dgm:pt>
    <dgm:pt modelId="{3FD8FC5A-C3E1-4E20-A125-0DCB16B537A8}" type="parTrans" cxnId="{5ED21C59-3E2F-49D5-8DE7-AE266B7FA37B}">
      <dgm:prSet/>
      <dgm:spPr/>
      <dgm:t>
        <a:bodyPr/>
        <a:lstStyle/>
        <a:p>
          <a:endParaRPr lang="en-US"/>
        </a:p>
      </dgm:t>
    </dgm:pt>
    <dgm:pt modelId="{F5E900A9-F3E2-4A47-B2CD-961AF2B5329E}" type="sibTrans" cxnId="{5ED21C59-3E2F-49D5-8DE7-AE266B7FA37B}">
      <dgm:prSet/>
      <dgm:spPr/>
      <dgm:t>
        <a:bodyPr/>
        <a:lstStyle/>
        <a:p>
          <a:endParaRPr lang="en-US"/>
        </a:p>
      </dgm:t>
    </dgm:pt>
    <dgm:pt modelId="{6D34F841-E726-4A45-AB96-5D48BBD72612}">
      <dgm:prSet/>
      <dgm:spPr/>
      <dgm:t>
        <a:bodyPr/>
        <a:lstStyle/>
        <a:p>
          <a:r>
            <a:rPr lang="en-IE"/>
            <a:t>Self esteem is often fragile at this time. Relationships/friendships play a major role.  </a:t>
          </a:r>
          <a:endParaRPr lang="en-US"/>
        </a:p>
      </dgm:t>
    </dgm:pt>
    <dgm:pt modelId="{2C3FE5FD-C2DF-4691-B03A-B06A99C5AD18}" type="parTrans" cxnId="{69E37567-FB4E-4CF1-953B-81452ED4056C}">
      <dgm:prSet/>
      <dgm:spPr/>
      <dgm:t>
        <a:bodyPr/>
        <a:lstStyle/>
        <a:p>
          <a:endParaRPr lang="en-US"/>
        </a:p>
      </dgm:t>
    </dgm:pt>
    <dgm:pt modelId="{B97712DB-8CBA-49A7-8284-1528889319D3}" type="sibTrans" cxnId="{69E37567-FB4E-4CF1-953B-81452ED4056C}">
      <dgm:prSet/>
      <dgm:spPr/>
      <dgm:t>
        <a:bodyPr/>
        <a:lstStyle/>
        <a:p>
          <a:endParaRPr lang="en-US"/>
        </a:p>
      </dgm:t>
    </dgm:pt>
    <dgm:pt modelId="{43DC520A-C07A-41C5-B782-12DDEF81A99C}">
      <dgm:prSet/>
      <dgm:spPr/>
      <dgm:t>
        <a:bodyPr/>
        <a:lstStyle/>
        <a:p>
          <a:r>
            <a:rPr lang="en-IE"/>
            <a:t>Helpful Boundaries, Be the reason to say no</a:t>
          </a:r>
          <a:endParaRPr lang="en-US"/>
        </a:p>
      </dgm:t>
    </dgm:pt>
    <dgm:pt modelId="{58F1A95B-F957-44FA-B61A-984F0948CE4A}" type="parTrans" cxnId="{79886C95-8275-4FBE-BDB7-FFDD495686CB}">
      <dgm:prSet/>
      <dgm:spPr/>
      <dgm:t>
        <a:bodyPr/>
        <a:lstStyle/>
        <a:p>
          <a:endParaRPr lang="en-US"/>
        </a:p>
      </dgm:t>
    </dgm:pt>
    <dgm:pt modelId="{B82AB4DB-24BE-4F25-B556-7160EF8326BC}" type="sibTrans" cxnId="{79886C95-8275-4FBE-BDB7-FFDD495686CB}">
      <dgm:prSet/>
      <dgm:spPr/>
      <dgm:t>
        <a:bodyPr/>
        <a:lstStyle/>
        <a:p>
          <a:endParaRPr lang="en-US"/>
        </a:p>
      </dgm:t>
    </dgm:pt>
    <dgm:pt modelId="{8034DF38-F318-4A12-ADBF-24B37F224520}">
      <dgm:prSet/>
      <dgm:spPr/>
      <dgm:t>
        <a:bodyPr/>
        <a:lstStyle/>
        <a:p>
          <a:r>
            <a:rPr lang="en-IE"/>
            <a:t>Active participation in growing up – school, friendships, sport, extra-curricular activities</a:t>
          </a:r>
          <a:endParaRPr lang="en-US"/>
        </a:p>
      </dgm:t>
    </dgm:pt>
    <dgm:pt modelId="{26D6E327-BD0B-45F3-A330-276C4437C1E2}" type="parTrans" cxnId="{11CF9322-5D77-4FC5-8157-300CF1DBB87B}">
      <dgm:prSet/>
      <dgm:spPr/>
      <dgm:t>
        <a:bodyPr/>
        <a:lstStyle/>
        <a:p>
          <a:endParaRPr lang="en-US"/>
        </a:p>
      </dgm:t>
    </dgm:pt>
    <dgm:pt modelId="{D23FB090-6763-4CEF-AACB-580134CBA882}" type="sibTrans" cxnId="{11CF9322-5D77-4FC5-8157-300CF1DBB87B}">
      <dgm:prSet/>
      <dgm:spPr/>
      <dgm:t>
        <a:bodyPr/>
        <a:lstStyle/>
        <a:p>
          <a:endParaRPr lang="en-US"/>
        </a:p>
      </dgm:t>
    </dgm:pt>
    <dgm:pt modelId="{4C9A4036-AAC5-45DD-AF6F-3BFCB68B64D2}">
      <dgm:prSet/>
      <dgm:spPr/>
      <dgm:t>
        <a:bodyPr/>
        <a:lstStyle/>
        <a:p>
          <a:r>
            <a:rPr lang="en-IE"/>
            <a:t>Do encourage a good night’s sleep. sleep and rest are important</a:t>
          </a:r>
          <a:endParaRPr lang="en-US"/>
        </a:p>
      </dgm:t>
    </dgm:pt>
    <dgm:pt modelId="{FD557EF6-8082-4822-8AA2-EFBE5F6CC5F4}" type="parTrans" cxnId="{CA96E29F-7981-4036-AA31-CB8D02B0DFF4}">
      <dgm:prSet/>
      <dgm:spPr/>
      <dgm:t>
        <a:bodyPr/>
        <a:lstStyle/>
        <a:p>
          <a:endParaRPr lang="en-US"/>
        </a:p>
      </dgm:t>
    </dgm:pt>
    <dgm:pt modelId="{6362C061-357E-47E7-B793-308370E89474}" type="sibTrans" cxnId="{CA96E29F-7981-4036-AA31-CB8D02B0DFF4}">
      <dgm:prSet/>
      <dgm:spPr/>
      <dgm:t>
        <a:bodyPr/>
        <a:lstStyle/>
        <a:p>
          <a:endParaRPr lang="en-US"/>
        </a:p>
      </dgm:t>
    </dgm:pt>
    <dgm:pt modelId="{9CFED683-F38D-476D-9644-82E289DBCE19}" type="pres">
      <dgm:prSet presAssocID="{FDC187E4-BA44-40D2-81C2-54776938639B}" presName="diagram" presStyleCnt="0">
        <dgm:presLayoutVars>
          <dgm:dir/>
          <dgm:resizeHandles val="exact"/>
        </dgm:presLayoutVars>
      </dgm:prSet>
      <dgm:spPr/>
    </dgm:pt>
    <dgm:pt modelId="{F7BD3B0B-E58A-42E3-B670-B0EFEAD9FDE1}" type="pres">
      <dgm:prSet presAssocID="{944F9EEB-FE3D-4D10-91BD-D2FC2A4A1853}" presName="node" presStyleLbl="node1" presStyleIdx="0" presStyleCnt="6">
        <dgm:presLayoutVars>
          <dgm:bulletEnabled val="1"/>
        </dgm:presLayoutVars>
      </dgm:prSet>
      <dgm:spPr/>
    </dgm:pt>
    <dgm:pt modelId="{8A504AE4-98C0-4162-AF5B-26A5F59F3795}" type="pres">
      <dgm:prSet presAssocID="{9B167DDD-4990-4A9B-9E3C-D4D4F222753F}" presName="sibTrans" presStyleCnt="0"/>
      <dgm:spPr/>
    </dgm:pt>
    <dgm:pt modelId="{F9C0028B-957C-46D4-99B9-E13476B969BF}" type="pres">
      <dgm:prSet presAssocID="{7B655261-89B0-4E78-9554-EEB7A1A61094}" presName="node" presStyleLbl="node1" presStyleIdx="1" presStyleCnt="6">
        <dgm:presLayoutVars>
          <dgm:bulletEnabled val="1"/>
        </dgm:presLayoutVars>
      </dgm:prSet>
      <dgm:spPr/>
    </dgm:pt>
    <dgm:pt modelId="{0D61396C-8064-4AC6-B0A1-B782326569E4}" type="pres">
      <dgm:prSet presAssocID="{F5E900A9-F3E2-4A47-B2CD-961AF2B5329E}" presName="sibTrans" presStyleCnt="0"/>
      <dgm:spPr/>
    </dgm:pt>
    <dgm:pt modelId="{DD93AD72-D7A9-43CB-8574-953986D00E19}" type="pres">
      <dgm:prSet presAssocID="{6D34F841-E726-4A45-AB96-5D48BBD72612}" presName="node" presStyleLbl="node1" presStyleIdx="2" presStyleCnt="6">
        <dgm:presLayoutVars>
          <dgm:bulletEnabled val="1"/>
        </dgm:presLayoutVars>
      </dgm:prSet>
      <dgm:spPr/>
    </dgm:pt>
    <dgm:pt modelId="{FE217A0A-BB7F-470D-BCE2-4325723A6D41}" type="pres">
      <dgm:prSet presAssocID="{B97712DB-8CBA-49A7-8284-1528889319D3}" presName="sibTrans" presStyleCnt="0"/>
      <dgm:spPr/>
    </dgm:pt>
    <dgm:pt modelId="{1D70F562-56BB-427F-9213-FAC20CF339E9}" type="pres">
      <dgm:prSet presAssocID="{43DC520A-C07A-41C5-B782-12DDEF81A99C}" presName="node" presStyleLbl="node1" presStyleIdx="3" presStyleCnt="6">
        <dgm:presLayoutVars>
          <dgm:bulletEnabled val="1"/>
        </dgm:presLayoutVars>
      </dgm:prSet>
      <dgm:spPr/>
    </dgm:pt>
    <dgm:pt modelId="{E37A3A6C-DD26-4904-A3E5-06F233766D84}" type="pres">
      <dgm:prSet presAssocID="{B82AB4DB-24BE-4F25-B556-7160EF8326BC}" presName="sibTrans" presStyleCnt="0"/>
      <dgm:spPr/>
    </dgm:pt>
    <dgm:pt modelId="{C268C354-097B-4933-8EF3-C7C26FD6BC0A}" type="pres">
      <dgm:prSet presAssocID="{8034DF38-F318-4A12-ADBF-24B37F224520}" presName="node" presStyleLbl="node1" presStyleIdx="4" presStyleCnt="6">
        <dgm:presLayoutVars>
          <dgm:bulletEnabled val="1"/>
        </dgm:presLayoutVars>
      </dgm:prSet>
      <dgm:spPr/>
    </dgm:pt>
    <dgm:pt modelId="{7646A15D-C7A8-41B2-94EE-32D1EE1FB619}" type="pres">
      <dgm:prSet presAssocID="{D23FB090-6763-4CEF-AACB-580134CBA882}" presName="sibTrans" presStyleCnt="0"/>
      <dgm:spPr/>
    </dgm:pt>
    <dgm:pt modelId="{3D33F588-7610-4C70-AEA9-BB6D4F69C5ED}" type="pres">
      <dgm:prSet presAssocID="{4C9A4036-AAC5-45DD-AF6F-3BFCB68B64D2}" presName="node" presStyleLbl="node1" presStyleIdx="5" presStyleCnt="6">
        <dgm:presLayoutVars>
          <dgm:bulletEnabled val="1"/>
        </dgm:presLayoutVars>
      </dgm:prSet>
      <dgm:spPr/>
    </dgm:pt>
  </dgm:ptLst>
  <dgm:cxnLst>
    <dgm:cxn modelId="{88647902-C3CF-4518-8648-1CF9D35CAF2D}" type="presOf" srcId="{43DC520A-C07A-41C5-B782-12DDEF81A99C}" destId="{1D70F562-56BB-427F-9213-FAC20CF339E9}" srcOrd="0" destOrd="0" presId="urn:microsoft.com/office/officeart/2005/8/layout/default"/>
    <dgm:cxn modelId="{11CF9322-5D77-4FC5-8157-300CF1DBB87B}" srcId="{FDC187E4-BA44-40D2-81C2-54776938639B}" destId="{8034DF38-F318-4A12-ADBF-24B37F224520}" srcOrd="4" destOrd="0" parTransId="{26D6E327-BD0B-45F3-A330-276C4437C1E2}" sibTransId="{D23FB090-6763-4CEF-AACB-580134CBA882}"/>
    <dgm:cxn modelId="{69E37567-FB4E-4CF1-953B-81452ED4056C}" srcId="{FDC187E4-BA44-40D2-81C2-54776938639B}" destId="{6D34F841-E726-4A45-AB96-5D48BBD72612}" srcOrd="2" destOrd="0" parTransId="{2C3FE5FD-C2DF-4691-B03A-B06A99C5AD18}" sibTransId="{B97712DB-8CBA-49A7-8284-1528889319D3}"/>
    <dgm:cxn modelId="{74BC4E48-7C09-4E24-8778-AC5D07A742D0}" srcId="{FDC187E4-BA44-40D2-81C2-54776938639B}" destId="{944F9EEB-FE3D-4D10-91BD-D2FC2A4A1853}" srcOrd="0" destOrd="0" parTransId="{34AB6F1B-F9B6-42D0-9C4C-B23C165A2781}" sibTransId="{9B167DDD-4990-4A9B-9E3C-D4D4F222753F}"/>
    <dgm:cxn modelId="{BE8E2A4F-1F86-4C4C-B184-42C0D1317BFF}" type="presOf" srcId="{6D34F841-E726-4A45-AB96-5D48BBD72612}" destId="{DD93AD72-D7A9-43CB-8574-953986D00E19}" srcOrd="0" destOrd="0" presId="urn:microsoft.com/office/officeart/2005/8/layout/default"/>
    <dgm:cxn modelId="{720E3452-DD8D-4879-A300-F505D1F58394}" type="presOf" srcId="{8034DF38-F318-4A12-ADBF-24B37F224520}" destId="{C268C354-097B-4933-8EF3-C7C26FD6BC0A}" srcOrd="0" destOrd="0" presId="urn:microsoft.com/office/officeart/2005/8/layout/default"/>
    <dgm:cxn modelId="{5ED21C59-3E2F-49D5-8DE7-AE266B7FA37B}" srcId="{FDC187E4-BA44-40D2-81C2-54776938639B}" destId="{7B655261-89B0-4E78-9554-EEB7A1A61094}" srcOrd="1" destOrd="0" parTransId="{3FD8FC5A-C3E1-4E20-A125-0DCB16B537A8}" sibTransId="{F5E900A9-F3E2-4A47-B2CD-961AF2B5329E}"/>
    <dgm:cxn modelId="{A5C0FC8E-6C3E-4003-AC37-81F628016561}" type="presOf" srcId="{FDC187E4-BA44-40D2-81C2-54776938639B}" destId="{9CFED683-F38D-476D-9644-82E289DBCE19}" srcOrd="0" destOrd="0" presId="urn:microsoft.com/office/officeart/2005/8/layout/default"/>
    <dgm:cxn modelId="{79886C95-8275-4FBE-BDB7-FFDD495686CB}" srcId="{FDC187E4-BA44-40D2-81C2-54776938639B}" destId="{43DC520A-C07A-41C5-B782-12DDEF81A99C}" srcOrd="3" destOrd="0" parTransId="{58F1A95B-F957-44FA-B61A-984F0948CE4A}" sibTransId="{B82AB4DB-24BE-4F25-B556-7160EF8326BC}"/>
    <dgm:cxn modelId="{CA96E29F-7981-4036-AA31-CB8D02B0DFF4}" srcId="{FDC187E4-BA44-40D2-81C2-54776938639B}" destId="{4C9A4036-AAC5-45DD-AF6F-3BFCB68B64D2}" srcOrd="5" destOrd="0" parTransId="{FD557EF6-8082-4822-8AA2-EFBE5F6CC5F4}" sibTransId="{6362C061-357E-47E7-B793-308370E89474}"/>
    <dgm:cxn modelId="{163259D4-DC53-43BA-B2AC-08EAE8EF640E}" type="presOf" srcId="{944F9EEB-FE3D-4D10-91BD-D2FC2A4A1853}" destId="{F7BD3B0B-E58A-42E3-B670-B0EFEAD9FDE1}" srcOrd="0" destOrd="0" presId="urn:microsoft.com/office/officeart/2005/8/layout/default"/>
    <dgm:cxn modelId="{FCA810DD-401B-4A32-8640-45D32EC96AF3}" type="presOf" srcId="{4C9A4036-AAC5-45DD-AF6F-3BFCB68B64D2}" destId="{3D33F588-7610-4C70-AEA9-BB6D4F69C5ED}" srcOrd="0" destOrd="0" presId="urn:microsoft.com/office/officeart/2005/8/layout/default"/>
    <dgm:cxn modelId="{0A5AD8DE-272D-4EBF-969F-E3DE2EE3E5E0}" type="presOf" srcId="{7B655261-89B0-4E78-9554-EEB7A1A61094}" destId="{F9C0028B-957C-46D4-99B9-E13476B969BF}" srcOrd="0" destOrd="0" presId="urn:microsoft.com/office/officeart/2005/8/layout/default"/>
    <dgm:cxn modelId="{FC17B6D7-37CE-43E8-AA91-8DA238F7E849}" type="presParOf" srcId="{9CFED683-F38D-476D-9644-82E289DBCE19}" destId="{F7BD3B0B-E58A-42E3-B670-B0EFEAD9FDE1}" srcOrd="0" destOrd="0" presId="urn:microsoft.com/office/officeart/2005/8/layout/default"/>
    <dgm:cxn modelId="{D430E6BA-26E0-4340-A0A0-61DCF6D9B647}" type="presParOf" srcId="{9CFED683-F38D-476D-9644-82E289DBCE19}" destId="{8A504AE4-98C0-4162-AF5B-26A5F59F3795}" srcOrd="1" destOrd="0" presId="urn:microsoft.com/office/officeart/2005/8/layout/default"/>
    <dgm:cxn modelId="{EC0377D2-3B97-4284-B28F-26DEF465FD31}" type="presParOf" srcId="{9CFED683-F38D-476D-9644-82E289DBCE19}" destId="{F9C0028B-957C-46D4-99B9-E13476B969BF}" srcOrd="2" destOrd="0" presId="urn:microsoft.com/office/officeart/2005/8/layout/default"/>
    <dgm:cxn modelId="{FC441AD3-51A9-4B51-8C48-767B03981B4F}" type="presParOf" srcId="{9CFED683-F38D-476D-9644-82E289DBCE19}" destId="{0D61396C-8064-4AC6-B0A1-B782326569E4}" srcOrd="3" destOrd="0" presId="urn:microsoft.com/office/officeart/2005/8/layout/default"/>
    <dgm:cxn modelId="{7457686A-91D9-4430-9CA7-CBAA7E88E4BF}" type="presParOf" srcId="{9CFED683-F38D-476D-9644-82E289DBCE19}" destId="{DD93AD72-D7A9-43CB-8574-953986D00E19}" srcOrd="4" destOrd="0" presId="urn:microsoft.com/office/officeart/2005/8/layout/default"/>
    <dgm:cxn modelId="{CAC1F3BA-15A0-46B4-8CF3-8A1977EE1987}" type="presParOf" srcId="{9CFED683-F38D-476D-9644-82E289DBCE19}" destId="{FE217A0A-BB7F-470D-BCE2-4325723A6D41}" srcOrd="5" destOrd="0" presId="urn:microsoft.com/office/officeart/2005/8/layout/default"/>
    <dgm:cxn modelId="{1E3AD442-6861-4BBF-9C56-20521B7DA8E5}" type="presParOf" srcId="{9CFED683-F38D-476D-9644-82E289DBCE19}" destId="{1D70F562-56BB-427F-9213-FAC20CF339E9}" srcOrd="6" destOrd="0" presId="urn:microsoft.com/office/officeart/2005/8/layout/default"/>
    <dgm:cxn modelId="{15F927E4-2B0E-4FE7-BCD0-FB059AA2EB99}" type="presParOf" srcId="{9CFED683-F38D-476D-9644-82E289DBCE19}" destId="{E37A3A6C-DD26-4904-A3E5-06F233766D84}" srcOrd="7" destOrd="0" presId="urn:microsoft.com/office/officeart/2005/8/layout/default"/>
    <dgm:cxn modelId="{C780D5B1-590C-412B-A743-75DDF7A890EC}" type="presParOf" srcId="{9CFED683-F38D-476D-9644-82E289DBCE19}" destId="{C268C354-097B-4933-8EF3-C7C26FD6BC0A}" srcOrd="8" destOrd="0" presId="urn:microsoft.com/office/officeart/2005/8/layout/default"/>
    <dgm:cxn modelId="{886849E2-6E3A-477B-A06C-31E29E970952}" type="presParOf" srcId="{9CFED683-F38D-476D-9644-82E289DBCE19}" destId="{7646A15D-C7A8-41B2-94EE-32D1EE1FB619}" srcOrd="9" destOrd="0" presId="urn:microsoft.com/office/officeart/2005/8/layout/default"/>
    <dgm:cxn modelId="{45B45474-8336-495C-BA45-9A243CAEA756}" type="presParOf" srcId="{9CFED683-F38D-476D-9644-82E289DBCE19}" destId="{3D33F588-7610-4C70-AEA9-BB6D4F69C5E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879D7-E819-43BE-BD84-8CD259EB214A}">
      <dsp:nvSpPr>
        <dsp:cNvPr id="0" name=""/>
        <dsp:cNvSpPr/>
      </dsp:nvSpPr>
      <dsp:spPr>
        <a:xfrm>
          <a:off x="0" y="1359160"/>
          <a:ext cx="2811780" cy="1785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C5E86-C418-4E69-9CF3-1EBF8FDA78ED}">
      <dsp:nvSpPr>
        <dsp:cNvPr id="0" name=""/>
        <dsp:cNvSpPr/>
      </dsp:nvSpPr>
      <dsp:spPr>
        <a:xfrm>
          <a:off x="312420" y="1655959"/>
          <a:ext cx="2811780" cy="1785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a:t>SCHOOL AND EDUCATION</a:t>
          </a:r>
          <a:endParaRPr lang="en-US" sz="2700" kern="1200"/>
        </a:p>
      </dsp:txBody>
      <dsp:txXfrm>
        <a:off x="364715" y="1708254"/>
        <a:ext cx="2707190" cy="1680890"/>
      </dsp:txXfrm>
    </dsp:sp>
    <dsp:sp modelId="{D389A9FB-E250-4A34-8410-70E4E014EF8B}">
      <dsp:nvSpPr>
        <dsp:cNvPr id="0" name=""/>
        <dsp:cNvSpPr/>
      </dsp:nvSpPr>
      <dsp:spPr>
        <a:xfrm>
          <a:off x="3436620" y="1359160"/>
          <a:ext cx="2811780" cy="1785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80F72-AE80-47A3-9DA8-C28134CB2520}">
      <dsp:nvSpPr>
        <dsp:cNvPr id="0" name=""/>
        <dsp:cNvSpPr/>
      </dsp:nvSpPr>
      <dsp:spPr>
        <a:xfrm>
          <a:off x="3749040" y="1655959"/>
          <a:ext cx="2811780" cy="1785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a:t>RELATIONSHIPS AND FRIENDSHIPS</a:t>
          </a:r>
          <a:endParaRPr lang="en-US" sz="2700" kern="1200"/>
        </a:p>
      </dsp:txBody>
      <dsp:txXfrm>
        <a:off x="3801335" y="1708254"/>
        <a:ext cx="2707190" cy="1680890"/>
      </dsp:txXfrm>
    </dsp:sp>
    <dsp:sp modelId="{6A1E2CC5-3972-48AD-B0B5-7D213A9CC6D9}">
      <dsp:nvSpPr>
        <dsp:cNvPr id="0" name=""/>
        <dsp:cNvSpPr/>
      </dsp:nvSpPr>
      <dsp:spPr>
        <a:xfrm>
          <a:off x="6873240" y="1359160"/>
          <a:ext cx="2811780" cy="1785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A8724-8EB9-41AF-8401-2CF2181BF24B}">
      <dsp:nvSpPr>
        <dsp:cNvPr id="0" name=""/>
        <dsp:cNvSpPr/>
      </dsp:nvSpPr>
      <dsp:spPr>
        <a:xfrm>
          <a:off x="7185659" y="1655959"/>
          <a:ext cx="2811780" cy="1785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a:t>CHILDHOOD TO ADOLESCENCE</a:t>
          </a:r>
          <a:endParaRPr lang="en-US" sz="2700" kern="1200"/>
        </a:p>
      </dsp:txBody>
      <dsp:txXfrm>
        <a:off x="7237954" y="1708254"/>
        <a:ext cx="2707190" cy="1680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5DD9D-C816-436D-8824-B1B767CD9675}">
      <dsp:nvSpPr>
        <dsp:cNvPr id="0" name=""/>
        <dsp:cNvSpPr/>
      </dsp:nvSpPr>
      <dsp:spPr>
        <a:xfrm>
          <a:off x="4074884" y="764"/>
          <a:ext cx="1847671" cy="184767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kern="1200"/>
            <a:t>From Senior Students to Junior Students</a:t>
          </a:r>
          <a:endParaRPr lang="en-US" sz="1100" kern="1200"/>
        </a:p>
      </dsp:txBody>
      <dsp:txXfrm>
        <a:off x="4536802" y="764"/>
        <a:ext cx="923835" cy="1524329"/>
      </dsp:txXfrm>
    </dsp:sp>
    <dsp:sp modelId="{CB95077A-520B-4462-A43F-9879D2F695EE}">
      <dsp:nvSpPr>
        <dsp:cNvPr id="0" name=""/>
        <dsp:cNvSpPr/>
      </dsp:nvSpPr>
      <dsp:spPr>
        <a:xfrm rot="4320000">
          <a:off x="5626526" y="1128098"/>
          <a:ext cx="1847671" cy="184767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kern="1200"/>
            <a:t>Be kind to everyone</a:t>
          </a:r>
          <a:endParaRPr lang="en-US" sz="1100" kern="1200"/>
        </a:p>
      </dsp:txBody>
      <dsp:txXfrm rot="-5400000">
        <a:off x="5941955" y="1540057"/>
        <a:ext cx="1524329" cy="923835"/>
      </dsp:txXfrm>
    </dsp:sp>
    <dsp:sp modelId="{8F3968EB-4F5D-4987-889A-F20574B10D99}">
      <dsp:nvSpPr>
        <dsp:cNvPr id="0" name=""/>
        <dsp:cNvSpPr/>
      </dsp:nvSpPr>
      <dsp:spPr>
        <a:xfrm rot="8640000">
          <a:off x="5033852" y="2952164"/>
          <a:ext cx="1847671" cy="184767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kern="1200"/>
            <a:t>Friendship groups change</a:t>
          </a:r>
          <a:endParaRPr lang="en-US" sz="1100" kern="1200"/>
        </a:p>
      </dsp:txBody>
      <dsp:txXfrm rot="10800000">
        <a:off x="5590798" y="3244630"/>
        <a:ext cx="923835" cy="1524329"/>
      </dsp:txXfrm>
    </dsp:sp>
    <dsp:sp modelId="{FABCC5D0-11F2-45B2-8A66-2E4CE6F28F56}">
      <dsp:nvSpPr>
        <dsp:cNvPr id="0" name=""/>
        <dsp:cNvSpPr/>
      </dsp:nvSpPr>
      <dsp:spPr>
        <a:xfrm rot="12960000">
          <a:off x="3115916" y="2952164"/>
          <a:ext cx="1847671" cy="184767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kern="1200"/>
            <a:t>Get to know students from other schools, new and old friends.</a:t>
          </a:r>
          <a:endParaRPr lang="en-US" sz="1100" kern="1200"/>
        </a:p>
      </dsp:txBody>
      <dsp:txXfrm rot="10800000">
        <a:off x="3482806" y="3244630"/>
        <a:ext cx="923835" cy="1524329"/>
      </dsp:txXfrm>
    </dsp:sp>
    <dsp:sp modelId="{6BF970D2-B9E7-4A7B-998A-D2EA827CEFCF}">
      <dsp:nvSpPr>
        <dsp:cNvPr id="0" name=""/>
        <dsp:cNvSpPr/>
      </dsp:nvSpPr>
      <dsp:spPr>
        <a:xfrm rot="17280000">
          <a:off x="2523241" y="1128098"/>
          <a:ext cx="1847671" cy="184767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kern="1200"/>
            <a:t>HERE TO LEARN, TO HAVE FUN</a:t>
          </a:r>
          <a:endParaRPr lang="en-US" sz="1100" kern="1200"/>
        </a:p>
      </dsp:txBody>
      <dsp:txXfrm rot="5400000">
        <a:off x="2531154" y="1540057"/>
        <a:ext cx="1524329" cy="9238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EC90E-8805-4F55-B269-6E16651F4334}">
      <dsp:nvSpPr>
        <dsp:cNvPr id="0" name=""/>
        <dsp:cNvSpPr/>
      </dsp:nvSpPr>
      <dsp:spPr>
        <a:xfrm>
          <a:off x="0" y="73288"/>
          <a:ext cx="7559504" cy="14741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a:t>Judgements and peer pressure</a:t>
          </a:r>
          <a:endParaRPr lang="en-US" sz="2800" kern="1200"/>
        </a:p>
      </dsp:txBody>
      <dsp:txXfrm>
        <a:off x="71964" y="145252"/>
        <a:ext cx="7415576" cy="1330271"/>
      </dsp:txXfrm>
    </dsp:sp>
    <dsp:sp modelId="{CE63A49D-7E00-432A-8DB4-FB4853E765F1}">
      <dsp:nvSpPr>
        <dsp:cNvPr id="0" name=""/>
        <dsp:cNvSpPr/>
      </dsp:nvSpPr>
      <dsp:spPr>
        <a:xfrm>
          <a:off x="0" y="1628128"/>
          <a:ext cx="7559504" cy="1474199"/>
        </a:xfrm>
        <a:prstGeom prst="roundRect">
          <a:avLst/>
        </a:prstGeom>
        <a:solidFill>
          <a:schemeClr val="accent2">
            <a:hueOff val="-2185134"/>
            <a:satOff val="-2592"/>
            <a:lumOff val="-1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a:t>Teenagers question the things they are taught.</a:t>
          </a:r>
          <a:endParaRPr lang="en-US" sz="2800" kern="1200"/>
        </a:p>
      </dsp:txBody>
      <dsp:txXfrm>
        <a:off x="71964" y="1700092"/>
        <a:ext cx="7415576" cy="1330271"/>
      </dsp:txXfrm>
    </dsp:sp>
    <dsp:sp modelId="{C6AC639B-CDAA-468D-A87A-9637C689B441}">
      <dsp:nvSpPr>
        <dsp:cNvPr id="0" name=""/>
        <dsp:cNvSpPr/>
      </dsp:nvSpPr>
      <dsp:spPr>
        <a:xfrm>
          <a:off x="0" y="3182968"/>
          <a:ext cx="7559504" cy="1474199"/>
        </a:xfrm>
        <a:prstGeom prst="roundRect">
          <a:avLst/>
        </a:prstGeom>
        <a:solidFill>
          <a:schemeClr val="accent2">
            <a:hueOff val="-4370269"/>
            <a:satOff val="-5184"/>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a:t>They are not always doing this just to be a rebel. This questioning helps them find their own identity and independence. </a:t>
          </a:r>
          <a:endParaRPr lang="en-US" sz="2800" kern="1200"/>
        </a:p>
      </dsp:txBody>
      <dsp:txXfrm>
        <a:off x="71964" y="3254932"/>
        <a:ext cx="7415576" cy="1330271"/>
      </dsp:txXfrm>
    </dsp:sp>
    <dsp:sp modelId="{12E6222E-DF9B-4865-92BF-2CBD2154B87A}">
      <dsp:nvSpPr>
        <dsp:cNvPr id="0" name=""/>
        <dsp:cNvSpPr/>
      </dsp:nvSpPr>
      <dsp:spPr>
        <a:xfrm>
          <a:off x="0" y="4737808"/>
          <a:ext cx="7559504" cy="1474199"/>
        </a:xfrm>
        <a:prstGeom prst="roundRect">
          <a:avLst/>
        </a:prstGeom>
        <a:solidFill>
          <a:schemeClr val="accent2">
            <a:hueOff val="-6555403"/>
            <a:satOff val="-7776"/>
            <a:lumOff val="-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a:t>Their questions are often genuine questions they have for themselves</a:t>
          </a:r>
          <a:endParaRPr lang="en-US" sz="2800" kern="1200"/>
        </a:p>
      </dsp:txBody>
      <dsp:txXfrm>
        <a:off x="71964" y="4809772"/>
        <a:ext cx="7415576" cy="1330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D3B0B-E58A-42E3-B670-B0EFEAD9FDE1}">
      <dsp:nvSpPr>
        <dsp:cNvPr id="0" name=""/>
        <dsp:cNvSpPr/>
      </dsp:nvSpPr>
      <dsp:spPr>
        <a:xfrm>
          <a:off x="0" y="615806"/>
          <a:ext cx="3376690" cy="20260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We all have our own unique set of strengths</a:t>
          </a:r>
          <a:endParaRPr lang="en-US" sz="2500" kern="1200"/>
        </a:p>
      </dsp:txBody>
      <dsp:txXfrm>
        <a:off x="0" y="615806"/>
        <a:ext cx="3376690" cy="2026014"/>
      </dsp:txXfrm>
    </dsp:sp>
    <dsp:sp modelId="{F9C0028B-957C-46D4-99B9-E13476B969BF}">
      <dsp:nvSpPr>
        <dsp:cNvPr id="0" name=""/>
        <dsp:cNvSpPr/>
      </dsp:nvSpPr>
      <dsp:spPr>
        <a:xfrm>
          <a:off x="3714359" y="615806"/>
          <a:ext cx="3376690" cy="20260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With adolescence comes ownership and responsibility</a:t>
          </a:r>
          <a:endParaRPr lang="en-US" sz="2500" kern="1200"/>
        </a:p>
      </dsp:txBody>
      <dsp:txXfrm>
        <a:off x="3714359" y="615806"/>
        <a:ext cx="3376690" cy="2026014"/>
      </dsp:txXfrm>
    </dsp:sp>
    <dsp:sp modelId="{DD93AD72-D7A9-43CB-8574-953986D00E19}">
      <dsp:nvSpPr>
        <dsp:cNvPr id="0" name=""/>
        <dsp:cNvSpPr/>
      </dsp:nvSpPr>
      <dsp:spPr>
        <a:xfrm>
          <a:off x="7428719" y="615806"/>
          <a:ext cx="3376690" cy="20260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Self esteem is often fragile at this time. Relationships/friendships play a major role.  </a:t>
          </a:r>
          <a:endParaRPr lang="en-US" sz="2500" kern="1200"/>
        </a:p>
      </dsp:txBody>
      <dsp:txXfrm>
        <a:off x="7428719" y="615806"/>
        <a:ext cx="3376690" cy="2026014"/>
      </dsp:txXfrm>
    </dsp:sp>
    <dsp:sp modelId="{1D70F562-56BB-427F-9213-FAC20CF339E9}">
      <dsp:nvSpPr>
        <dsp:cNvPr id="0" name=""/>
        <dsp:cNvSpPr/>
      </dsp:nvSpPr>
      <dsp:spPr>
        <a:xfrm>
          <a:off x="0" y="2979490"/>
          <a:ext cx="3376690" cy="20260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Helpful Boundaries, Be the reason to say no</a:t>
          </a:r>
          <a:endParaRPr lang="en-US" sz="2500" kern="1200"/>
        </a:p>
      </dsp:txBody>
      <dsp:txXfrm>
        <a:off x="0" y="2979490"/>
        <a:ext cx="3376690" cy="2026014"/>
      </dsp:txXfrm>
    </dsp:sp>
    <dsp:sp modelId="{C268C354-097B-4933-8EF3-C7C26FD6BC0A}">
      <dsp:nvSpPr>
        <dsp:cNvPr id="0" name=""/>
        <dsp:cNvSpPr/>
      </dsp:nvSpPr>
      <dsp:spPr>
        <a:xfrm>
          <a:off x="3714359" y="2979490"/>
          <a:ext cx="3376690" cy="20260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Active participation in growing up – school, friendships, sport, extra-curricular activities</a:t>
          </a:r>
          <a:endParaRPr lang="en-US" sz="2500" kern="1200"/>
        </a:p>
      </dsp:txBody>
      <dsp:txXfrm>
        <a:off x="3714359" y="2979490"/>
        <a:ext cx="3376690" cy="2026014"/>
      </dsp:txXfrm>
    </dsp:sp>
    <dsp:sp modelId="{3D33F588-7610-4C70-AEA9-BB6D4F69C5ED}">
      <dsp:nvSpPr>
        <dsp:cNvPr id="0" name=""/>
        <dsp:cNvSpPr/>
      </dsp:nvSpPr>
      <dsp:spPr>
        <a:xfrm>
          <a:off x="7428719" y="2979490"/>
          <a:ext cx="3376690" cy="20260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Do encourage a good night’s sleep. sleep and rest are important</a:t>
          </a:r>
          <a:endParaRPr lang="en-US" sz="2500" kern="1200"/>
        </a:p>
      </dsp:txBody>
      <dsp:txXfrm>
        <a:off x="7428719" y="2979490"/>
        <a:ext cx="3376690" cy="20260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2347B4E0-C674-4BE2-B86C-1B1833D268C8}" type="datetimeFigureOut">
              <a:rPr lang="en-IE" smtClean="0"/>
              <a:t>10/05/2023</a:t>
            </a:fld>
            <a:endParaRPr lang="en-IE"/>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E3918031-8430-4264-A3DC-42CD7BFFC3F5}" type="slidenum">
              <a:rPr lang="en-IE" smtClean="0"/>
              <a:t>‹#›</a:t>
            </a:fld>
            <a:endParaRPr lang="en-IE"/>
          </a:p>
        </p:txBody>
      </p:sp>
    </p:spTree>
    <p:extLst>
      <p:ext uri="{BB962C8B-B14F-4D97-AF65-F5344CB8AC3E}">
        <p14:creationId xmlns:p14="http://schemas.microsoft.com/office/powerpoint/2010/main" val="20735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I would like to welcome everyone to our meeting and to thank you picking St </a:t>
            </a:r>
            <a:r>
              <a:rPr lang="en-IE" sz="1400" dirty="0" err="1"/>
              <a:t>Ailbe’s</a:t>
            </a:r>
            <a:r>
              <a:rPr lang="en-IE" sz="1400" dirty="0"/>
              <a:t> as your school of choice. We would prefer to meet in person but we will make the best of it.</a:t>
            </a:r>
          </a:p>
          <a:p>
            <a:endParaRPr lang="en-IE" sz="1400" dirty="0"/>
          </a:p>
          <a:p>
            <a:r>
              <a:rPr lang="en-IE" sz="1400" dirty="0"/>
              <a:t>I will start by asking my colleagues by introducing themselves and their role.</a:t>
            </a:r>
          </a:p>
          <a:p>
            <a:r>
              <a:rPr lang="en-IE" sz="1400" dirty="0" err="1"/>
              <a:t>Edel</a:t>
            </a:r>
            <a:r>
              <a:rPr lang="en-IE" sz="1400" dirty="0"/>
              <a:t> &amp; Alannah</a:t>
            </a:r>
          </a:p>
          <a:p>
            <a:r>
              <a:rPr lang="en-IE" sz="1400" dirty="0"/>
              <a:t>I’m Mary Ryan the Home School Liaison Teacher, I act as a link between parents, home and school.  My role is to support parents as much as possible while their child is in St </a:t>
            </a:r>
            <a:r>
              <a:rPr lang="en-IE" sz="1400" dirty="0" err="1"/>
              <a:t>Ailbe’s</a:t>
            </a:r>
            <a:r>
              <a:rPr lang="en-IE" sz="140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18031-8430-4264-A3DC-42CD7BFFC3F5}"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2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The list of class material is also available on the website, please try to ensure that your child has all the necessary materials before school starts as it will make life easier for them.</a:t>
            </a:r>
          </a:p>
          <a:p>
            <a:endParaRPr lang="en-IE" sz="1400" dirty="0"/>
          </a:p>
          <a:p>
            <a:r>
              <a:rPr lang="en-IE" sz="1400" dirty="0"/>
              <a:t>Handout 1 page 4 of Parent Information Booklet</a:t>
            </a:r>
          </a:p>
        </p:txBody>
      </p:sp>
      <p:sp>
        <p:nvSpPr>
          <p:cNvPr id="4" name="Slide Number Placeholder 3"/>
          <p:cNvSpPr>
            <a:spLocks noGrp="1"/>
          </p:cNvSpPr>
          <p:nvPr>
            <p:ph type="sldNum" sz="quarter" idx="10"/>
          </p:nvPr>
        </p:nvSpPr>
        <p:spPr/>
        <p:txBody>
          <a:bodyPr/>
          <a:lstStyle/>
          <a:p>
            <a:fld id="{E3918031-8430-4264-A3DC-42CD7BFFC3F5}" type="slidenum">
              <a:rPr lang="en-IE" smtClean="0"/>
              <a:t>10</a:t>
            </a:fld>
            <a:endParaRPr lang="en-IE"/>
          </a:p>
        </p:txBody>
      </p:sp>
    </p:spTree>
    <p:extLst>
      <p:ext uri="{BB962C8B-B14F-4D97-AF65-F5344CB8AC3E}">
        <p14:creationId xmlns:p14="http://schemas.microsoft.com/office/powerpoint/2010/main" val="218046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Handout 1 page 4 of Parent Information Booklet</a:t>
            </a:r>
          </a:p>
          <a:p>
            <a:endParaRPr lang="en-IE" dirty="0"/>
          </a:p>
        </p:txBody>
      </p:sp>
      <p:sp>
        <p:nvSpPr>
          <p:cNvPr id="4" name="Slide Number Placeholder 3"/>
          <p:cNvSpPr>
            <a:spLocks noGrp="1"/>
          </p:cNvSpPr>
          <p:nvPr>
            <p:ph type="sldNum" sz="quarter" idx="10"/>
          </p:nvPr>
        </p:nvSpPr>
        <p:spPr/>
        <p:txBody>
          <a:bodyPr/>
          <a:lstStyle/>
          <a:p>
            <a:fld id="{E3918031-8430-4264-A3DC-42CD7BFFC3F5}" type="slidenum">
              <a:rPr lang="en-IE" smtClean="0"/>
              <a:t>11</a:t>
            </a:fld>
            <a:endParaRPr lang="en-IE"/>
          </a:p>
        </p:txBody>
      </p:sp>
    </p:spTree>
    <p:extLst>
      <p:ext uri="{BB962C8B-B14F-4D97-AF65-F5344CB8AC3E}">
        <p14:creationId xmlns:p14="http://schemas.microsoft.com/office/powerpoint/2010/main" val="360687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Uniform is a navy pants with v neck jumper with school crest.</a:t>
            </a:r>
          </a:p>
          <a:p>
            <a:endParaRPr lang="en-IE" sz="1400" dirty="0"/>
          </a:p>
          <a:p>
            <a:r>
              <a:rPr lang="en-IE" sz="1400" dirty="0"/>
              <a:t>There is a school track suite which is only available on line from Idsportshop.com </a:t>
            </a:r>
          </a:p>
          <a:p>
            <a:endParaRPr lang="en-IE" sz="1400" dirty="0"/>
          </a:p>
          <a:p>
            <a:r>
              <a:rPr lang="en-IE" sz="1400" dirty="0"/>
              <a:t>There will be a fitting arranged in school for 28 &amp; 29 June with a second one in late August, try to attend the June fitting as it takes 6-8 weeks to receive your order. We will let you know the exact dates nearer to the time.</a:t>
            </a:r>
          </a:p>
          <a:p>
            <a:endParaRPr lang="en-IE" dirty="0"/>
          </a:p>
          <a:p>
            <a:endParaRPr lang="en-IE" dirty="0"/>
          </a:p>
        </p:txBody>
      </p:sp>
      <p:sp>
        <p:nvSpPr>
          <p:cNvPr id="4" name="Slide Number Placeholder 3"/>
          <p:cNvSpPr>
            <a:spLocks noGrp="1"/>
          </p:cNvSpPr>
          <p:nvPr>
            <p:ph type="sldNum" sz="quarter" idx="10"/>
          </p:nvPr>
        </p:nvSpPr>
        <p:spPr/>
        <p:txBody>
          <a:bodyPr/>
          <a:lstStyle/>
          <a:p>
            <a:fld id="{E3918031-8430-4264-A3DC-42CD7BFFC3F5}" type="slidenum">
              <a:rPr lang="en-IE" smtClean="0"/>
              <a:t>12</a:t>
            </a:fld>
            <a:endParaRPr lang="en-IE"/>
          </a:p>
        </p:txBody>
      </p:sp>
    </p:spTree>
    <p:extLst>
      <p:ext uri="{BB962C8B-B14F-4D97-AF65-F5344CB8AC3E}">
        <p14:creationId xmlns:p14="http://schemas.microsoft.com/office/powerpoint/2010/main" val="1104217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I will now pass over to </a:t>
            </a:r>
            <a:r>
              <a:rPr lang="en-IE" sz="1400" dirty="0" err="1"/>
              <a:t>Edel</a:t>
            </a:r>
            <a:r>
              <a:rPr lang="en-IE" sz="1400" dirty="0"/>
              <a:t> and Alannah who will talk about pastoral care and guidance.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18031-8430-4264-A3DC-42CD7BFFC3F5}"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538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918031-8430-4264-A3DC-42CD7BFFC3F5}" type="slidenum">
              <a:rPr lang="en-IE" smtClean="0"/>
              <a:t>18</a:t>
            </a:fld>
            <a:endParaRPr lang="en-IE"/>
          </a:p>
        </p:txBody>
      </p:sp>
    </p:spTree>
    <p:extLst>
      <p:ext uri="{BB962C8B-B14F-4D97-AF65-F5344CB8AC3E}">
        <p14:creationId xmlns:p14="http://schemas.microsoft.com/office/powerpoint/2010/main" val="670764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19</a:t>
            </a:fld>
            <a:endParaRPr lang="en-IE"/>
          </a:p>
        </p:txBody>
      </p:sp>
    </p:spTree>
    <p:extLst>
      <p:ext uri="{BB962C8B-B14F-4D97-AF65-F5344CB8AC3E}">
        <p14:creationId xmlns:p14="http://schemas.microsoft.com/office/powerpoint/2010/main" val="692848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21</a:t>
            </a:fld>
            <a:endParaRPr lang="en-IE"/>
          </a:p>
        </p:txBody>
      </p:sp>
    </p:spTree>
    <p:extLst>
      <p:ext uri="{BB962C8B-B14F-4D97-AF65-F5344CB8AC3E}">
        <p14:creationId xmlns:p14="http://schemas.microsoft.com/office/powerpoint/2010/main" val="1656768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23</a:t>
            </a:fld>
            <a:endParaRPr lang="en-IE"/>
          </a:p>
        </p:txBody>
      </p:sp>
    </p:spTree>
    <p:extLst>
      <p:ext uri="{BB962C8B-B14F-4D97-AF65-F5344CB8AC3E}">
        <p14:creationId xmlns:p14="http://schemas.microsoft.com/office/powerpoint/2010/main" val="147333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24</a:t>
            </a:fld>
            <a:endParaRPr lang="en-IE"/>
          </a:p>
        </p:txBody>
      </p:sp>
    </p:spTree>
    <p:extLst>
      <p:ext uri="{BB962C8B-B14F-4D97-AF65-F5344CB8AC3E}">
        <p14:creationId xmlns:p14="http://schemas.microsoft.com/office/powerpoint/2010/main" val="396895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25</a:t>
            </a:fld>
            <a:endParaRPr lang="en-IE"/>
          </a:p>
        </p:txBody>
      </p:sp>
    </p:spTree>
    <p:extLst>
      <p:ext uri="{BB962C8B-B14F-4D97-AF65-F5344CB8AC3E}">
        <p14:creationId xmlns:p14="http://schemas.microsoft.com/office/powerpoint/2010/main" val="111240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Here is a list of what we will be covering – hopefully we will have you out of here within an hour.</a:t>
            </a:r>
          </a:p>
        </p:txBody>
      </p:sp>
      <p:sp>
        <p:nvSpPr>
          <p:cNvPr id="4" name="Slide Number Placeholder 3"/>
          <p:cNvSpPr>
            <a:spLocks noGrp="1"/>
          </p:cNvSpPr>
          <p:nvPr>
            <p:ph type="sldNum" sz="quarter" idx="10"/>
          </p:nvPr>
        </p:nvSpPr>
        <p:spPr/>
        <p:txBody>
          <a:bodyPr/>
          <a:lstStyle/>
          <a:p>
            <a:fld id="{E3918031-8430-4264-A3DC-42CD7BFFC3F5}" type="slidenum">
              <a:rPr lang="en-IE" smtClean="0"/>
              <a:t>2</a:t>
            </a:fld>
            <a:endParaRPr lang="en-IE"/>
          </a:p>
        </p:txBody>
      </p:sp>
    </p:spTree>
    <p:extLst>
      <p:ext uri="{BB962C8B-B14F-4D97-AF65-F5344CB8AC3E}">
        <p14:creationId xmlns:p14="http://schemas.microsoft.com/office/powerpoint/2010/main" val="752330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35924C-71BF-466E-B6FA-520A92A4F62F}" type="slidenum">
              <a:rPr lang="en-US" smtClean="0"/>
              <a:pPr/>
              <a:t>26</a:t>
            </a:fld>
            <a:endParaRPr lang="en-US"/>
          </a:p>
        </p:txBody>
      </p:sp>
    </p:spTree>
    <p:extLst>
      <p:ext uri="{BB962C8B-B14F-4D97-AF65-F5344CB8AC3E}">
        <p14:creationId xmlns:p14="http://schemas.microsoft.com/office/powerpoint/2010/main" val="2988623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27</a:t>
            </a:fld>
            <a:endParaRPr lang="en-IE"/>
          </a:p>
        </p:txBody>
      </p:sp>
    </p:spTree>
    <p:extLst>
      <p:ext uri="{BB962C8B-B14F-4D97-AF65-F5344CB8AC3E}">
        <p14:creationId xmlns:p14="http://schemas.microsoft.com/office/powerpoint/2010/main" val="2049099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35924C-71BF-466E-B6FA-520A92A4F62F}" type="slidenum">
              <a:rPr lang="en-US" smtClean="0"/>
              <a:pPr/>
              <a:t>29</a:t>
            </a:fld>
            <a:endParaRPr lang="en-US"/>
          </a:p>
        </p:txBody>
      </p:sp>
    </p:spTree>
    <p:extLst>
      <p:ext uri="{BB962C8B-B14F-4D97-AF65-F5344CB8AC3E}">
        <p14:creationId xmlns:p14="http://schemas.microsoft.com/office/powerpoint/2010/main" val="1024087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35924C-71BF-466E-B6FA-520A92A4F62F}" type="slidenum">
              <a:rPr lang="en-US" smtClean="0"/>
              <a:pPr/>
              <a:t>30</a:t>
            </a:fld>
            <a:endParaRPr lang="en-US"/>
          </a:p>
        </p:txBody>
      </p:sp>
    </p:spTree>
    <p:extLst>
      <p:ext uri="{BB962C8B-B14F-4D97-AF65-F5344CB8AC3E}">
        <p14:creationId xmlns:p14="http://schemas.microsoft.com/office/powerpoint/2010/main" val="975127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To help you follow your child's progress during the year all parents/guardian have access to </a:t>
            </a:r>
            <a:r>
              <a:rPr lang="en-IE" sz="1400" dirty="0" err="1"/>
              <a:t>VsWare</a:t>
            </a:r>
            <a:r>
              <a:rPr lang="en-IE" sz="1400" dirty="0"/>
              <a:t>, here you will see information on attendance, behaviour, time tabling.   We also use it to send text messages.  </a:t>
            </a:r>
          </a:p>
          <a:p>
            <a:endParaRPr lang="en-IE" sz="1400" dirty="0"/>
          </a:p>
          <a:p>
            <a:r>
              <a:rPr lang="en-IE" sz="1400" dirty="0"/>
              <a:t>You can download the app from the App Store or log in through the St </a:t>
            </a:r>
            <a:r>
              <a:rPr lang="en-IE" sz="1400" dirty="0" err="1"/>
              <a:t>Ailbe’s</a:t>
            </a:r>
            <a:r>
              <a:rPr lang="en-IE" sz="1400" dirty="0"/>
              <a:t> website.</a:t>
            </a:r>
          </a:p>
          <a:p>
            <a:endParaRPr lang="en-IE" sz="1400" dirty="0"/>
          </a:p>
          <a:p>
            <a:r>
              <a:rPr lang="en-IE" sz="1400" dirty="0"/>
              <a:t>Details of your log on will be send by text.</a:t>
            </a:r>
          </a:p>
        </p:txBody>
      </p:sp>
      <p:sp>
        <p:nvSpPr>
          <p:cNvPr id="4" name="Slide Number Placeholder 3"/>
          <p:cNvSpPr>
            <a:spLocks noGrp="1"/>
          </p:cNvSpPr>
          <p:nvPr>
            <p:ph type="sldNum" sz="quarter" idx="10"/>
          </p:nvPr>
        </p:nvSpPr>
        <p:spPr/>
        <p:txBody>
          <a:bodyPr/>
          <a:lstStyle/>
          <a:p>
            <a:fld id="{E3918031-8430-4264-A3DC-42CD7BFFC3F5}" type="slidenum">
              <a:rPr lang="en-IE" smtClean="0"/>
              <a:t>31</a:t>
            </a:fld>
            <a:endParaRPr lang="en-IE"/>
          </a:p>
        </p:txBody>
      </p:sp>
    </p:spTree>
    <p:extLst>
      <p:ext uri="{BB962C8B-B14F-4D97-AF65-F5344CB8AC3E}">
        <p14:creationId xmlns:p14="http://schemas.microsoft.com/office/powerpoint/2010/main" val="2826466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Just be aware we are no longer posting out term reports of examination results, they will only be available on </a:t>
            </a:r>
            <a:r>
              <a:rPr lang="en-IE" sz="1400" dirty="0" err="1"/>
              <a:t>VsWare</a:t>
            </a:r>
            <a:r>
              <a:rPr lang="en-IE" sz="1400" dirty="0"/>
              <a:t>, you will be informed by text when the window for viewing the reports opens.</a:t>
            </a:r>
          </a:p>
        </p:txBody>
      </p:sp>
      <p:sp>
        <p:nvSpPr>
          <p:cNvPr id="4" name="Slide Number Placeholder 3"/>
          <p:cNvSpPr>
            <a:spLocks noGrp="1"/>
          </p:cNvSpPr>
          <p:nvPr>
            <p:ph type="sldNum" sz="quarter" idx="10"/>
          </p:nvPr>
        </p:nvSpPr>
        <p:spPr/>
        <p:txBody>
          <a:bodyPr/>
          <a:lstStyle/>
          <a:p>
            <a:fld id="{E3918031-8430-4264-A3DC-42CD7BFFC3F5}" type="slidenum">
              <a:rPr lang="en-IE" smtClean="0"/>
              <a:t>32</a:t>
            </a:fld>
            <a:endParaRPr lang="en-IE"/>
          </a:p>
        </p:txBody>
      </p:sp>
    </p:spTree>
    <p:extLst>
      <p:ext uri="{BB962C8B-B14F-4D97-AF65-F5344CB8AC3E}">
        <p14:creationId xmlns:p14="http://schemas.microsoft.com/office/powerpoint/2010/main" val="3978262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We would encourage you to use the Way2Pay system for paying the school contribution or any other payment that is required during the year. </a:t>
            </a:r>
          </a:p>
          <a:p>
            <a:r>
              <a:rPr lang="en-IE" sz="1400" dirty="0"/>
              <a:t> You do need a Debit card to use the system and a valid mobile number.</a:t>
            </a:r>
          </a:p>
          <a:p>
            <a:r>
              <a:rPr lang="en-IE" sz="1400" dirty="0"/>
              <a:t>Like </a:t>
            </a:r>
            <a:r>
              <a:rPr lang="en-IE" sz="1400" dirty="0" err="1"/>
              <a:t>VsWare</a:t>
            </a:r>
            <a:r>
              <a:rPr lang="en-IE" sz="1400" dirty="0"/>
              <a:t> you will be sent a text message with the link and password.</a:t>
            </a:r>
          </a:p>
          <a:p>
            <a:endParaRPr lang="en-IE" sz="1400" dirty="0"/>
          </a:p>
          <a:p>
            <a:r>
              <a:rPr lang="en-IE" sz="1400" dirty="0"/>
              <a:t>Way2Pay can be accessed on the website.</a:t>
            </a:r>
          </a:p>
        </p:txBody>
      </p:sp>
      <p:sp>
        <p:nvSpPr>
          <p:cNvPr id="4" name="Slide Number Placeholder 3"/>
          <p:cNvSpPr>
            <a:spLocks noGrp="1"/>
          </p:cNvSpPr>
          <p:nvPr>
            <p:ph type="sldNum" sz="quarter" idx="10"/>
          </p:nvPr>
        </p:nvSpPr>
        <p:spPr/>
        <p:txBody>
          <a:bodyPr/>
          <a:lstStyle/>
          <a:p>
            <a:fld id="{E3918031-8430-4264-A3DC-42CD7BFFC3F5}" type="slidenum">
              <a:rPr lang="en-IE" smtClean="0"/>
              <a:t>33</a:t>
            </a:fld>
            <a:endParaRPr lang="en-IE"/>
          </a:p>
        </p:txBody>
      </p:sp>
    </p:spTree>
    <p:extLst>
      <p:ext uri="{BB962C8B-B14F-4D97-AF65-F5344CB8AC3E}">
        <p14:creationId xmlns:p14="http://schemas.microsoft.com/office/powerpoint/2010/main" val="2765261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34</a:t>
            </a:fld>
            <a:endParaRPr lang="en-IE"/>
          </a:p>
        </p:txBody>
      </p:sp>
    </p:spTree>
    <p:extLst>
      <p:ext uri="{BB962C8B-B14F-4D97-AF65-F5344CB8AC3E}">
        <p14:creationId xmlns:p14="http://schemas.microsoft.com/office/powerpoint/2010/main" val="617579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35</a:t>
            </a:fld>
            <a:endParaRPr lang="en-IE"/>
          </a:p>
        </p:txBody>
      </p:sp>
    </p:spTree>
    <p:extLst>
      <p:ext uri="{BB962C8B-B14F-4D97-AF65-F5344CB8AC3E}">
        <p14:creationId xmlns:p14="http://schemas.microsoft.com/office/powerpoint/2010/main" val="485725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The student journal is a very important book, it contains a great deal of useful information.  All teachers use it to communicate with home so keep an eye on any entries that are made.  Make sure to sign it every week as the assigned class teacher will be checking them weekly.</a:t>
            </a:r>
          </a:p>
        </p:txBody>
      </p:sp>
      <p:sp>
        <p:nvSpPr>
          <p:cNvPr id="4" name="Slide Number Placeholder 3"/>
          <p:cNvSpPr>
            <a:spLocks noGrp="1"/>
          </p:cNvSpPr>
          <p:nvPr>
            <p:ph type="sldNum" sz="quarter" idx="10"/>
          </p:nvPr>
        </p:nvSpPr>
        <p:spPr/>
        <p:txBody>
          <a:bodyPr/>
          <a:lstStyle/>
          <a:p>
            <a:fld id="{E3918031-8430-4264-A3DC-42CD7BFFC3F5}" type="slidenum">
              <a:rPr lang="en-IE" smtClean="0"/>
              <a:t>36</a:t>
            </a:fld>
            <a:endParaRPr lang="en-IE"/>
          </a:p>
        </p:txBody>
      </p:sp>
    </p:spTree>
    <p:extLst>
      <p:ext uri="{BB962C8B-B14F-4D97-AF65-F5344CB8AC3E}">
        <p14:creationId xmlns:p14="http://schemas.microsoft.com/office/powerpoint/2010/main" val="102281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Lets look at the subjects your child will studying for the next 3 years. Students are examined in 5 core subjects and 3 option subjects at Junior Cycle.</a:t>
            </a:r>
          </a:p>
          <a:p>
            <a:r>
              <a:rPr lang="en-IE" sz="1400" dirty="0"/>
              <a:t>Subjects are divided into 2 categories, Core subjects – on the left and Option on the right.</a:t>
            </a:r>
          </a:p>
          <a:p>
            <a:endParaRPr lang="en-IE" sz="1400" dirty="0"/>
          </a:p>
          <a:p>
            <a:r>
              <a:rPr lang="en-IE" sz="1400" dirty="0"/>
              <a:t>Every student will study all the core subjects for their 3 years at Junior cycle</a:t>
            </a:r>
          </a:p>
        </p:txBody>
      </p:sp>
      <p:sp>
        <p:nvSpPr>
          <p:cNvPr id="4" name="Slide Number Placeholder 3"/>
          <p:cNvSpPr>
            <a:spLocks noGrp="1"/>
          </p:cNvSpPr>
          <p:nvPr>
            <p:ph type="sldNum" sz="quarter" idx="10"/>
          </p:nvPr>
        </p:nvSpPr>
        <p:spPr/>
        <p:txBody>
          <a:bodyPr/>
          <a:lstStyle/>
          <a:p>
            <a:fld id="{E3918031-8430-4264-A3DC-42CD7BFFC3F5}" type="slidenum">
              <a:rPr lang="en-IE" smtClean="0"/>
              <a:t>3</a:t>
            </a:fld>
            <a:endParaRPr lang="en-IE"/>
          </a:p>
        </p:txBody>
      </p:sp>
    </p:spTree>
    <p:extLst>
      <p:ext uri="{BB962C8B-B14F-4D97-AF65-F5344CB8AC3E}">
        <p14:creationId xmlns:p14="http://schemas.microsoft.com/office/powerpoint/2010/main" val="2909103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Here are our contact details.</a:t>
            </a:r>
          </a:p>
          <a:p>
            <a:endParaRPr lang="en-IE" sz="1400" dirty="0"/>
          </a:p>
          <a:p>
            <a:r>
              <a:rPr lang="en-IE" sz="1400" dirty="0"/>
              <a:t>We will email the presentation in case you missed anything.</a:t>
            </a:r>
          </a:p>
          <a:p>
            <a:endParaRPr lang="en-IE" sz="1400" dirty="0"/>
          </a:p>
        </p:txBody>
      </p:sp>
      <p:sp>
        <p:nvSpPr>
          <p:cNvPr id="4" name="Slide Number Placeholder 3"/>
          <p:cNvSpPr>
            <a:spLocks noGrp="1"/>
          </p:cNvSpPr>
          <p:nvPr>
            <p:ph type="sldNum" sz="quarter" idx="10"/>
          </p:nvPr>
        </p:nvSpPr>
        <p:spPr/>
        <p:txBody>
          <a:bodyPr/>
          <a:lstStyle/>
          <a:p>
            <a:fld id="{E3918031-8430-4264-A3DC-42CD7BFFC3F5}" type="slidenum">
              <a:rPr lang="en-IE" smtClean="0"/>
              <a:t>38</a:t>
            </a:fld>
            <a:endParaRPr lang="en-IE"/>
          </a:p>
        </p:txBody>
      </p:sp>
    </p:spTree>
    <p:extLst>
      <p:ext uri="{BB962C8B-B14F-4D97-AF65-F5344CB8AC3E}">
        <p14:creationId xmlns:p14="http://schemas.microsoft.com/office/powerpoint/2010/main" val="4245209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39</a:t>
            </a:fld>
            <a:endParaRPr lang="en-IE"/>
          </a:p>
        </p:txBody>
      </p:sp>
    </p:spTree>
    <p:extLst>
      <p:ext uri="{BB962C8B-B14F-4D97-AF65-F5344CB8AC3E}">
        <p14:creationId xmlns:p14="http://schemas.microsoft.com/office/powerpoint/2010/main" val="41655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Option Subjects are divided into 3 blocks.</a:t>
            </a:r>
          </a:p>
        </p:txBody>
      </p:sp>
      <p:sp>
        <p:nvSpPr>
          <p:cNvPr id="4" name="Slide Number Placeholder 3"/>
          <p:cNvSpPr>
            <a:spLocks noGrp="1"/>
          </p:cNvSpPr>
          <p:nvPr>
            <p:ph type="sldNum" sz="quarter" idx="10"/>
          </p:nvPr>
        </p:nvSpPr>
        <p:spPr/>
        <p:txBody>
          <a:bodyPr/>
          <a:lstStyle/>
          <a:p>
            <a:fld id="{E3918031-8430-4264-A3DC-42CD7BFFC3F5}" type="slidenum">
              <a:rPr lang="en-IE" smtClean="0"/>
              <a:t>4</a:t>
            </a:fld>
            <a:endParaRPr lang="en-IE"/>
          </a:p>
        </p:txBody>
      </p:sp>
    </p:spTree>
    <p:extLst>
      <p:ext uri="{BB962C8B-B14F-4D97-AF65-F5344CB8AC3E}">
        <p14:creationId xmlns:p14="http://schemas.microsoft.com/office/powerpoint/2010/main" val="100619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Don’t worry every student will experience all the options subjects during the 3 week taster blocks.  At the end of the 15 weeks students will have to pick 1 subject from each of block 2 and 3.</a:t>
            </a:r>
          </a:p>
          <a:p>
            <a:endParaRPr lang="en-IE" sz="1400" dirty="0"/>
          </a:p>
          <a:p>
            <a:r>
              <a:rPr lang="en-IE" sz="1400" dirty="0"/>
              <a:t>Block 1 is different – in that the students in conjunction with yourselves will have to pick 1 subject from the block 1 before starting in September.  You can do this on the survey Mr Devitt has sent out or you can wait to discuss your choice during the one-to-one meeting you will be having with Mr Devitt or Mr </a:t>
            </a:r>
            <a:r>
              <a:rPr lang="en-IE" sz="1400" dirty="0" err="1"/>
              <a:t>O’Dwyer</a:t>
            </a:r>
            <a:r>
              <a:rPr lang="en-IE" sz="1400" dirty="0"/>
              <a:t> at the end of the month, or you might like to discuss it with </a:t>
            </a:r>
            <a:r>
              <a:rPr lang="en-IE" sz="1400" dirty="0" err="1"/>
              <a:t>Edel</a:t>
            </a:r>
            <a:r>
              <a:rPr lang="en-IE" sz="1400" dirty="0"/>
              <a:t>.</a:t>
            </a:r>
          </a:p>
        </p:txBody>
      </p:sp>
      <p:sp>
        <p:nvSpPr>
          <p:cNvPr id="4" name="Slide Number Placeholder 3"/>
          <p:cNvSpPr>
            <a:spLocks noGrp="1"/>
          </p:cNvSpPr>
          <p:nvPr>
            <p:ph type="sldNum" sz="quarter" idx="10"/>
          </p:nvPr>
        </p:nvSpPr>
        <p:spPr/>
        <p:txBody>
          <a:bodyPr/>
          <a:lstStyle/>
          <a:p>
            <a:fld id="{E3918031-8430-4264-A3DC-42CD7BFFC3F5}" type="slidenum">
              <a:rPr lang="en-IE" smtClean="0"/>
              <a:t>5</a:t>
            </a:fld>
            <a:endParaRPr lang="en-IE"/>
          </a:p>
        </p:txBody>
      </p:sp>
    </p:spTree>
    <p:extLst>
      <p:ext uri="{BB962C8B-B14F-4D97-AF65-F5344CB8AC3E}">
        <p14:creationId xmlns:p14="http://schemas.microsoft.com/office/powerpoint/2010/main" val="77098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So what happens at the end of the 3 years. Students will receive a Junior Cycle Profile of Achievement based on 2 CBA’s, an Assessment Task and a final examination in 3</a:t>
            </a:r>
            <a:r>
              <a:rPr lang="en-IE" sz="1400" baseline="30000" dirty="0"/>
              <a:t>rd</a:t>
            </a:r>
            <a:r>
              <a:rPr lang="en-IE" sz="1400" dirty="0"/>
              <a:t> year.</a:t>
            </a:r>
          </a:p>
        </p:txBody>
      </p:sp>
      <p:sp>
        <p:nvSpPr>
          <p:cNvPr id="4" name="Slide Number Placeholder 3"/>
          <p:cNvSpPr>
            <a:spLocks noGrp="1"/>
          </p:cNvSpPr>
          <p:nvPr>
            <p:ph type="sldNum" sz="quarter" idx="10"/>
          </p:nvPr>
        </p:nvSpPr>
        <p:spPr/>
        <p:txBody>
          <a:bodyPr/>
          <a:lstStyle/>
          <a:p>
            <a:fld id="{E3918031-8430-4264-A3DC-42CD7BFFC3F5}" type="slidenum">
              <a:rPr lang="en-IE" smtClean="0"/>
              <a:t>6</a:t>
            </a:fld>
            <a:endParaRPr lang="en-IE"/>
          </a:p>
        </p:txBody>
      </p:sp>
    </p:spTree>
    <p:extLst>
      <p:ext uri="{BB962C8B-B14F-4D97-AF65-F5344CB8AC3E}">
        <p14:creationId xmlns:p14="http://schemas.microsoft.com/office/powerpoint/2010/main" val="3360256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The School Day</a:t>
            </a:r>
          </a:p>
          <a:p>
            <a:endParaRPr lang="en-IE" sz="1400" dirty="0"/>
          </a:p>
          <a:p>
            <a:r>
              <a:rPr lang="en-IE" sz="1400" dirty="0"/>
              <a:t>Monday &amp; Wednesday are our long days, we finish at 3:45, with a 15 minute break in the morning and 40 minutes for  lunch.</a:t>
            </a:r>
          </a:p>
          <a:p>
            <a:endParaRPr lang="en-IE" sz="1400" dirty="0"/>
          </a:p>
          <a:p>
            <a:r>
              <a:rPr lang="en-IE" sz="1400" dirty="0"/>
              <a:t>Tuesday, Thursday and Friday short days finishing at 3:15, with a 20 minute break and 40 minute lunch.</a:t>
            </a:r>
          </a:p>
          <a:p>
            <a:endParaRPr lang="en-IE" dirty="0"/>
          </a:p>
        </p:txBody>
      </p:sp>
      <p:sp>
        <p:nvSpPr>
          <p:cNvPr id="4" name="Slide Number Placeholder 3"/>
          <p:cNvSpPr>
            <a:spLocks noGrp="1"/>
          </p:cNvSpPr>
          <p:nvPr>
            <p:ph type="sldNum" sz="quarter" idx="10"/>
          </p:nvPr>
        </p:nvSpPr>
        <p:spPr/>
        <p:txBody>
          <a:bodyPr/>
          <a:lstStyle/>
          <a:p>
            <a:fld id="{E3918031-8430-4264-A3DC-42CD7BFFC3F5}" type="slidenum">
              <a:rPr lang="en-IE" smtClean="0"/>
              <a:t>7</a:t>
            </a:fld>
            <a:endParaRPr lang="en-IE"/>
          </a:p>
        </p:txBody>
      </p:sp>
    </p:spTree>
    <p:extLst>
      <p:ext uri="{BB962C8B-B14F-4D97-AF65-F5344CB8AC3E}">
        <p14:creationId xmlns:p14="http://schemas.microsoft.com/office/powerpoint/2010/main" val="2631508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Handout 3 page 6 and 7</a:t>
            </a:r>
          </a:p>
          <a:p>
            <a:endParaRPr lang="en-IE" sz="1400" dirty="0"/>
          </a:p>
          <a:p>
            <a:r>
              <a:rPr lang="en-IE" sz="1400" dirty="0"/>
              <a:t>Reading the timetable can be confusing so I think it is important to explain it.</a:t>
            </a:r>
          </a:p>
          <a:p>
            <a:endParaRPr lang="en-IE" sz="1400" dirty="0"/>
          </a:p>
          <a:p>
            <a:r>
              <a:rPr lang="en-IE" sz="1400" dirty="0"/>
              <a:t>It is coloured coded for each subject.</a:t>
            </a:r>
          </a:p>
          <a:p>
            <a:endParaRPr lang="en-IE" sz="1400" dirty="0"/>
          </a:p>
          <a:p>
            <a:r>
              <a:rPr lang="en-IE" sz="1400" dirty="0"/>
              <a:t>Each</a:t>
            </a:r>
            <a:r>
              <a:rPr lang="en-IE" sz="1400" baseline="0" dirty="0"/>
              <a:t> block has the Subject on 1</a:t>
            </a:r>
            <a:r>
              <a:rPr lang="en-IE" sz="1400" baseline="30000" dirty="0"/>
              <a:t>st</a:t>
            </a:r>
            <a:r>
              <a:rPr lang="en-IE" sz="1400" baseline="0" dirty="0"/>
              <a:t> line, French, the next line you can ignore.</a:t>
            </a:r>
          </a:p>
          <a:p>
            <a:r>
              <a:rPr lang="en-IE" sz="1400" baseline="0" dirty="0"/>
              <a:t>3</a:t>
            </a:r>
            <a:r>
              <a:rPr lang="en-IE" sz="1400" baseline="30000" dirty="0"/>
              <a:t>rd</a:t>
            </a:r>
            <a:r>
              <a:rPr lang="en-IE" sz="1400" baseline="0" dirty="0"/>
              <a:t> line is the name of the class room where it is being taught and the last line is the name of the teacher delivering the subject.</a:t>
            </a:r>
          </a:p>
          <a:p>
            <a:endParaRPr lang="en-IE" sz="1400" baseline="0" dirty="0"/>
          </a:p>
          <a:p>
            <a:r>
              <a:rPr lang="en-IE" sz="1400" baseline="0" dirty="0"/>
              <a:t>A good idea is to print out 3 copies of the timetable, 1 for at home on the fridge, one for their journal and the last for the inside of their locker</a:t>
            </a:r>
            <a:r>
              <a:rPr lang="en-IE" baseline="0" dirty="0"/>
              <a:t>. When you log onto </a:t>
            </a:r>
            <a:r>
              <a:rPr lang="en-IE" baseline="0" dirty="0" err="1"/>
              <a:t>Vsware</a:t>
            </a:r>
            <a:r>
              <a:rPr lang="en-IE" baseline="0" dirty="0"/>
              <a:t> you will be able to see the students timetable as well.</a:t>
            </a:r>
          </a:p>
        </p:txBody>
      </p:sp>
      <p:sp>
        <p:nvSpPr>
          <p:cNvPr id="4" name="Slide Number Placeholder 3"/>
          <p:cNvSpPr>
            <a:spLocks noGrp="1"/>
          </p:cNvSpPr>
          <p:nvPr>
            <p:ph type="sldNum" sz="quarter" idx="10"/>
          </p:nvPr>
        </p:nvSpPr>
        <p:spPr/>
        <p:txBody>
          <a:bodyPr/>
          <a:lstStyle/>
          <a:p>
            <a:fld id="{E3918031-8430-4264-A3DC-42CD7BFFC3F5}" type="slidenum">
              <a:rPr lang="en-IE" smtClean="0"/>
              <a:t>8</a:t>
            </a:fld>
            <a:endParaRPr lang="en-IE"/>
          </a:p>
        </p:txBody>
      </p:sp>
    </p:spTree>
    <p:extLst>
      <p:ext uri="{BB962C8B-B14F-4D97-AF65-F5344CB8AC3E}">
        <p14:creationId xmlns:p14="http://schemas.microsoft.com/office/powerpoint/2010/main" val="264095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sz="1400" dirty="0"/>
              <a:t>The only difference</a:t>
            </a:r>
            <a:r>
              <a:rPr lang="en-IE" sz="1400" baseline="0" dirty="0"/>
              <a:t> between this timetable and the previous one is this timetable contain an SEN class, they will always be coloured white</a:t>
            </a:r>
            <a:endParaRPr lang="en-IE" sz="1400" dirty="0"/>
          </a:p>
        </p:txBody>
      </p:sp>
      <p:sp>
        <p:nvSpPr>
          <p:cNvPr id="4" name="Slide Number Placeholder 3"/>
          <p:cNvSpPr>
            <a:spLocks noGrp="1"/>
          </p:cNvSpPr>
          <p:nvPr>
            <p:ph type="sldNum" sz="quarter" idx="10"/>
          </p:nvPr>
        </p:nvSpPr>
        <p:spPr/>
        <p:txBody>
          <a:bodyPr/>
          <a:lstStyle/>
          <a:p>
            <a:fld id="{E3918031-8430-4264-A3DC-42CD7BFFC3F5}" type="slidenum">
              <a:rPr lang="en-IE" smtClean="0"/>
              <a:t>9</a:t>
            </a:fld>
            <a:endParaRPr lang="en-IE"/>
          </a:p>
        </p:txBody>
      </p:sp>
    </p:spTree>
    <p:extLst>
      <p:ext uri="{BB962C8B-B14F-4D97-AF65-F5344CB8AC3E}">
        <p14:creationId xmlns:p14="http://schemas.microsoft.com/office/powerpoint/2010/main" val="241511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515AD0BF-1458-4E97-A0FA-1D192FA02F45}" type="datetimeFigureOut">
              <a:rPr lang="en-IE" smtClean="0"/>
              <a:t>10/05/2023</a:t>
            </a:fld>
            <a:endParaRPr lang="en-IE"/>
          </a:p>
        </p:txBody>
      </p:sp>
      <p:sp>
        <p:nvSpPr>
          <p:cNvPr id="20" name="Footer Placeholder 19"/>
          <p:cNvSpPr>
            <a:spLocks noGrp="1"/>
          </p:cNvSpPr>
          <p:nvPr>
            <p:ph type="ftr" sz="quarter" idx="11"/>
          </p:nvPr>
        </p:nvSpPr>
        <p:spPr/>
        <p:txBody>
          <a:bodyPr/>
          <a:lstStyle/>
          <a:p>
            <a:endParaRPr lang="en-IE"/>
          </a:p>
        </p:txBody>
      </p:sp>
      <p:sp>
        <p:nvSpPr>
          <p:cNvPr id="10" name="Slide Number Placeholder 9"/>
          <p:cNvSpPr>
            <a:spLocks noGrp="1"/>
          </p:cNvSpPr>
          <p:nvPr>
            <p:ph type="sldNum" sz="quarter" idx="12"/>
          </p:nvPr>
        </p:nvSpPr>
        <p:spPr/>
        <p:txBody>
          <a:bodyPr/>
          <a:lstStyle/>
          <a:p>
            <a:fld id="{BCAA5478-B5E2-46DB-A78E-6C027DC7012B}" type="slidenum">
              <a:rPr lang="en-IE" smtClean="0"/>
              <a:t>‹#›</a:t>
            </a:fld>
            <a:endParaRPr lang="en-IE"/>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00904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15AD0BF-1458-4E97-A0FA-1D192FA02F45}" type="datetimeFigureOut">
              <a:rPr lang="en-IE" smtClean="0"/>
              <a:t>10/05/2023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CAA5478-B5E2-46DB-A78E-6C027DC7012B}" type="slidenum">
              <a:rPr lang="en-IE" smtClean="0"/>
              <a:t>‹#›</a:t>
            </a:fld>
            <a:endParaRPr lang="en-IE"/>
          </a:p>
        </p:txBody>
      </p:sp>
    </p:spTree>
    <p:extLst>
      <p:ext uri="{BB962C8B-B14F-4D97-AF65-F5344CB8AC3E}">
        <p14:creationId xmlns:p14="http://schemas.microsoft.com/office/powerpoint/2010/main" val="203863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15AD0BF-1458-4E97-A0FA-1D192FA02F45}" type="datetimeFigureOut">
              <a:rPr lang="en-IE" smtClean="0"/>
              <a:t>10/05/2023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CAA5478-B5E2-46DB-A78E-6C027DC7012B}" type="slidenum">
              <a:rPr lang="en-IE" smtClean="0"/>
              <a:t>‹#›</a:t>
            </a:fld>
            <a:endParaRPr lang="en-IE"/>
          </a:p>
        </p:txBody>
      </p:sp>
    </p:spTree>
    <p:extLst>
      <p:ext uri="{BB962C8B-B14F-4D97-AF65-F5344CB8AC3E}">
        <p14:creationId xmlns:p14="http://schemas.microsoft.com/office/powerpoint/2010/main" val="18796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15AD0BF-1458-4E97-A0FA-1D192FA02F45}" type="datetimeFigureOut">
              <a:rPr lang="en-IE" smtClean="0"/>
              <a:t>10/05/2023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CAA5478-B5E2-46DB-A78E-6C027DC7012B}" type="slidenum">
              <a:rPr lang="en-IE" smtClean="0"/>
              <a:t>‹#›</a:t>
            </a:fld>
            <a:endParaRPr lang="en-IE"/>
          </a:p>
        </p:txBody>
      </p:sp>
    </p:spTree>
    <p:extLst>
      <p:ext uri="{BB962C8B-B14F-4D97-AF65-F5344CB8AC3E}">
        <p14:creationId xmlns:p14="http://schemas.microsoft.com/office/powerpoint/2010/main" val="277591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15AD0BF-1458-4E97-A0FA-1D192FA02F45}" type="datetimeFigureOut">
              <a:rPr lang="en-IE" smtClean="0"/>
              <a:t>10/05/2023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CAA5478-B5E2-46DB-A78E-6C027DC7012B}" type="slidenum">
              <a:rPr lang="en-IE" smtClean="0"/>
              <a:t>‹#›</a:t>
            </a:fld>
            <a:endParaRPr lang="en-IE"/>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39430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15AD0BF-1458-4E97-A0FA-1D192FA02F45}" type="datetimeFigureOut">
              <a:rPr lang="en-IE" smtClean="0"/>
              <a:t>10/05/2023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CAA5478-B5E2-46DB-A78E-6C027DC7012B}" type="slidenum">
              <a:rPr lang="en-IE" smtClean="0"/>
              <a:t>‹#›</a:t>
            </a:fld>
            <a:endParaRPr lang="en-IE"/>
          </a:p>
        </p:txBody>
      </p:sp>
    </p:spTree>
    <p:extLst>
      <p:ext uri="{BB962C8B-B14F-4D97-AF65-F5344CB8AC3E}">
        <p14:creationId xmlns:p14="http://schemas.microsoft.com/office/powerpoint/2010/main" val="271445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15AD0BF-1458-4E97-A0FA-1D192FA02F45}" type="datetimeFigureOut">
              <a:rPr lang="en-IE" smtClean="0"/>
              <a:t>10/05/2023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CAA5478-B5E2-46DB-A78E-6C027DC7012B}" type="slidenum">
              <a:rPr lang="en-IE" smtClean="0"/>
              <a:t>‹#›</a:t>
            </a:fld>
            <a:endParaRPr lang="en-IE"/>
          </a:p>
        </p:txBody>
      </p:sp>
    </p:spTree>
    <p:extLst>
      <p:ext uri="{BB962C8B-B14F-4D97-AF65-F5344CB8AC3E}">
        <p14:creationId xmlns:p14="http://schemas.microsoft.com/office/powerpoint/2010/main" val="179720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515AD0BF-1458-4E97-A0FA-1D192FA02F45}" type="datetimeFigureOut">
              <a:rPr lang="en-IE" smtClean="0"/>
              <a:t>10/05/2023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CAA5478-B5E2-46DB-A78E-6C027DC7012B}" type="slidenum">
              <a:rPr lang="en-IE" smtClean="0"/>
              <a:t>‹#›</a:t>
            </a:fld>
            <a:endParaRPr lang="en-IE"/>
          </a:p>
        </p:txBody>
      </p:sp>
    </p:spTree>
    <p:extLst>
      <p:ext uri="{BB962C8B-B14F-4D97-AF65-F5344CB8AC3E}">
        <p14:creationId xmlns:p14="http://schemas.microsoft.com/office/powerpoint/2010/main" val="350849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515AD0BF-1458-4E97-A0FA-1D192FA02F45}" type="datetimeFigureOut">
              <a:rPr lang="en-IE" smtClean="0"/>
              <a:t>10/05/2023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CAA5478-B5E2-46DB-A78E-6C027DC7012B}" type="slidenum">
              <a:rPr lang="en-IE" smtClean="0"/>
              <a:t>‹#›</a:t>
            </a:fld>
            <a:endParaRPr lang="en-IE"/>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5827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15AD0BF-1458-4E97-A0FA-1D192FA02F45}" type="datetimeFigureOut">
              <a:rPr lang="en-IE" smtClean="0"/>
              <a:t>10/05/2023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CAA5478-B5E2-46DB-A78E-6C027DC7012B}" type="slidenum">
              <a:rPr lang="en-IE" smtClean="0"/>
              <a:t>‹#›</a:t>
            </a:fld>
            <a:endParaRPr lang="en-IE"/>
          </a:p>
        </p:txBody>
      </p:sp>
    </p:spTree>
    <p:extLst>
      <p:ext uri="{BB962C8B-B14F-4D97-AF65-F5344CB8AC3E}">
        <p14:creationId xmlns:p14="http://schemas.microsoft.com/office/powerpoint/2010/main" val="343218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515AD0BF-1458-4E97-A0FA-1D192FA02F45}" type="datetimeFigureOut">
              <a:rPr lang="en-IE" smtClean="0"/>
              <a:t>10/05/2023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CAA5478-B5E2-46DB-A78E-6C027DC7012B}" type="slidenum">
              <a:rPr lang="en-IE" smtClean="0"/>
              <a:t>‹#›</a:t>
            </a:fld>
            <a:endParaRPr lang="en-IE"/>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75152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15AD0BF-1458-4E97-A0FA-1D192FA02F45}" type="datetimeFigureOut">
              <a:rPr lang="en-IE" smtClean="0"/>
              <a:t>10/05/2023</a:t>
            </a:fld>
            <a:endParaRPr lang="en-IE"/>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E"/>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CAA5478-B5E2-46DB-A78E-6C027DC7012B}" type="slidenum">
              <a:rPr lang="en-IE" smtClean="0"/>
              <a:t>‹#›</a:t>
            </a:fld>
            <a:endParaRPr lang="en-IE"/>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66770568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areersportal.i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Noreen@ailbes.co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mailto:maryryan@ailbes.com" TargetMode="External"/><Relationship Id="rId5" Type="http://schemas.openxmlformats.org/officeDocument/2006/relationships/hyperlink" Target="mailto:alanna@ailbes.com" TargetMode="External"/><Relationship Id="rId4" Type="http://schemas.openxmlformats.org/officeDocument/2006/relationships/hyperlink" Target="mailto:edel@ailbes.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9616" y="2132857"/>
            <a:ext cx="7772400" cy="1470025"/>
          </a:xfrm>
        </p:spPr>
        <p:txBody>
          <a:bodyPr>
            <a:noAutofit/>
          </a:bodyPr>
          <a:lstStyle/>
          <a:p>
            <a:r>
              <a:rPr lang="en-IE" sz="4800" b="1" dirty="0"/>
              <a:t>St </a:t>
            </a:r>
            <a:r>
              <a:rPr lang="en-IE" sz="4800" b="1" dirty="0" err="1"/>
              <a:t>Ailbe’s</a:t>
            </a:r>
            <a:r>
              <a:rPr lang="en-IE" sz="4800" b="1" dirty="0"/>
              <a:t> 1</a:t>
            </a:r>
            <a:r>
              <a:rPr lang="en-IE" sz="4800" b="1" baseline="30000" dirty="0"/>
              <a:t>st</a:t>
            </a:r>
            <a:r>
              <a:rPr lang="en-IE" sz="4800" b="1" dirty="0"/>
              <a:t> year Information Evening for Parents</a:t>
            </a:r>
          </a:p>
        </p:txBody>
      </p:sp>
      <p:sp>
        <p:nvSpPr>
          <p:cNvPr id="3" name="Subtitle 2"/>
          <p:cNvSpPr>
            <a:spLocks noGrp="1"/>
          </p:cNvSpPr>
          <p:nvPr>
            <p:ph type="subTitle" idx="1"/>
          </p:nvPr>
        </p:nvSpPr>
        <p:spPr>
          <a:xfrm>
            <a:off x="3071664" y="4149080"/>
            <a:ext cx="6400800" cy="1752600"/>
          </a:xfrm>
        </p:spPr>
        <p:txBody>
          <a:bodyPr>
            <a:normAutofit/>
          </a:bodyPr>
          <a:lstStyle/>
          <a:p>
            <a:r>
              <a:rPr lang="en-IE" b="1" dirty="0"/>
              <a:t>Welcome all parents/guardians of all 1</a:t>
            </a:r>
            <a:r>
              <a:rPr lang="en-IE" b="1" baseline="30000" dirty="0"/>
              <a:t>st</a:t>
            </a:r>
            <a:r>
              <a:rPr lang="en-IE" b="1" dirty="0"/>
              <a:t> year students </a:t>
            </a:r>
          </a:p>
          <a:p>
            <a:r>
              <a:rPr lang="en-IE" b="1" dirty="0"/>
              <a:t>Thank you for selecting St </a:t>
            </a:r>
            <a:r>
              <a:rPr lang="en-IE" b="1" dirty="0" err="1"/>
              <a:t>Ailbe’s</a:t>
            </a:r>
            <a:r>
              <a:rPr lang="en-IE" b="1" dirty="0"/>
              <a:t> for your son/daughter</a:t>
            </a:r>
            <a:r>
              <a:rPr lang="en-IE"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367" y="223826"/>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64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14539" y="1"/>
            <a:ext cx="6515377" cy="684331"/>
          </a:xfrm>
        </p:spPr>
        <p:txBody>
          <a:bodyPr>
            <a:normAutofit fontScale="90000"/>
          </a:bodyPr>
          <a:lstStyle/>
          <a:p>
            <a:r>
              <a:rPr lang="en-IE" b="1" dirty="0"/>
              <a:t>Class Materials</a:t>
            </a:r>
          </a:p>
        </p:txBody>
      </p:sp>
      <p:sp>
        <p:nvSpPr>
          <p:cNvPr id="2" name="Content Placeholder 1"/>
          <p:cNvSpPr>
            <a:spLocks noGrp="1"/>
          </p:cNvSpPr>
          <p:nvPr>
            <p:ph idx="1"/>
          </p:nvPr>
        </p:nvSpPr>
        <p:spPr>
          <a:xfrm>
            <a:off x="1417627" y="600951"/>
            <a:ext cx="9763828" cy="1512168"/>
          </a:xfrm>
        </p:spPr>
        <p:txBody>
          <a:bodyPr>
            <a:normAutofit/>
          </a:bodyPr>
          <a:lstStyle/>
          <a:p>
            <a:pPr marL="82296" indent="0">
              <a:buNone/>
            </a:pPr>
            <a:r>
              <a:rPr lang="en-IE" sz="2000" b="1" u="sng" dirty="0">
                <a:solidFill>
                  <a:schemeClr val="folHlink"/>
                </a:solidFill>
              </a:rPr>
              <a:t>General</a:t>
            </a:r>
            <a:r>
              <a:rPr lang="en-IE" sz="2000" b="1" dirty="0"/>
              <a:t> </a:t>
            </a:r>
            <a:r>
              <a:rPr lang="en-IE" sz="2000" b="1" u="sng" dirty="0">
                <a:solidFill>
                  <a:schemeClr val="folHlink"/>
                </a:solidFill>
              </a:rPr>
              <a:t>Items</a:t>
            </a:r>
            <a:r>
              <a:rPr lang="en-IE" sz="2000" b="1" dirty="0"/>
              <a:t> </a:t>
            </a:r>
            <a:r>
              <a:rPr lang="en-IE" sz="2000" b="1" u="sng" dirty="0">
                <a:solidFill>
                  <a:schemeClr val="folHlink"/>
                </a:solidFill>
              </a:rPr>
              <a:t>for</a:t>
            </a:r>
            <a:r>
              <a:rPr lang="en-IE" sz="2000" b="1" dirty="0"/>
              <a:t> </a:t>
            </a:r>
            <a:r>
              <a:rPr lang="en-IE" sz="2000" b="1" u="sng" dirty="0">
                <a:solidFill>
                  <a:schemeClr val="folHlink"/>
                </a:solidFill>
              </a:rPr>
              <a:t>Every</a:t>
            </a:r>
            <a:r>
              <a:rPr lang="en-IE" sz="2000" b="1" dirty="0"/>
              <a:t> </a:t>
            </a:r>
            <a:r>
              <a:rPr lang="en-IE" sz="2000" b="1" u="sng" dirty="0">
                <a:solidFill>
                  <a:schemeClr val="folHlink"/>
                </a:solidFill>
              </a:rPr>
              <a:t>Subject</a:t>
            </a:r>
          </a:p>
          <a:p>
            <a:pPr marL="82296" indent="0">
              <a:buNone/>
            </a:pPr>
            <a:r>
              <a:rPr lang="en-IE" sz="2000" b="1" dirty="0"/>
              <a:t>Pens at least 3 colours, Sharpener, Eraser, </a:t>
            </a:r>
          </a:p>
          <a:p>
            <a:pPr marL="82296" indent="0">
              <a:buNone/>
            </a:pPr>
            <a:r>
              <a:rPr lang="en-IE" sz="2000" b="1" dirty="0"/>
              <a:t>2B &amp; 6B Pencil, Ruler, Highlighters, Coloured Markers Colouring Pencils, Packet of poly-pockets</a:t>
            </a:r>
          </a:p>
          <a:p>
            <a:pPr marL="82296" indent="0">
              <a:buNone/>
            </a:pPr>
            <a:endParaRPr lang="en-IE" sz="2000" b="1" dirty="0"/>
          </a:p>
          <a:p>
            <a:pPr marL="82296" indent="0">
              <a:buNone/>
            </a:pPr>
            <a:endParaRPr lang="en-IE" sz="2000" b="1" dirty="0"/>
          </a:p>
          <a:p>
            <a:pPr marL="82296" indent="0">
              <a:buNone/>
            </a:pPr>
            <a:endParaRPr lang="en-IE" sz="2000" b="1" dirty="0"/>
          </a:p>
          <a:p>
            <a:pPr marL="82296" indent="0">
              <a:buNone/>
            </a:pPr>
            <a:endParaRPr lang="en-IE" sz="2000" b="1" dirty="0"/>
          </a:p>
          <a:p>
            <a:pPr marL="82296" indent="0">
              <a:buNone/>
            </a:pPr>
            <a:endParaRPr lang="en-IE" sz="2000" b="1" dirty="0"/>
          </a:p>
          <a:p>
            <a:pPr marL="82296" indent="0">
              <a:buNone/>
            </a:pPr>
            <a:endParaRPr lang="en-IE" sz="2000" dirty="0"/>
          </a:p>
          <a:p>
            <a:endParaRPr lang="en-IE" dirty="0"/>
          </a:p>
        </p:txBody>
      </p:sp>
      <p:sp>
        <p:nvSpPr>
          <p:cNvPr id="4" name="TextBox 3"/>
          <p:cNvSpPr txBox="1"/>
          <p:nvPr/>
        </p:nvSpPr>
        <p:spPr>
          <a:xfrm>
            <a:off x="2855640" y="3356993"/>
            <a:ext cx="7488832" cy="646331"/>
          </a:xfrm>
          <a:prstGeom prst="rect">
            <a:avLst/>
          </a:prstGeom>
          <a:noFill/>
        </p:spPr>
        <p:txBody>
          <a:bodyPr wrap="square" rtlCol="0">
            <a:spAutoFit/>
          </a:bodyPr>
          <a:lstStyle/>
          <a:p>
            <a:endParaRPr lang="en-IE" dirty="0"/>
          </a:p>
          <a:p>
            <a:endParaRPr lang="en-IE"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251" y="113362"/>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0D69DD39-7429-432E-AFBF-DDE585540293}"/>
              </a:ext>
            </a:extLst>
          </p:cNvPr>
          <p:cNvPicPr>
            <a:picLocks noChangeAspect="1"/>
          </p:cNvPicPr>
          <p:nvPr/>
        </p:nvPicPr>
        <p:blipFill>
          <a:blip r:embed="rId4"/>
          <a:stretch>
            <a:fillRect/>
          </a:stretch>
        </p:blipFill>
        <p:spPr>
          <a:xfrm>
            <a:off x="1394643" y="2226989"/>
            <a:ext cx="10613689" cy="2913181"/>
          </a:xfrm>
          <a:prstGeom prst="rect">
            <a:avLst/>
          </a:prstGeom>
        </p:spPr>
      </p:pic>
    </p:spTree>
    <p:extLst>
      <p:ext uri="{BB962C8B-B14F-4D97-AF65-F5344CB8AC3E}">
        <p14:creationId xmlns:p14="http://schemas.microsoft.com/office/powerpoint/2010/main" val="1515861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159" y="64267"/>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79454E2D-B789-4AE0-9B46-5B832B770635}"/>
              </a:ext>
            </a:extLst>
          </p:cNvPr>
          <p:cNvPicPr>
            <a:picLocks noChangeAspect="1"/>
          </p:cNvPicPr>
          <p:nvPr/>
        </p:nvPicPr>
        <p:blipFill>
          <a:blip r:embed="rId4"/>
          <a:stretch>
            <a:fillRect/>
          </a:stretch>
        </p:blipFill>
        <p:spPr>
          <a:xfrm>
            <a:off x="1431571" y="958788"/>
            <a:ext cx="9333369" cy="5546786"/>
          </a:xfrm>
          <a:prstGeom prst="rect">
            <a:avLst/>
          </a:prstGeom>
        </p:spPr>
      </p:pic>
    </p:spTree>
    <p:extLst>
      <p:ext uri="{BB962C8B-B14F-4D97-AF65-F5344CB8AC3E}">
        <p14:creationId xmlns:p14="http://schemas.microsoft.com/office/powerpoint/2010/main" val="30114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3729" y="0"/>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E" b="1" dirty="0"/>
              <a:t>Uniform / Boys &amp; Girls</a:t>
            </a:r>
          </a:p>
        </p:txBody>
      </p:sp>
      <p:sp>
        <p:nvSpPr>
          <p:cNvPr id="3" name="Content Placeholder 2"/>
          <p:cNvSpPr>
            <a:spLocks noGrp="1"/>
          </p:cNvSpPr>
          <p:nvPr>
            <p:ph idx="1"/>
          </p:nvPr>
        </p:nvSpPr>
        <p:spPr>
          <a:xfrm>
            <a:off x="1914144" y="1447799"/>
            <a:ext cx="9997440" cy="5219937"/>
          </a:xfrm>
        </p:spPr>
        <p:txBody>
          <a:bodyPr>
            <a:normAutofit/>
          </a:bodyPr>
          <a:lstStyle/>
          <a:p>
            <a:pPr>
              <a:defRPr/>
            </a:pPr>
            <a:r>
              <a:rPr lang="en-IE" dirty="0"/>
              <a:t>Navy Pants – Pleated Check  Skirt is also an option for girls.</a:t>
            </a:r>
          </a:p>
          <a:p>
            <a:pPr>
              <a:defRPr/>
            </a:pPr>
            <a:r>
              <a:rPr lang="en-IE" dirty="0"/>
              <a:t>Navy V – Neck Jumper (School Crest).</a:t>
            </a:r>
          </a:p>
          <a:p>
            <a:pPr>
              <a:defRPr/>
            </a:pPr>
            <a:r>
              <a:rPr lang="en-IE" dirty="0"/>
              <a:t>White Shirt with Collar </a:t>
            </a:r>
          </a:p>
          <a:p>
            <a:pPr>
              <a:defRPr/>
            </a:pPr>
            <a:r>
              <a:rPr lang="en-IE" dirty="0"/>
              <a:t>Black / Dark shoes.</a:t>
            </a:r>
          </a:p>
          <a:p>
            <a:pPr>
              <a:defRPr/>
            </a:pPr>
            <a:r>
              <a:rPr lang="en-IE" dirty="0"/>
              <a:t>St </a:t>
            </a:r>
            <a:r>
              <a:rPr lang="en-IE" dirty="0" err="1"/>
              <a:t>Ailbe’s</a:t>
            </a:r>
            <a:r>
              <a:rPr lang="en-IE" dirty="0"/>
              <a:t> Tracksuit (Idsportshop.com)  - </a:t>
            </a:r>
            <a:r>
              <a:rPr lang="en-IE" b="1" dirty="0"/>
              <a:t>Fitting date in June, will be notified.</a:t>
            </a:r>
          </a:p>
        </p:txBody>
      </p:sp>
    </p:spTree>
    <p:extLst>
      <p:ext uri="{BB962C8B-B14F-4D97-AF65-F5344CB8AC3E}">
        <p14:creationId xmlns:p14="http://schemas.microsoft.com/office/powerpoint/2010/main" val="2293552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882C9-F972-4E02-A011-5AD8501BA5F2}"/>
              </a:ext>
            </a:extLst>
          </p:cNvPr>
          <p:cNvPicPr>
            <a:picLocks noChangeAspect="1"/>
          </p:cNvPicPr>
          <p:nvPr/>
        </p:nvPicPr>
        <p:blipFill>
          <a:blip r:embed="rId3"/>
          <a:stretch>
            <a:fillRect/>
          </a:stretch>
        </p:blipFill>
        <p:spPr>
          <a:xfrm>
            <a:off x="342900" y="0"/>
            <a:ext cx="10482943" cy="6858000"/>
          </a:xfrm>
          <a:prstGeom prst="rect">
            <a:avLst/>
          </a:prstGeom>
        </p:spPr>
      </p:pic>
      <p:sp>
        <p:nvSpPr>
          <p:cNvPr id="2" name="TextBox 1"/>
          <p:cNvSpPr txBox="1"/>
          <p:nvPr/>
        </p:nvSpPr>
        <p:spPr>
          <a:xfrm>
            <a:off x="9040576" y="4817924"/>
            <a:ext cx="288473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a:ln>
                  <a:noFill/>
                </a:ln>
                <a:solidFill>
                  <a:srgbClr val="212745"/>
                </a:solidFill>
                <a:effectLst/>
                <a:uLnTx/>
                <a:uFillTx/>
                <a:latin typeface="Gill Sans MT"/>
                <a:ea typeface="+mn-ea"/>
                <a:cs typeface="+mn-cs"/>
              </a:rPr>
              <a:t>Pastoral Care &amp; Guidance Teams</a:t>
            </a:r>
          </a:p>
        </p:txBody>
      </p:sp>
    </p:spTree>
    <p:extLst>
      <p:ext uri="{BB962C8B-B14F-4D97-AF65-F5344CB8AC3E}">
        <p14:creationId xmlns:p14="http://schemas.microsoft.com/office/powerpoint/2010/main" val="2151729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380" y="11322"/>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a:t>Supports to Assist 1</a:t>
            </a:r>
            <a:r>
              <a:rPr lang="en-IE" baseline="30000" dirty="0"/>
              <a:t>st</a:t>
            </a:r>
            <a:r>
              <a:rPr lang="en-IE" dirty="0"/>
              <a:t> Years</a:t>
            </a:r>
          </a:p>
        </p:txBody>
      </p:sp>
      <p:sp>
        <p:nvSpPr>
          <p:cNvPr id="7" name="Content Placeholder 6"/>
          <p:cNvSpPr>
            <a:spLocks noGrp="1"/>
          </p:cNvSpPr>
          <p:nvPr>
            <p:ph sz="half" idx="1"/>
          </p:nvPr>
        </p:nvSpPr>
        <p:spPr/>
        <p:txBody>
          <a:bodyPr>
            <a:normAutofit/>
          </a:bodyPr>
          <a:lstStyle/>
          <a:p>
            <a:r>
              <a:rPr lang="en-IE" dirty="0"/>
              <a:t>Stay Safe</a:t>
            </a:r>
          </a:p>
          <a:p>
            <a:r>
              <a:rPr lang="en-IE" dirty="0"/>
              <a:t>Friends For Life</a:t>
            </a:r>
          </a:p>
          <a:p>
            <a:r>
              <a:rPr lang="en-IE" dirty="0"/>
              <a:t>Transition Program</a:t>
            </a:r>
          </a:p>
          <a:p>
            <a:r>
              <a:rPr lang="en-IE" dirty="0"/>
              <a:t>Mentor/Buddy </a:t>
            </a:r>
          </a:p>
          <a:p>
            <a:r>
              <a:rPr lang="en-IE" dirty="0"/>
              <a:t>Alert Program</a:t>
            </a:r>
          </a:p>
          <a:p>
            <a:r>
              <a:rPr lang="en-IE" dirty="0"/>
              <a:t>Homework Club</a:t>
            </a:r>
          </a:p>
          <a:p>
            <a:r>
              <a:rPr lang="en-IE" dirty="0"/>
              <a:t>Evening Study</a:t>
            </a:r>
          </a:p>
        </p:txBody>
      </p:sp>
      <p:sp>
        <p:nvSpPr>
          <p:cNvPr id="5" name="Content Placeholder 4"/>
          <p:cNvSpPr>
            <a:spLocks noGrp="1"/>
          </p:cNvSpPr>
          <p:nvPr>
            <p:ph sz="half" idx="2"/>
          </p:nvPr>
        </p:nvSpPr>
        <p:spPr/>
        <p:txBody>
          <a:bodyPr>
            <a:normAutofit/>
          </a:bodyPr>
          <a:lstStyle/>
          <a:p>
            <a:r>
              <a:rPr lang="en-IE" dirty="0"/>
              <a:t>Counselling Services</a:t>
            </a:r>
          </a:p>
          <a:p>
            <a:r>
              <a:rPr lang="en-IE" dirty="0"/>
              <a:t>Numeracy Ninjas</a:t>
            </a:r>
          </a:p>
          <a:p>
            <a:r>
              <a:rPr lang="en-IE" dirty="0"/>
              <a:t>Don’t be mean behind the screen</a:t>
            </a:r>
          </a:p>
          <a:p>
            <a:r>
              <a:rPr lang="en-IE" dirty="0"/>
              <a:t>Working Things Out</a:t>
            </a:r>
          </a:p>
          <a:p>
            <a:endParaRPr lang="en-IE" dirty="0"/>
          </a:p>
          <a:p>
            <a:endParaRPr lang="en-IE" dirty="0"/>
          </a:p>
        </p:txBody>
      </p:sp>
    </p:spTree>
    <p:extLst>
      <p:ext uri="{BB962C8B-B14F-4D97-AF65-F5344CB8AC3E}">
        <p14:creationId xmlns:p14="http://schemas.microsoft.com/office/powerpoint/2010/main" val="328427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9" y="260648"/>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a:t>Homework Club</a:t>
            </a:r>
          </a:p>
        </p:txBody>
      </p:sp>
      <p:sp>
        <p:nvSpPr>
          <p:cNvPr id="4" name="Content Placeholder 3"/>
          <p:cNvSpPr>
            <a:spLocks noGrp="1"/>
          </p:cNvSpPr>
          <p:nvPr>
            <p:ph idx="1"/>
          </p:nvPr>
        </p:nvSpPr>
        <p:spPr>
          <a:xfrm>
            <a:off x="2018418" y="1415716"/>
            <a:ext cx="9997440" cy="4800600"/>
          </a:xfrm>
        </p:spPr>
        <p:txBody>
          <a:bodyPr/>
          <a:lstStyle/>
          <a:p>
            <a:r>
              <a:rPr lang="en-IE" dirty="0"/>
              <a:t>No Charge</a:t>
            </a:r>
          </a:p>
          <a:p>
            <a:r>
              <a:rPr lang="en-IE" dirty="0"/>
              <a:t>1hour after school</a:t>
            </a:r>
          </a:p>
          <a:p>
            <a:r>
              <a:rPr lang="en-IE" dirty="0"/>
              <a:t>Monday &amp; Wednesday</a:t>
            </a:r>
          </a:p>
          <a:p>
            <a:pPr marL="82296" indent="0">
              <a:buNone/>
            </a:pPr>
            <a:r>
              <a:rPr lang="en-IE" dirty="0"/>
              <a:t>	4:00 – 5:00</a:t>
            </a:r>
          </a:p>
          <a:p>
            <a:r>
              <a:rPr lang="en-IE" dirty="0"/>
              <a:t>Tuesday &amp; Thursday</a:t>
            </a:r>
          </a:p>
          <a:p>
            <a:pPr marL="82296" indent="0">
              <a:buNone/>
            </a:pPr>
            <a:r>
              <a:rPr lang="en-IE" dirty="0"/>
              <a:t>	3:40 – 4:40</a:t>
            </a:r>
          </a:p>
          <a:p>
            <a:r>
              <a:rPr lang="en-IE" dirty="0"/>
              <a:t>Fully Supervised</a:t>
            </a:r>
          </a:p>
          <a:p>
            <a:endParaRPr lang="en-IE" dirty="0"/>
          </a:p>
        </p:txBody>
      </p:sp>
    </p:spTree>
    <p:extLst>
      <p:ext uri="{BB962C8B-B14F-4D97-AF65-F5344CB8AC3E}">
        <p14:creationId xmlns:p14="http://schemas.microsoft.com/office/powerpoint/2010/main" val="3620106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9" y="260648"/>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a:t>Evening Study</a:t>
            </a:r>
          </a:p>
        </p:txBody>
      </p:sp>
      <p:sp>
        <p:nvSpPr>
          <p:cNvPr id="4" name="Content Placeholder 3"/>
          <p:cNvSpPr>
            <a:spLocks noGrp="1"/>
          </p:cNvSpPr>
          <p:nvPr>
            <p:ph idx="1"/>
          </p:nvPr>
        </p:nvSpPr>
        <p:spPr/>
        <p:txBody>
          <a:bodyPr>
            <a:normAutofit lnSpcReduction="10000"/>
          </a:bodyPr>
          <a:lstStyle/>
          <a:p>
            <a:r>
              <a:rPr lang="en-IE" dirty="0"/>
              <a:t>No Charge for 1</a:t>
            </a:r>
            <a:r>
              <a:rPr lang="en-IE" baseline="30000" dirty="0"/>
              <a:t>st</a:t>
            </a:r>
            <a:r>
              <a:rPr lang="en-IE" dirty="0"/>
              <a:t> years</a:t>
            </a:r>
          </a:p>
          <a:p>
            <a:r>
              <a:rPr lang="en-IE" dirty="0"/>
              <a:t>1 hour after school</a:t>
            </a:r>
          </a:p>
          <a:p>
            <a:r>
              <a:rPr lang="en-IE" dirty="0"/>
              <a:t>Monday &amp; Wednesday</a:t>
            </a:r>
          </a:p>
          <a:p>
            <a:pPr marL="82296" indent="0">
              <a:buNone/>
            </a:pPr>
            <a:r>
              <a:rPr lang="en-IE" dirty="0"/>
              <a:t>	4:00 – 5:00 / 5:50</a:t>
            </a:r>
          </a:p>
          <a:p>
            <a:r>
              <a:rPr lang="en-IE" dirty="0"/>
              <a:t>Tuesday &amp; Thursday</a:t>
            </a:r>
          </a:p>
          <a:p>
            <a:pPr marL="82296" indent="0">
              <a:buNone/>
            </a:pPr>
            <a:r>
              <a:rPr lang="en-IE" dirty="0"/>
              <a:t>	3:40 – 4:40 / 5:30</a:t>
            </a:r>
          </a:p>
          <a:p>
            <a:r>
              <a:rPr lang="en-IE" dirty="0"/>
              <a:t>Food available before starting</a:t>
            </a:r>
          </a:p>
          <a:p>
            <a:r>
              <a:rPr lang="en-IE" dirty="0"/>
              <a:t>Fully Supervised</a:t>
            </a:r>
          </a:p>
          <a:p>
            <a:r>
              <a:rPr lang="en-IE" dirty="0"/>
              <a:t>Register is maintained and absenteeism monitored.</a:t>
            </a:r>
          </a:p>
          <a:p>
            <a:endParaRPr lang="en-IE" dirty="0"/>
          </a:p>
        </p:txBody>
      </p:sp>
    </p:spTree>
    <p:extLst>
      <p:ext uri="{BB962C8B-B14F-4D97-AF65-F5344CB8AC3E}">
        <p14:creationId xmlns:p14="http://schemas.microsoft.com/office/powerpoint/2010/main" val="254859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9" y="260648"/>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a:t>Extra Curricular Activities</a:t>
            </a:r>
          </a:p>
        </p:txBody>
      </p:sp>
      <p:sp>
        <p:nvSpPr>
          <p:cNvPr id="4" name="Content Placeholder 3"/>
          <p:cNvSpPr>
            <a:spLocks noGrp="1"/>
          </p:cNvSpPr>
          <p:nvPr>
            <p:ph sz="half" idx="1"/>
          </p:nvPr>
        </p:nvSpPr>
        <p:spPr/>
        <p:txBody>
          <a:bodyPr/>
          <a:lstStyle/>
          <a:p>
            <a:r>
              <a:rPr lang="en-IE" dirty="0"/>
              <a:t>Basketball</a:t>
            </a:r>
          </a:p>
          <a:p>
            <a:r>
              <a:rPr lang="en-IE" dirty="0"/>
              <a:t>Rugby</a:t>
            </a:r>
          </a:p>
          <a:p>
            <a:r>
              <a:rPr lang="en-IE" dirty="0"/>
              <a:t>Football</a:t>
            </a:r>
          </a:p>
          <a:p>
            <a:r>
              <a:rPr lang="en-IE" dirty="0"/>
              <a:t>Hurling</a:t>
            </a:r>
          </a:p>
          <a:p>
            <a:r>
              <a:rPr lang="en-IE" dirty="0"/>
              <a:t>Coding</a:t>
            </a:r>
          </a:p>
          <a:p>
            <a:r>
              <a:rPr lang="en-IE" dirty="0"/>
              <a:t>Camogie</a:t>
            </a:r>
          </a:p>
        </p:txBody>
      </p:sp>
      <p:sp>
        <p:nvSpPr>
          <p:cNvPr id="5" name="Content Placeholder 4"/>
          <p:cNvSpPr>
            <a:spLocks noGrp="1"/>
          </p:cNvSpPr>
          <p:nvPr>
            <p:ph sz="half" idx="2"/>
          </p:nvPr>
        </p:nvSpPr>
        <p:spPr/>
        <p:txBody>
          <a:bodyPr/>
          <a:lstStyle/>
          <a:p>
            <a:r>
              <a:rPr lang="en-IE" dirty="0"/>
              <a:t>Soccer</a:t>
            </a:r>
          </a:p>
          <a:p>
            <a:r>
              <a:rPr lang="en-IE" dirty="0"/>
              <a:t>Spike Ball</a:t>
            </a:r>
          </a:p>
          <a:p>
            <a:r>
              <a:rPr lang="en-IE" dirty="0"/>
              <a:t>School Musical</a:t>
            </a:r>
          </a:p>
          <a:p>
            <a:r>
              <a:rPr lang="en-IE" dirty="0"/>
              <a:t>Gaming Club</a:t>
            </a:r>
          </a:p>
          <a:p>
            <a:r>
              <a:rPr lang="en-IE" dirty="0"/>
              <a:t>Music Generation</a:t>
            </a:r>
          </a:p>
          <a:p>
            <a:r>
              <a:rPr lang="en-IE" dirty="0"/>
              <a:t>Debating</a:t>
            </a:r>
          </a:p>
          <a:p>
            <a:endParaRPr lang="en-IE" dirty="0"/>
          </a:p>
        </p:txBody>
      </p:sp>
    </p:spTree>
    <p:extLst>
      <p:ext uri="{BB962C8B-B14F-4D97-AF65-F5344CB8AC3E}">
        <p14:creationId xmlns:p14="http://schemas.microsoft.com/office/powerpoint/2010/main" val="776512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B9594F67-062C-397D-642D-8C501C1AF168}"/>
              </a:ext>
            </a:extLst>
          </p:cNvPr>
          <p:cNvGraphicFramePr>
            <a:graphicFrameLocks noGrp="1"/>
          </p:cNvGraphicFramePr>
          <p:nvPr>
            <p:ph idx="1"/>
            <p:extLst>
              <p:ext uri="{D42A27DB-BD31-4B8C-83A1-F6EECF244321}">
                <p14:modId xmlns:p14="http://schemas.microsoft.com/office/powerpoint/2010/main" val="1956747130"/>
              </p:ext>
            </p:extLst>
          </p:nvPr>
        </p:nvGraphicFramePr>
        <p:xfrm>
          <a:off x="1897397" y="3122526"/>
          <a:ext cx="999744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A picture containing text, grass, road, outdoor&#10;&#10;Description automatically generated">
            <a:extLst>
              <a:ext uri="{FF2B5EF4-FFF2-40B4-BE49-F238E27FC236}">
                <a16:creationId xmlns:a16="http://schemas.microsoft.com/office/drawing/2014/main" id="{8CF55BBC-9568-4072-A16C-1F3B16A4B55B}"/>
              </a:ext>
            </a:extLst>
          </p:cNvPr>
          <p:cNvPicPr>
            <a:picLocks noChangeAspect="1"/>
          </p:cNvPicPr>
          <p:nvPr/>
        </p:nvPicPr>
        <p:blipFill>
          <a:blip r:embed="rId8"/>
          <a:stretch>
            <a:fillRect/>
          </a:stretch>
        </p:blipFill>
        <p:spPr>
          <a:xfrm>
            <a:off x="2940817" y="80413"/>
            <a:ext cx="7675265" cy="3883635"/>
          </a:xfrm>
          <a:prstGeom prst="rect">
            <a:avLst/>
          </a:prstGeom>
        </p:spPr>
      </p:pic>
    </p:spTree>
    <p:extLst>
      <p:ext uri="{BB962C8B-B14F-4D97-AF65-F5344CB8AC3E}">
        <p14:creationId xmlns:p14="http://schemas.microsoft.com/office/powerpoint/2010/main" val="1444592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60" r="1" b="14815"/>
          <a:stretch/>
        </p:blipFill>
        <p:spPr bwMode="auto">
          <a:xfrm>
            <a:off x="7675658" y="2093976"/>
            <a:ext cx="3941064" cy="4096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72493" y="238539"/>
            <a:ext cx="11018520" cy="1434415"/>
          </a:xfrm>
        </p:spPr>
        <p:txBody>
          <a:bodyPr anchor="b">
            <a:normAutofit/>
          </a:bodyPr>
          <a:lstStyle/>
          <a:p>
            <a:r>
              <a:rPr lang="en-IE" sz="5400" b="1">
                <a:effectLst>
                  <a:outerShdw blurRad="38100" dist="38100" dir="2700000" algn="tl">
                    <a:srgbClr val="000000">
                      <a:alpha val="43137"/>
                    </a:srgbClr>
                  </a:outerShdw>
                </a:effectLst>
              </a:rPr>
              <a:t>SCHOOL  AND  EDUCATION</a:t>
            </a:r>
            <a:endParaRPr lang="en-US" sz="5400" b="1">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50798" y="1854748"/>
            <a:ext cx="6713552" cy="4119172"/>
          </a:xfrm>
        </p:spPr>
        <p:txBody>
          <a:bodyPr lIns="91440" tIns="45720" rIns="91440" bIns="45720" anchor="t">
            <a:normAutofit/>
          </a:bodyPr>
          <a:lstStyle/>
          <a:p>
            <a:pPr indent="-283210"/>
            <a:r>
              <a:rPr lang="en-IE" sz="2000" dirty="0"/>
              <a:t>School building - moving and base room</a:t>
            </a:r>
          </a:p>
          <a:p>
            <a:pPr indent="-283210"/>
            <a:r>
              <a:rPr lang="en-IE" sz="2000" dirty="0"/>
              <a:t>Lockers</a:t>
            </a:r>
          </a:p>
          <a:p>
            <a:pPr indent="-283210"/>
            <a:r>
              <a:rPr lang="en-IE" sz="2000" dirty="0"/>
              <a:t>9 different teachers in one day</a:t>
            </a:r>
            <a:endParaRPr lang="en-US" sz="2000" dirty="0"/>
          </a:p>
          <a:p>
            <a:pPr indent="-283210"/>
            <a:r>
              <a:rPr lang="en-IE" sz="2000" dirty="0"/>
              <a:t>Teaching styles and personalities </a:t>
            </a:r>
          </a:p>
          <a:p>
            <a:pPr indent="-283210"/>
            <a:r>
              <a:rPr lang="en-IE" sz="2000" dirty="0"/>
              <a:t>Subjects/timetable</a:t>
            </a:r>
          </a:p>
          <a:p>
            <a:pPr indent="-283210"/>
            <a:r>
              <a:rPr lang="en-IE" sz="2000" dirty="0"/>
              <a:t>New timetable</a:t>
            </a:r>
          </a:p>
          <a:p>
            <a:pPr indent="-283210"/>
            <a:r>
              <a:rPr lang="en-IE" sz="2000" dirty="0"/>
              <a:t>Canteen:  </a:t>
            </a:r>
          </a:p>
          <a:p>
            <a:pPr indent="-283210"/>
            <a:r>
              <a:rPr lang="en-IE" sz="2000" dirty="0"/>
              <a:t>Homework management. Some homework may not be due in for a few days.  </a:t>
            </a:r>
          </a:p>
          <a:p>
            <a:pPr indent="-283210"/>
            <a:r>
              <a:rPr lang="en-IE" sz="2000" dirty="0"/>
              <a:t>School Diary</a:t>
            </a:r>
          </a:p>
        </p:txBody>
      </p:sp>
    </p:spTree>
    <p:extLst>
      <p:ext uri="{BB962C8B-B14F-4D97-AF65-F5344CB8AC3E}">
        <p14:creationId xmlns:p14="http://schemas.microsoft.com/office/powerpoint/2010/main" val="365766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0943" y="274638"/>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914144" y="274638"/>
            <a:ext cx="4327096" cy="1143000"/>
          </a:xfrm>
        </p:spPr>
        <p:txBody>
          <a:bodyPr/>
          <a:lstStyle/>
          <a:p>
            <a:r>
              <a:rPr lang="en-IE" b="1" dirty="0"/>
              <a:t>Outline</a:t>
            </a:r>
          </a:p>
        </p:txBody>
      </p:sp>
      <p:sp>
        <p:nvSpPr>
          <p:cNvPr id="4" name="Content Placeholder 3"/>
          <p:cNvSpPr>
            <a:spLocks noGrp="1"/>
          </p:cNvSpPr>
          <p:nvPr>
            <p:ph idx="1"/>
          </p:nvPr>
        </p:nvSpPr>
        <p:spPr/>
        <p:txBody>
          <a:bodyPr>
            <a:normAutofit fontScale="77500" lnSpcReduction="20000"/>
          </a:bodyPr>
          <a:lstStyle/>
          <a:p>
            <a:pPr>
              <a:buFont typeface="Wingdings" panose="05000000000000000000" pitchFamily="2" charset="2"/>
              <a:buChar char="§"/>
            </a:pPr>
            <a:r>
              <a:rPr lang="en-IE" sz="4300" dirty="0"/>
              <a:t>Curriculum</a:t>
            </a:r>
          </a:p>
          <a:p>
            <a:pPr>
              <a:buFont typeface="Wingdings" panose="05000000000000000000" pitchFamily="2" charset="2"/>
              <a:buChar char="§"/>
            </a:pPr>
            <a:r>
              <a:rPr lang="en-IE" sz="4300" dirty="0"/>
              <a:t>Timetables</a:t>
            </a:r>
          </a:p>
          <a:p>
            <a:pPr>
              <a:buFont typeface="Wingdings" panose="05000000000000000000" pitchFamily="2" charset="2"/>
              <a:buChar char="§"/>
            </a:pPr>
            <a:r>
              <a:rPr lang="en-IE" sz="4300" dirty="0"/>
              <a:t>Materials / Uniform </a:t>
            </a:r>
          </a:p>
          <a:p>
            <a:pPr>
              <a:buFont typeface="Wingdings" panose="05000000000000000000" pitchFamily="2" charset="2"/>
              <a:buChar char="§"/>
            </a:pPr>
            <a:r>
              <a:rPr lang="en-IE" sz="4300" dirty="0"/>
              <a:t>Pastoral Care/Guidance</a:t>
            </a:r>
          </a:p>
          <a:p>
            <a:pPr>
              <a:buFont typeface="Wingdings" panose="05000000000000000000" pitchFamily="2" charset="2"/>
              <a:buChar char="§"/>
            </a:pPr>
            <a:r>
              <a:rPr lang="en-IE" sz="4300" dirty="0" err="1"/>
              <a:t>VSware</a:t>
            </a:r>
            <a:endParaRPr lang="en-IE" sz="4300" dirty="0"/>
          </a:p>
          <a:p>
            <a:pPr>
              <a:buFont typeface="Wingdings" panose="05000000000000000000" pitchFamily="2" charset="2"/>
              <a:buChar char="§"/>
            </a:pPr>
            <a:r>
              <a:rPr lang="en-IE" sz="4300" dirty="0"/>
              <a:t>Way2pay</a:t>
            </a:r>
          </a:p>
          <a:p>
            <a:pPr>
              <a:buFont typeface="Wingdings" panose="05000000000000000000" pitchFamily="2" charset="2"/>
              <a:buChar char="§"/>
            </a:pPr>
            <a:r>
              <a:rPr lang="en-IE" sz="4300" dirty="0"/>
              <a:t>Communication with school / Parents</a:t>
            </a:r>
          </a:p>
          <a:p>
            <a:pPr>
              <a:buFont typeface="Wingdings" panose="05000000000000000000" pitchFamily="2" charset="2"/>
              <a:buChar char="§"/>
            </a:pPr>
            <a:r>
              <a:rPr lang="en-IE" sz="4300" dirty="0"/>
              <a:t>Student Journal</a:t>
            </a:r>
          </a:p>
          <a:p>
            <a:pPr>
              <a:buFont typeface="Courier New" panose="02070309020205020404" pitchFamily="49" charset="0"/>
              <a:buChar char="o"/>
            </a:pPr>
            <a:endParaRPr lang="en-IE" dirty="0"/>
          </a:p>
          <a:p>
            <a:pPr marL="82296" indent="0">
              <a:buNone/>
            </a:pPr>
            <a:r>
              <a:rPr lang="en-IE" dirty="0"/>
              <a:t> </a:t>
            </a:r>
          </a:p>
        </p:txBody>
      </p:sp>
    </p:spTree>
    <p:extLst>
      <p:ext uri="{BB962C8B-B14F-4D97-AF65-F5344CB8AC3E}">
        <p14:creationId xmlns:p14="http://schemas.microsoft.com/office/powerpoint/2010/main" val="1262844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F463-D294-DDBD-FF46-F98C611E572B}"/>
              </a:ext>
            </a:extLst>
          </p:cNvPr>
          <p:cNvSpPr>
            <a:spLocks noGrp="1"/>
          </p:cNvSpPr>
          <p:nvPr>
            <p:ph type="title"/>
          </p:nvPr>
        </p:nvSpPr>
        <p:spPr>
          <a:xfrm>
            <a:off x="1386038" y="0"/>
            <a:ext cx="4368602" cy="1956841"/>
          </a:xfrm>
        </p:spPr>
        <p:txBody>
          <a:bodyPr lIns="91440" tIns="45720" rIns="91440" bIns="45720" anchor="b">
            <a:normAutofit/>
          </a:bodyPr>
          <a:lstStyle/>
          <a:p>
            <a:r>
              <a:rPr lang="en-US" sz="5400" dirty="0"/>
              <a:t>The School</a:t>
            </a:r>
          </a:p>
        </p:txBody>
      </p:sp>
      <p:sp>
        <p:nvSpPr>
          <p:cNvPr id="3" name="Content Placeholder 2">
            <a:extLst>
              <a:ext uri="{FF2B5EF4-FFF2-40B4-BE49-F238E27FC236}">
                <a16:creationId xmlns:a16="http://schemas.microsoft.com/office/drawing/2014/main" id="{7A169ADB-C202-962C-3A1E-D5E84C95F249}"/>
              </a:ext>
            </a:extLst>
          </p:cNvPr>
          <p:cNvSpPr>
            <a:spLocks noGrp="1"/>
          </p:cNvSpPr>
          <p:nvPr>
            <p:ph idx="1"/>
          </p:nvPr>
        </p:nvSpPr>
        <p:spPr>
          <a:xfrm>
            <a:off x="1448544" y="2283352"/>
            <a:ext cx="4243589" cy="3320668"/>
          </a:xfrm>
        </p:spPr>
        <p:txBody>
          <a:bodyPr lIns="91440" tIns="45720" rIns="91440" bIns="45720">
            <a:normAutofit/>
          </a:bodyPr>
          <a:lstStyle/>
          <a:p>
            <a:pPr indent="-283210"/>
            <a:r>
              <a:rPr lang="en-US" sz="1900" dirty="0"/>
              <a:t>Canteen – Fob Costs etc.</a:t>
            </a:r>
          </a:p>
          <a:p>
            <a:pPr indent="-283210"/>
            <a:r>
              <a:rPr lang="en-US" sz="1900" dirty="0"/>
              <a:t>Lockers – Timetable with blue-tack or in poly pocket</a:t>
            </a:r>
            <a:br>
              <a:rPr lang="en-US" sz="1900" dirty="0"/>
            </a:br>
            <a:r>
              <a:rPr lang="en-US" sz="1900" dirty="0"/>
              <a:t>Zip Lock – </a:t>
            </a:r>
            <a:r>
              <a:rPr lang="en-US" sz="1900" dirty="0" err="1"/>
              <a:t>colour</a:t>
            </a:r>
            <a:r>
              <a:rPr lang="en-US" sz="1900" dirty="0"/>
              <a:t> coded</a:t>
            </a:r>
          </a:p>
          <a:p>
            <a:pPr indent="-283210"/>
            <a:r>
              <a:rPr lang="en-US" sz="1900" dirty="0"/>
              <a:t>Uniform – names on everything</a:t>
            </a:r>
          </a:p>
          <a:p>
            <a:pPr indent="-283210"/>
            <a:r>
              <a:rPr lang="en-US" sz="1900" dirty="0"/>
              <a:t>First Day:  Nerves</a:t>
            </a:r>
            <a:br>
              <a:rPr lang="en-US" sz="1900" dirty="0"/>
            </a:br>
            <a:r>
              <a:rPr lang="en-US" sz="1900" dirty="0"/>
              <a:t>Bus, Bag, Pencil case, in uniform, supply of copies</a:t>
            </a:r>
          </a:p>
          <a:p>
            <a:pPr indent="-283210"/>
            <a:r>
              <a:rPr lang="en-US" sz="1900" dirty="0"/>
              <a:t>School Office – Clodagh and Mary</a:t>
            </a:r>
            <a:br>
              <a:rPr lang="en-US" sz="1900" dirty="0"/>
            </a:br>
            <a:endParaRPr lang="en-US" sz="1900" dirty="0"/>
          </a:p>
          <a:p>
            <a:pPr indent="-283210"/>
            <a:endParaRPr lang="en-US" sz="1900" dirty="0"/>
          </a:p>
        </p:txBody>
      </p:sp>
      <p:pic>
        <p:nvPicPr>
          <p:cNvPr id="5" name="Picture 4" descr="Pencil Crayons on a blue background">
            <a:extLst>
              <a:ext uri="{FF2B5EF4-FFF2-40B4-BE49-F238E27FC236}">
                <a16:creationId xmlns:a16="http://schemas.microsoft.com/office/drawing/2014/main" id="{5F03A5B6-A0DD-109E-0409-12BBB1EDBFDD}"/>
              </a:ext>
            </a:extLst>
          </p:cNvPr>
          <p:cNvPicPr>
            <a:picLocks noChangeAspect="1"/>
          </p:cNvPicPr>
          <p:nvPr/>
        </p:nvPicPr>
        <p:blipFill rotWithShape="1">
          <a:blip r:embed="rId2"/>
          <a:srcRect l="15903" r="8872" b="4"/>
          <a:stretch/>
        </p:blipFill>
        <p:spPr>
          <a:xfrm>
            <a:off x="6827328" y="83746"/>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70366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iagram&#10;&#10;Description automatically generated">
            <a:extLst>
              <a:ext uri="{FF2B5EF4-FFF2-40B4-BE49-F238E27FC236}">
                <a16:creationId xmlns:a16="http://schemas.microsoft.com/office/drawing/2014/main" id="{84E25CF1-2A02-EB6C-3AD2-0F9276D73BDB}"/>
              </a:ext>
            </a:extLst>
          </p:cNvPr>
          <p:cNvPicPr>
            <a:picLocks noChangeAspect="1"/>
          </p:cNvPicPr>
          <p:nvPr/>
        </p:nvPicPr>
        <p:blipFill>
          <a:blip r:embed="rId3"/>
          <a:stretch>
            <a:fillRect/>
          </a:stretch>
        </p:blipFill>
        <p:spPr>
          <a:xfrm>
            <a:off x="4154994" y="1766833"/>
            <a:ext cx="4819858" cy="2997764"/>
          </a:xfrm>
          <a:prstGeom prst="rect">
            <a:avLst/>
          </a:prstGeom>
        </p:spPr>
      </p:pic>
      <p:sp>
        <p:nvSpPr>
          <p:cNvPr id="7" name="Oval Callout 6"/>
          <p:cNvSpPr/>
          <p:nvPr/>
        </p:nvSpPr>
        <p:spPr>
          <a:xfrm>
            <a:off x="7680176" y="260648"/>
            <a:ext cx="1944216" cy="1656184"/>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SCHOOL BAG</a:t>
            </a:r>
          </a:p>
          <a:p>
            <a:pPr algn="ctr"/>
            <a:r>
              <a:rPr lang="en-IE" sz="1200" dirty="0"/>
              <a:t>TIMETABLE</a:t>
            </a:r>
          </a:p>
          <a:p>
            <a:pPr algn="ctr"/>
            <a:r>
              <a:rPr lang="en-IE" sz="1200" dirty="0"/>
              <a:t>EQUIPMENT</a:t>
            </a:r>
          </a:p>
        </p:txBody>
      </p:sp>
      <p:sp>
        <p:nvSpPr>
          <p:cNvPr id="9" name="Oval Callout 8"/>
          <p:cNvSpPr/>
          <p:nvPr/>
        </p:nvSpPr>
        <p:spPr>
          <a:xfrm>
            <a:off x="3257522" y="100483"/>
            <a:ext cx="2016224" cy="2232248"/>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SOCIAL MEDIA:</a:t>
            </a:r>
            <a:endParaRPr lang="en-US" dirty="0"/>
          </a:p>
          <a:p>
            <a:pPr algn="ctr"/>
            <a:r>
              <a:rPr lang="en-IE" sz="1100" dirty="0"/>
              <a:t>FACEBOOK</a:t>
            </a:r>
            <a:br>
              <a:rPr lang="en-IE" sz="1100" dirty="0"/>
            </a:br>
            <a:r>
              <a:rPr lang="en-IE" sz="1100" dirty="0"/>
              <a:t>SNAPCHAT</a:t>
            </a:r>
          </a:p>
          <a:p>
            <a:pPr algn="ctr"/>
            <a:r>
              <a:rPr lang="en-IE" sz="1100" dirty="0"/>
              <a:t>TWITTER</a:t>
            </a:r>
          </a:p>
          <a:p>
            <a:pPr algn="ctr"/>
            <a:r>
              <a:rPr lang="en-IE" sz="1100" dirty="0"/>
              <a:t>COMPUTER GAMES</a:t>
            </a:r>
          </a:p>
        </p:txBody>
      </p:sp>
      <p:sp>
        <p:nvSpPr>
          <p:cNvPr id="10" name="Oval Callout 9"/>
          <p:cNvSpPr/>
          <p:nvPr/>
        </p:nvSpPr>
        <p:spPr>
          <a:xfrm>
            <a:off x="5193702" y="0"/>
            <a:ext cx="2592288" cy="1844824"/>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RELATIONSHIPS</a:t>
            </a:r>
          </a:p>
          <a:p>
            <a:pPr algn="ctr"/>
            <a:r>
              <a:rPr lang="en-IE" sz="1200" dirty="0"/>
              <a:t>SELF</a:t>
            </a:r>
          </a:p>
          <a:p>
            <a:pPr algn="ctr"/>
            <a:r>
              <a:rPr lang="en-IE" sz="1200" dirty="0"/>
              <a:t>PARENTS/GUARDIANS</a:t>
            </a:r>
          </a:p>
          <a:p>
            <a:pPr algn="ctr"/>
            <a:r>
              <a:rPr lang="en-IE" sz="1200" dirty="0"/>
              <a:t>FRIENDS</a:t>
            </a:r>
          </a:p>
        </p:txBody>
      </p:sp>
      <p:sp>
        <p:nvSpPr>
          <p:cNvPr id="12" name="Oval Callout 11"/>
          <p:cNvSpPr/>
          <p:nvPr/>
        </p:nvSpPr>
        <p:spPr>
          <a:xfrm>
            <a:off x="9088869" y="855098"/>
            <a:ext cx="1872208" cy="2232248"/>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dirty="0"/>
              <a:t>PHONE</a:t>
            </a:r>
          </a:p>
          <a:p>
            <a:pPr algn="ctr"/>
            <a:r>
              <a:rPr lang="en-IE" dirty="0"/>
              <a:t>TEXT MESSAGES</a:t>
            </a:r>
            <a:endParaRPr lang="en-US" dirty="0"/>
          </a:p>
        </p:txBody>
      </p:sp>
      <p:sp>
        <p:nvSpPr>
          <p:cNvPr id="14" name="Oval Callout 13"/>
          <p:cNvSpPr/>
          <p:nvPr/>
        </p:nvSpPr>
        <p:spPr>
          <a:xfrm>
            <a:off x="1844121" y="1610388"/>
            <a:ext cx="1872208" cy="2232248"/>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HISTORY</a:t>
            </a:r>
          </a:p>
          <a:p>
            <a:pPr algn="ctr"/>
            <a:r>
              <a:rPr lang="en-IE" dirty="0"/>
              <a:t>SCIENCE</a:t>
            </a:r>
          </a:p>
          <a:p>
            <a:pPr algn="ctr"/>
            <a:r>
              <a:rPr lang="en-IE" dirty="0"/>
              <a:t>FRENCH</a:t>
            </a:r>
            <a:endParaRPr lang="en-US" dirty="0"/>
          </a:p>
          <a:p>
            <a:pPr algn="ctr"/>
            <a:r>
              <a:rPr lang="en-IE" sz="1200" dirty="0"/>
              <a:t>ORGANISATION</a:t>
            </a:r>
            <a:endParaRPr lang="en-US" sz="1200" dirty="0"/>
          </a:p>
          <a:p>
            <a:pPr algn="ctr"/>
            <a:r>
              <a:rPr lang="en-IE" sz="1200" dirty="0"/>
              <a:t>PRIORITISATION</a:t>
            </a:r>
          </a:p>
        </p:txBody>
      </p:sp>
      <p:sp>
        <p:nvSpPr>
          <p:cNvPr id="18" name="Oval Callout 17"/>
          <p:cNvSpPr/>
          <p:nvPr/>
        </p:nvSpPr>
        <p:spPr>
          <a:xfrm>
            <a:off x="2043165" y="4033617"/>
            <a:ext cx="1872208" cy="2232248"/>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WHY?</a:t>
            </a:r>
          </a:p>
          <a:p>
            <a:pPr algn="ctr"/>
            <a:r>
              <a:rPr lang="en-IE" dirty="0"/>
              <a:t>WHY?</a:t>
            </a:r>
          </a:p>
          <a:p>
            <a:pPr algn="ctr"/>
            <a:r>
              <a:rPr lang="en-IE" dirty="0"/>
              <a:t>WHY?</a:t>
            </a:r>
          </a:p>
          <a:p>
            <a:pPr algn="ctr"/>
            <a:br>
              <a:rPr lang="en-IE" dirty="0"/>
            </a:br>
            <a:r>
              <a:rPr lang="en-IE" sz="1400" dirty="0"/>
              <a:t>PHASE 2!</a:t>
            </a:r>
          </a:p>
        </p:txBody>
      </p:sp>
      <p:sp>
        <p:nvSpPr>
          <p:cNvPr id="19" name="Oval Callout 18"/>
          <p:cNvSpPr/>
          <p:nvPr/>
        </p:nvSpPr>
        <p:spPr>
          <a:xfrm>
            <a:off x="8400255" y="3212976"/>
            <a:ext cx="2621639" cy="2232248"/>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NO-ONE UNDERSTANDS ME, </a:t>
            </a:r>
            <a:endParaRPr lang="en-US" sz="1200"/>
          </a:p>
          <a:p>
            <a:pPr algn="ctr"/>
            <a:r>
              <a:rPr lang="en-IE" sz="1200" dirty="0"/>
              <a:t>INCLUDING ME!</a:t>
            </a:r>
            <a:endParaRPr lang="en-US" sz="1200" dirty="0"/>
          </a:p>
        </p:txBody>
      </p:sp>
      <p:sp>
        <p:nvSpPr>
          <p:cNvPr id="20" name="Oval Callout 19"/>
          <p:cNvSpPr/>
          <p:nvPr/>
        </p:nvSpPr>
        <p:spPr>
          <a:xfrm>
            <a:off x="4102974" y="4320154"/>
            <a:ext cx="1872208" cy="2232248"/>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BODY CHANGES</a:t>
            </a:r>
            <a:endParaRPr lang="en-US" dirty="0"/>
          </a:p>
          <a:p>
            <a:pPr algn="ctr"/>
            <a:r>
              <a:rPr lang="en-IE" sz="1200" dirty="0"/>
              <a:t>VOICE</a:t>
            </a:r>
            <a:endParaRPr lang="en-IE" dirty="0"/>
          </a:p>
          <a:p>
            <a:pPr algn="ctr"/>
            <a:r>
              <a:rPr lang="en-IE" sz="1200" dirty="0"/>
              <a:t>BODY</a:t>
            </a:r>
          </a:p>
          <a:p>
            <a:pPr algn="ctr"/>
            <a:r>
              <a:rPr lang="en-IE" sz="1200" dirty="0"/>
              <a:t>IDENTITY</a:t>
            </a:r>
          </a:p>
        </p:txBody>
      </p:sp>
      <p:sp>
        <p:nvSpPr>
          <p:cNvPr id="21" name="Oval Callout 20"/>
          <p:cNvSpPr/>
          <p:nvPr/>
        </p:nvSpPr>
        <p:spPr>
          <a:xfrm>
            <a:off x="6313349" y="4665926"/>
            <a:ext cx="2592288" cy="1844824"/>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FAMILY </a:t>
            </a:r>
            <a:br>
              <a:rPr lang="en-IE" dirty="0"/>
            </a:br>
            <a:r>
              <a:rPr lang="en-IE" sz="1200" dirty="0"/>
              <a:t>SECOND PLACE</a:t>
            </a:r>
            <a:endParaRPr lang="en-US" sz="1200"/>
          </a:p>
        </p:txBody>
      </p:sp>
      <p:sp>
        <p:nvSpPr>
          <p:cNvPr id="2" name="TextBox 1">
            <a:extLst>
              <a:ext uri="{FF2B5EF4-FFF2-40B4-BE49-F238E27FC236}">
                <a16:creationId xmlns:a16="http://schemas.microsoft.com/office/drawing/2014/main" id="{373E948E-61D5-0771-4456-70FBBE686DDA}"/>
              </a:ext>
            </a:extLst>
          </p:cNvPr>
          <p:cNvSpPr txBox="1"/>
          <p:nvPr/>
        </p:nvSpPr>
        <p:spPr>
          <a:xfrm rot="16200000">
            <a:off x="-2867321" y="3055419"/>
            <a:ext cx="6759802" cy="707886"/>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HOW AND WHEN TO HELP</a:t>
            </a:r>
          </a:p>
        </p:txBody>
      </p:sp>
    </p:spTree>
    <p:extLst>
      <p:ext uri="{BB962C8B-B14F-4D97-AF65-F5344CB8AC3E}">
        <p14:creationId xmlns:p14="http://schemas.microsoft.com/office/powerpoint/2010/main" val="3870966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920B-9157-0763-1CE8-0854A9F0B09C}"/>
              </a:ext>
            </a:extLst>
          </p:cNvPr>
          <p:cNvSpPr>
            <a:spLocks noGrp="1"/>
          </p:cNvSpPr>
          <p:nvPr>
            <p:ph type="title"/>
          </p:nvPr>
        </p:nvSpPr>
        <p:spPr/>
        <p:txBody>
          <a:bodyPr lIns="91440" tIns="45720" rIns="91440" bIns="45720" anchor="ctr">
            <a:normAutofit/>
          </a:bodyPr>
          <a:lstStyle/>
          <a:p>
            <a:r>
              <a:rPr lang="en-US" dirty="0"/>
              <a:t>TIME TO UP-SKILL</a:t>
            </a:r>
          </a:p>
        </p:txBody>
      </p:sp>
      <p:pic>
        <p:nvPicPr>
          <p:cNvPr id="4" name="Picture 4" descr="Chart, bar chart&#10;&#10;Description automatically generated">
            <a:extLst>
              <a:ext uri="{FF2B5EF4-FFF2-40B4-BE49-F238E27FC236}">
                <a16:creationId xmlns:a16="http://schemas.microsoft.com/office/drawing/2014/main" id="{CC50AA58-2F25-D100-A929-8AECE0691988}"/>
              </a:ext>
            </a:extLst>
          </p:cNvPr>
          <p:cNvPicPr>
            <a:picLocks noGrp="1" noChangeAspect="1"/>
          </p:cNvPicPr>
          <p:nvPr>
            <p:ph idx="1"/>
          </p:nvPr>
        </p:nvPicPr>
        <p:blipFill>
          <a:blip r:embed="rId2"/>
          <a:stretch>
            <a:fillRect/>
          </a:stretch>
        </p:blipFill>
        <p:spPr>
          <a:xfrm>
            <a:off x="1621412" y="2356234"/>
            <a:ext cx="5876925" cy="3486150"/>
          </a:xfrm>
        </p:spPr>
      </p:pic>
      <p:pic>
        <p:nvPicPr>
          <p:cNvPr id="5" name="Picture 5" descr="Text&#10;&#10;Description automatically generated">
            <a:extLst>
              <a:ext uri="{FF2B5EF4-FFF2-40B4-BE49-F238E27FC236}">
                <a16:creationId xmlns:a16="http://schemas.microsoft.com/office/drawing/2014/main" id="{8503B9CB-98BC-879F-EA6A-8FAD8867AFD5}"/>
              </a:ext>
            </a:extLst>
          </p:cNvPr>
          <p:cNvPicPr>
            <a:picLocks noChangeAspect="1"/>
          </p:cNvPicPr>
          <p:nvPr/>
        </p:nvPicPr>
        <p:blipFill>
          <a:blip r:embed="rId3"/>
          <a:stretch>
            <a:fillRect/>
          </a:stretch>
        </p:blipFill>
        <p:spPr>
          <a:xfrm>
            <a:off x="7998488" y="2179051"/>
            <a:ext cx="3404716" cy="3663831"/>
          </a:xfrm>
          <a:prstGeom prst="rect">
            <a:avLst/>
          </a:prstGeom>
        </p:spPr>
      </p:pic>
    </p:spTree>
    <p:extLst>
      <p:ext uri="{BB962C8B-B14F-4D97-AF65-F5344CB8AC3E}">
        <p14:creationId xmlns:p14="http://schemas.microsoft.com/office/powerpoint/2010/main" val="3755375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557" y="0"/>
            <a:ext cx="9997440" cy="1143000"/>
          </a:xfrm>
        </p:spPr>
        <p:txBody>
          <a:bodyPr/>
          <a:lstStyle/>
          <a:p>
            <a:r>
              <a:rPr lang="en-IE" b="1" dirty="0">
                <a:solidFill>
                  <a:schemeClr val="tx1"/>
                </a:solidFill>
              </a:rPr>
              <a:t>RELATIONSHIPS &amp; FRIENDSHIPS</a:t>
            </a:r>
            <a:endParaRPr lang="en-US" b="1" dirty="0">
              <a:solidFill>
                <a:schemeClr val="tx1"/>
              </a:solidFill>
            </a:endParaRPr>
          </a:p>
        </p:txBody>
      </p:sp>
      <p:graphicFrame>
        <p:nvGraphicFramePr>
          <p:cNvPr id="9" name="Content Placeholder 2">
            <a:extLst>
              <a:ext uri="{FF2B5EF4-FFF2-40B4-BE49-F238E27FC236}">
                <a16:creationId xmlns:a16="http://schemas.microsoft.com/office/drawing/2014/main" id="{D4AD0933-ACD8-8444-DEC8-1F857171ABF8}"/>
              </a:ext>
            </a:extLst>
          </p:cNvPr>
          <p:cNvGraphicFramePr>
            <a:graphicFrameLocks noGrp="1"/>
          </p:cNvGraphicFramePr>
          <p:nvPr>
            <p:ph idx="1"/>
          </p:nvPr>
        </p:nvGraphicFramePr>
        <p:xfrm>
          <a:off x="1352014" y="1143000"/>
          <a:ext cx="999744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01251" y="0"/>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629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iagram&#10;&#10;Description automatically generated">
            <a:extLst>
              <a:ext uri="{FF2B5EF4-FFF2-40B4-BE49-F238E27FC236}">
                <a16:creationId xmlns:a16="http://schemas.microsoft.com/office/drawing/2014/main" id="{84E25CF1-2A02-EB6C-3AD2-0F9276D73BDB}"/>
              </a:ext>
            </a:extLst>
          </p:cNvPr>
          <p:cNvPicPr>
            <a:picLocks noChangeAspect="1"/>
          </p:cNvPicPr>
          <p:nvPr/>
        </p:nvPicPr>
        <p:blipFill>
          <a:blip r:embed="rId3"/>
          <a:stretch>
            <a:fillRect/>
          </a:stretch>
        </p:blipFill>
        <p:spPr>
          <a:xfrm>
            <a:off x="4154994" y="1766833"/>
            <a:ext cx="4819858" cy="2997764"/>
          </a:xfrm>
          <a:prstGeom prst="rect">
            <a:avLst/>
          </a:prstGeom>
        </p:spPr>
      </p:pic>
      <p:sp>
        <p:nvSpPr>
          <p:cNvPr id="7" name="Oval Callout 6"/>
          <p:cNvSpPr/>
          <p:nvPr/>
        </p:nvSpPr>
        <p:spPr>
          <a:xfrm>
            <a:off x="7521078" y="260648"/>
            <a:ext cx="2103314" cy="1656184"/>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a:t>Collaboration Vs Control</a:t>
            </a:r>
          </a:p>
        </p:txBody>
      </p:sp>
      <p:sp>
        <p:nvSpPr>
          <p:cNvPr id="9" name="Oval Callout 8"/>
          <p:cNvSpPr/>
          <p:nvPr/>
        </p:nvSpPr>
        <p:spPr>
          <a:xfrm>
            <a:off x="2570885" y="100483"/>
            <a:ext cx="2702861" cy="2232248"/>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ROLE MODEL</a:t>
            </a:r>
            <a:br>
              <a:rPr lang="en-IE" dirty="0"/>
            </a:br>
            <a:endParaRPr lang="en-IE" dirty="0"/>
          </a:p>
          <a:p>
            <a:pPr algn="ctr"/>
            <a:r>
              <a:rPr lang="en-IE" sz="1200" dirty="0"/>
              <a:t>ADMIT MISTAKES</a:t>
            </a:r>
          </a:p>
          <a:p>
            <a:pPr algn="ctr"/>
            <a:endParaRPr lang="en-IE" dirty="0"/>
          </a:p>
        </p:txBody>
      </p:sp>
      <p:sp>
        <p:nvSpPr>
          <p:cNvPr id="10" name="Oval Callout 9"/>
          <p:cNvSpPr/>
          <p:nvPr/>
        </p:nvSpPr>
        <p:spPr>
          <a:xfrm>
            <a:off x="5193702" y="0"/>
            <a:ext cx="2592288" cy="1844824"/>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RELATIONSHIPS</a:t>
            </a:r>
          </a:p>
          <a:p>
            <a:pPr algn="ctr"/>
            <a:r>
              <a:rPr lang="en-IE" sz="1200" dirty="0"/>
              <a:t>SELF</a:t>
            </a:r>
          </a:p>
          <a:p>
            <a:pPr algn="ctr"/>
            <a:r>
              <a:rPr lang="en-IE" sz="1200" dirty="0"/>
              <a:t>PARENTS/GUARDIANS</a:t>
            </a:r>
          </a:p>
          <a:p>
            <a:pPr algn="ctr"/>
            <a:r>
              <a:rPr lang="en-IE" sz="1200" dirty="0"/>
              <a:t>FRIENDS</a:t>
            </a:r>
          </a:p>
        </p:txBody>
      </p:sp>
      <p:sp>
        <p:nvSpPr>
          <p:cNvPr id="12" name="Oval Callout 11"/>
          <p:cNvSpPr/>
          <p:nvPr/>
        </p:nvSpPr>
        <p:spPr>
          <a:xfrm>
            <a:off x="9088869" y="855098"/>
            <a:ext cx="1872208" cy="2232248"/>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MEAN WHAT YOU SAY</a:t>
            </a:r>
          </a:p>
        </p:txBody>
      </p:sp>
      <p:sp>
        <p:nvSpPr>
          <p:cNvPr id="14" name="Oval Callout 13"/>
          <p:cNvSpPr/>
          <p:nvPr/>
        </p:nvSpPr>
        <p:spPr>
          <a:xfrm>
            <a:off x="1500803" y="1610388"/>
            <a:ext cx="2215526" cy="2232248"/>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HOMEWORK</a:t>
            </a:r>
            <a:endParaRPr lang="en-US" dirty="0"/>
          </a:p>
          <a:p>
            <a:pPr algn="ctr"/>
            <a:r>
              <a:rPr lang="en-IE" sz="1200" dirty="0"/>
              <a:t>ORGANISATION</a:t>
            </a:r>
            <a:br>
              <a:rPr lang="en-IE" sz="1200" dirty="0"/>
            </a:br>
            <a:r>
              <a:rPr lang="en-IE" sz="1200" dirty="0"/>
              <a:t>PLACE</a:t>
            </a:r>
          </a:p>
          <a:p>
            <a:pPr algn="ctr"/>
            <a:r>
              <a:rPr lang="en-IE" sz="1200" dirty="0"/>
              <a:t>PLAN</a:t>
            </a:r>
          </a:p>
          <a:p>
            <a:pPr algn="ctr"/>
            <a:r>
              <a:rPr lang="en-IE" sz="1200" dirty="0"/>
              <a:t>PRIORITISATION</a:t>
            </a:r>
          </a:p>
        </p:txBody>
      </p:sp>
      <p:sp>
        <p:nvSpPr>
          <p:cNvPr id="18" name="Oval Callout 17"/>
          <p:cNvSpPr/>
          <p:nvPr/>
        </p:nvSpPr>
        <p:spPr>
          <a:xfrm>
            <a:off x="2043165" y="4033617"/>
            <a:ext cx="1872208" cy="2232248"/>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ACTIVE LISTENING</a:t>
            </a:r>
          </a:p>
          <a:p>
            <a:pPr algn="ctr"/>
            <a:r>
              <a:rPr lang="en-IE" sz="1200" dirty="0"/>
              <a:t>Two Way Steet</a:t>
            </a:r>
          </a:p>
          <a:p>
            <a:pPr algn="ctr"/>
            <a:r>
              <a:rPr lang="en-IE" sz="1200" dirty="0"/>
              <a:t>Calm</a:t>
            </a:r>
          </a:p>
          <a:p>
            <a:pPr algn="ctr"/>
            <a:r>
              <a:rPr lang="en-IE" sz="1200" dirty="0"/>
              <a:t>Without Judgement</a:t>
            </a:r>
          </a:p>
          <a:p>
            <a:pPr algn="ctr"/>
            <a:endParaRPr lang="en-IE" sz="1200" dirty="0"/>
          </a:p>
        </p:txBody>
      </p:sp>
      <p:sp>
        <p:nvSpPr>
          <p:cNvPr id="19" name="Oval Callout 18"/>
          <p:cNvSpPr/>
          <p:nvPr/>
        </p:nvSpPr>
        <p:spPr>
          <a:xfrm>
            <a:off x="8400255" y="3212976"/>
            <a:ext cx="2621639" cy="2232248"/>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CALM</a:t>
            </a:r>
          </a:p>
          <a:p>
            <a:pPr algn="ctr"/>
            <a:r>
              <a:rPr lang="en-IE" sz="1200" dirty="0"/>
              <a:t>EMOTIONS ARE</a:t>
            </a:r>
            <a:br>
              <a:rPr lang="en-IE" sz="1200" dirty="0"/>
            </a:br>
            <a:r>
              <a:rPr lang="en-IE" sz="1200" dirty="0"/>
              <a:t>CONTAGIOUS</a:t>
            </a:r>
          </a:p>
        </p:txBody>
      </p:sp>
      <p:sp>
        <p:nvSpPr>
          <p:cNvPr id="20" name="Oval Callout 19"/>
          <p:cNvSpPr/>
          <p:nvPr/>
        </p:nvSpPr>
        <p:spPr>
          <a:xfrm>
            <a:off x="4102974" y="4320154"/>
            <a:ext cx="1872208" cy="2232248"/>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KINDNESS</a:t>
            </a:r>
            <a:endParaRPr lang="en-US" dirty="0"/>
          </a:p>
          <a:p>
            <a:pPr algn="ctr"/>
            <a:r>
              <a:rPr lang="en-IE" sz="1400" dirty="0"/>
              <a:t>PEOPLE</a:t>
            </a:r>
          </a:p>
          <a:p>
            <a:pPr algn="ctr"/>
            <a:r>
              <a:rPr lang="en-IE" sz="1400" dirty="0"/>
              <a:t>SITUATIONS</a:t>
            </a:r>
          </a:p>
          <a:p>
            <a:pPr algn="ctr"/>
            <a:endParaRPr lang="en-IE" sz="1200" dirty="0"/>
          </a:p>
        </p:txBody>
      </p:sp>
      <p:sp>
        <p:nvSpPr>
          <p:cNvPr id="21" name="Oval Callout 20"/>
          <p:cNvSpPr/>
          <p:nvPr/>
        </p:nvSpPr>
        <p:spPr>
          <a:xfrm>
            <a:off x="6313349" y="4665926"/>
            <a:ext cx="2592288" cy="1844824"/>
          </a:xfrm>
          <a:prstGeom prst="wedgeEllipse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IE" dirty="0"/>
              <a:t>SUPPORTIVE BOUNDARIES </a:t>
            </a:r>
            <a:br>
              <a:rPr lang="en-IE" dirty="0"/>
            </a:br>
            <a:r>
              <a:rPr lang="en-IE" sz="1400" dirty="0"/>
              <a:t>MOBILE PHONE</a:t>
            </a:r>
          </a:p>
          <a:p>
            <a:pPr algn="ctr"/>
            <a:r>
              <a:rPr lang="en-IE" sz="1400" dirty="0"/>
              <a:t>TIMES ETC</a:t>
            </a:r>
          </a:p>
        </p:txBody>
      </p:sp>
      <p:sp>
        <p:nvSpPr>
          <p:cNvPr id="2" name="TextBox 1">
            <a:extLst>
              <a:ext uri="{FF2B5EF4-FFF2-40B4-BE49-F238E27FC236}">
                <a16:creationId xmlns:a16="http://schemas.microsoft.com/office/drawing/2014/main" id="{373E948E-61D5-0771-4456-70FBBE686DDA}"/>
              </a:ext>
            </a:extLst>
          </p:cNvPr>
          <p:cNvSpPr txBox="1"/>
          <p:nvPr/>
        </p:nvSpPr>
        <p:spPr>
          <a:xfrm rot="16200000">
            <a:off x="-2649607" y="3072166"/>
            <a:ext cx="6759802" cy="707886"/>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PARENTING TEENS</a:t>
            </a:r>
          </a:p>
        </p:txBody>
      </p:sp>
    </p:spTree>
    <p:extLst>
      <p:ext uri="{BB962C8B-B14F-4D97-AF65-F5344CB8AC3E}">
        <p14:creationId xmlns:p14="http://schemas.microsoft.com/office/powerpoint/2010/main" val="2241488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519692" y="2782540"/>
            <a:ext cx="6271177" cy="1159747"/>
          </a:xfrm>
        </p:spPr>
        <p:txBody>
          <a:bodyPr lIns="91440" tIns="45720" rIns="91440" bIns="45720" anchor="ctr">
            <a:normAutofit/>
          </a:bodyPr>
          <a:lstStyle/>
          <a:p>
            <a:r>
              <a:rPr lang="en-IE" b="1" dirty="0">
                <a:solidFill>
                  <a:schemeClr val="tx1"/>
                </a:solidFill>
              </a:rPr>
              <a:t>Parenting  Adolescents</a:t>
            </a:r>
            <a:endParaRPr lang="en-US" b="1" dirty="0">
              <a:solidFill>
                <a:schemeClr val="tx1"/>
              </a:solidFill>
            </a:endParaRPr>
          </a:p>
        </p:txBody>
      </p:sp>
      <p:pic>
        <p:nvPicPr>
          <p:cNvPr id="6" name="Picture 6" descr="A picture containing text, sign, outdoor&#10;&#10;Description automatically generated">
            <a:extLst>
              <a:ext uri="{FF2B5EF4-FFF2-40B4-BE49-F238E27FC236}">
                <a16:creationId xmlns:a16="http://schemas.microsoft.com/office/drawing/2014/main" id="{77078C54-65D8-28C5-DFBD-9379A1B169BE}"/>
              </a:ext>
            </a:extLst>
          </p:cNvPr>
          <p:cNvPicPr>
            <a:picLocks noGrp="1" noChangeAspect="1"/>
          </p:cNvPicPr>
          <p:nvPr>
            <p:ph idx="1"/>
          </p:nvPr>
        </p:nvPicPr>
        <p:blipFill>
          <a:blip r:embed="rId3"/>
          <a:stretch>
            <a:fillRect/>
          </a:stretch>
        </p:blipFill>
        <p:spPr>
          <a:xfrm>
            <a:off x="1949099" y="66153"/>
            <a:ext cx="3960689" cy="6332973"/>
          </a:xfrm>
        </p:spPr>
      </p:pic>
      <p:sp>
        <p:nvSpPr>
          <p:cNvPr id="4" name="Footer Placeholder 3"/>
          <p:cNvSpPr>
            <a:spLocks noGrp="1"/>
          </p:cNvSpPr>
          <p:nvPr>
            <p:ph type="ftr" sz="quarter" idx="11"/>
          </p:nvPr>
        </p:nvSpPr>
        <p:spPr/>
        <p:txBody>
          <a:bodyPr/>
          <a:lstStyle/>
          <a:p>
            <a:r>
              <a:rPr lang="en-IE" dirty="0"/>
              <a:t>(</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251" y="0"/>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a:extLst>
              <a:ext uri="{FF2B5EF4-FFF2-40B4-BE49-F238E27FC236}">
                <a16:creationId xmlns:a16="http://schemas.microsoft.com/office/drawing/2014/main" id="{14BB61DA-9C09-F848-7EC1-A78E8C64B53B}"/>
              </a:ext>
            </a:extLst>
          </p:cNvPr>
          <p:cNvPicPr>
            <a:picLocks noChangeAspect="1"/>
          </p:cNvPicPr>
          <p:nvPr/>
        </p:nvPicPr>
        <p:blipFill>
          <a:blip r:embed="rId5"/>
          <a:stretch>
            <a:fillRect/>
          </a:stretch>
        </p:blipFill>
        <p:spPr>
          <a:xfrm>
            <a:off x="6273522" y="1513967"/>
            <a:ext cx="5732583" cy="2900593"/>
          </a:xfrm>
          <a:prstGeom prst="rect">
            <a:avLst/>
          </a:prstGeom>
        </p:spPr>
      </p:pic>
    </p:spTree>
    <p:extLst>
      <p:ext uri="{BB962C8B-B14F-4D97-AF65-F5344CB8AC3E}">
        <p14:creationId xmlns:p14="http://schemas.microsoft.com/office/powerpoint/2010/main" val="417267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0"/>
            <a:ext cx="8229600" cy="922114"/>
          </a:xfrm>
        </p:spPr>
        <p:txBody>
          <a:bodyPr/>
          <a:lstStyle/>
          <a:p>
            <a:r>
              <a:rPr lang="en-IE" b="1" dirty="0">
                <a:solidFill>
                  <a:schemeClr val="tx1"/>
                </a:solidFill>
              </a:rPr>
              <a:t>5 Main Areas of Change</a:t>
            </a:r>
            <a:endParaRPr lang="en-US" b="1" dirty="0">
              <a:solidFill>
                <a:schemeClr val="tx1"/>
              </a:solidFill>
            </a:endParaRPr>
          </a:p>
        </p:txBody>
      </p:sp>
      <p:sp>
        <p:nvSpPr>
          <p:cNvPr id="3" name="Content Placeholder 2"/>
          <p:cNvSpPr>
            <a:spLocks noGrp="1"/>
          </p:cNvSpPr>
          <p:nvPr>
            <p:ph idx="1"/>
          </p:nvPr>
        </p:nvSpPr>
        <p:spPr>
          <a:xfrm>
            <a:off x="1320800" y="861313"/>
            <a:ext cx="10587221" cy="5616624"/>
          </a:xfrm>
        </p:spPr>
        <p:txBody>
          <a:bodyPr lIns="91440" tIns="45720" rIns="91440" bIns="45720" anchor="t">
            <a:noAutofit/>
          </a:bodyPr>
          <a:lstStyle/>
          <a:p>
            <a:pPr indent="-283210">
              <a:lnSpc>
                <a:spcPct val="150000"/>
              </a:lnSpc>
            </a:pPr>
            <a:r>
              <a:rPr lang="en-IE" sz="3000" b="1" dirty="0">
                <a:solidFill>
                  <a:schemeClr val="accent2">
                    <a:lumMod val="75000"/>
                  </a:schemeClr>
                </a:solidFill>
              </a:rPr>
              <a:t>Physical</a:t>
            </a:r>
            <a:endParaRPr lang="en-US" sz="3000" b="1" dirty="0">
              <a:solidFill>
                <a:schemeClr val="accent2">
                  <a:lumMod val="75000"/>
                </a:schemeClr>
              </a:solidFill>
            </a:endParaRPr>
          </a:p>
          <a:p>
            <a:pPr marL="81915" indent="0">
              <a:buNone/>
            </a:pPr>
            <a:r>
              <a:rPr lang="en-IE" sz="3000" dirty="0"/>
              <a:t>Your child is growing and developing into a young adult. This can be a difficult time for them. Be Prepared.  </a:t>
            </a:r>
          </a:p>
          <a:p>
            <a:pPr marL="81915" indent="0">
              <a:buNone/>
            </a:pPr>
            <a:endParaRPr lang="en-IE" sz="1000" dirty="0"/>
          </a:p>
          <a:p>
            <a:pPr indent="-283210"/>
            <a:r>
              <a:rPr lang="en-IE" sz="3000" b="1" dirty="0">
                <a:solidFill>
                  <a:schemeClr val="accent2">
                    <a:lumMod val="75000"/>
                  </a:schemeClr>
                </a:solidFill>
              </a:rPr>
              <a:t>Social</a:t>
            </a:r>
          </a:p>
          <a:p>
            <a:pPr indent="-283210">
              <a:buNone/>
            </a:pPr>
            <a:r>
              <a:rPr lang="en-IE" sz="3000" dirty="0"/>
              <a:t>The family may be no longer their social centre. Friends and</a:t>
            </a:r>
          </a:p>
          <a:p>
            <a:pPr indent="-283210">
              <a:buNone/>
            </a:pPr>
            <a:r>
              <a:rPr lang="en-IE" sz="3000" dirty="0"/>
              <a:t>peers become important</a:t>
            </a:r>
          </a:p>
          <a:p>
            <a:pPr indent="-283210">
              <a:buNone/>
            </a:pPr>
            <a:endParaRPr lang="en-IE" sz="1000" dirty="0"/>
          </a:p>
          <a:p>
            <a:pPr indent="-283210"/>
            <a:r>
              <a:rPr lang="en-IE" sz="3000" b="1" dirty="0">
                <a:solidFill>
                  <a:schemeClr val="accent2">
                    <a:lumMod val="75000"/>
                  </a:schemeClr>
                </a:solidFill>
              </a:rPr>
              <a:t>Sexual</a:t>
            </a:r>
          </a:p>
          <a:p>
            <a:pPr indent="-283210">
              <a:buNone/>
            </a:pPr>
            <a:r>
              <a:rPr lang="en-IE" sz="3000" dirty="0"/>
              <a:t>Adolescence can be a difficult time as your child becomes aware of</a:t>
            </a:r>
          </a:p>
          <a:p>
            <a:pPr indent="-283210">
              <a:buNone/>
            </a:pPr>
            <a:r>
              <a:rPr lang="en-IE" sz="3000" dirty="0"/>
              <a:t>their sexuality.  </a:t>
            </a:r>
            <a:endParaRPr lang="en-IE" sz="30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251" y="0"/>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458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67455"/>
            <a:ext cx="660400" cy="314794"/>
          </a:xfrm>
        </p:spPr>
        <p:txBody>
          <a:bodyPr>
            <a:normAutofit/>
          </a:bodyPr>
          <a:lstStyle/>
          <a:p>
            <a:pPr algn="l"/>
            <a:r>
              <a:rPr lang="en-IE" sz="800" dirty="0"/>
              <a:t>Contd....</a:t>
            </a:r>
          </a:p>
        </p:txBody>
      </p:sp>
      <p:sp>
        <p:nvSpPr>
          <p:cNvPr id="3" name="Content Placeholder 2"/>
          <p:cNvSpPr>
            <a:spLocks noGrp="1"/>
          </p:cNvSpPr>
          <p:nvPr>
            <p:ph idx="1"/>
          </p:nvPr>
        </p:nvSpPr>
        <p:spPr>
          <a:xfrm>
            <a:off x="1320799" y="297069"/>
            <a:ext cx="10603875" cy="4582230"/>
          </a:xfrm>
        </p:spPr>
        <p:txBody>
          <a:bodyPr lIns="91440" tIns="45720" rIns="91440" bIns="45720" anchor="t">
            <a:noAutofit/>
          </a:bodyPr>
          <a:lstStyle/>
          <a:p>
            <a:pPr indent="-283210"/>
            <a:r>
              <a:rPr lang="en-IE" sz="3000" b="1" dirty="0">
                <a:solidFill>
                  <a:schemeClr val="accent2">
                    <a:lumMod val="75000"/>
                  </a:schemeClr>
                </a:solidFill>
              </a:rPr>
              <a:t>Vocational</a:t>
            </a:r>
            <a:endParaRPr lang="en-US"/>
          </a:p>
          <a:p>
            <a:pPr indent="-283210">
              <a:buNone/>
            </a:pPr>
            <a:r>
              <a:rPr lang="en-IE" sz="3000" dirty="0"/>
              <a:t>Adolescence is a time for searching for and identifying </a:t>
            </a:r>
          </a:p>
          <a:p>
            <a:pPr indent="-283210">
              <a:buNone/>
            </a:pPr>
            <a:r>
              <a:rPr lang="en-IE" sz="3000" dirty="0"/>
              <a:t>possible careers  </a:t>
            </a:r>
            <a:r>
              <a:rPr lang="en-IE" sz="3000" dirty="0">
                <a:hlinkClick r:id="rId3"/>
              </a:rPr>
              <a:t>www.careersportal.ie</a:t>
            </a:r>
            <a:r>
              <a:rPr lang="en-IE" sz="3000" dirty="0"/>
              <a:t> </a:t>
            </a:r>
          </a:p>
          <a:p>
            <a:pPr indent="-283210">
              <a:buNone/>
            </a:pPr>
            <a:endParaRPr lang="en-IE" sz="3000" dirty="0"/>
          </a:p>
          <a:p>
            <a:pPr indent="-283210">
              <a:buNone/>
            </a:pPr>
            <a:endParaRPr lang="en-IE" sz="3000" dirty="0"/>
          </a:p>
          <a:p>
            <a:pPr indent="-283210"/>
            <a:endParaRPr lang="en-IE" sz="30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251" y="0"/>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descr="Graphical user interface, text, application, website&#10;&#10;Description automatically generated">
            <a:extLst>
              <a:ext uri="{FF2B5EF4-FFF2-40B4-BE49-F238E27FC236}">
                <a16:creationId xmlns:a16="http://schemas.microsoft.com/office/drawing/2014/main" id="{05F4E818-A5F6-E876-7EFC-A3DB041AEC55}"/>
              </a:ext>
            </a:extLst>
          </p:cNvPr>
          <p:cNvPicPr>
            <a:picLocks noChangeAspect="1"/>
          </p:cNvPicPr>
          <p:nvPr/>
        </p:nvPicPr>
        <p:blipFill>
          <a:blip r:embed="rId5"/>
          <a:stretch>
            <a:fillRect/>
          </a:stretch>
        </p:blipFill>
        <p:spPr>
          <a:xfrm>
            <a:off x="1316335" y="1977611"/>
            <a:ext cx="8814078" cy="4510515"/>
          </a:xfrm>
          <a:prstGeom prst="rect">
            <a:avLst/>
          </a:prstGeom>
        </p:spPr>
      </p:pic>
    </p:spTree>
    <p:extLst>
      <p:ext uri="{BB962C8B-B14F-4D97-AF65-F5344CB8AC3E}">
        <p14:creationId xmlns:p14="http://schemas.microsoft.com/office/powerpoint/2010/main" val="2932285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84E7B-E0BE-3409-2CD4-18F39954E329}"/>
              </a:ext>
            </a:extLst>
          </p:cNvPr>
          <p:cNvSpPr>
            <a:spLocks noGrp="1"/>
          </p:cNvSpPr>
          <p:nvPr>
            <p:ph type="title"/>
          </p:nvPr>
        </p:nvSpPr>
        <p:spPr>
          <a:xfrm rot="16200000">
            <a:off x="-1325880" y="1947672"/>
            <a:ext cx="5961888" cy="2788920"/>
          </a:xfrm>
        </p:spPr>
        <p:txBody>
          <a:bodyPr lIns="91440" tIns="45720" rIns="91440" bIns="45720" anchor="ctr">
            <a:normAutofit/>
          </a:bodyPr>
          <a:lstStyle/>
          <a:p>
            <a:r>
              <a:rPr lang="en-IE" sz="4800" b="1" dirty="0">
                <a:solidFill>
                  <a:schemeClr val="tx1">
                    <a:lumMod val="65000"/>
                    <a:lumOff val="35000"/>
                  </a:schemeClr>
                </a:solidFill>
              </a:rPr>
              <a:t>My Way!</a:t>
            </a:r>
            <a:endParaRPr lang="en-US" sz="4800" dirty="0">
              <a:solidFill>
                <a:schemeClr val="tx1">
                  <a:lumMod val="65000"/>
                  <a:lumOff val="35000"/>
                </a:schemeClr>
              </a:solidFill>
            </a:endParaRPr>
          </a:p>
        </p:txBody>
      </p:sp>
      <p:graphicFrame>
        <p:nvGraphicFramePr>
          <p:cNvPr id="5" name="Content Placeholder 2">
            <a:extLst>
              <a:ext uri="{FF2B5EF4-FFF2-40B4-BE49-F238E27FC236}">
                <a16:creationId xmlns:a16="http://schemas.microsoft.com/office/drawing/2014/main" id="{64DA7646-024C-73C7-4715-E34F0C9FD657}"/>
              </a:ext>
            </a:extLst>
          </p:cNvPr>
          <p:cNvGraphicFramePr>
            <a:graphicFrameLocks noGrp="1"/>
          </p:cNvGraphicFramePr>
          <p:nvPr>
            <p:ph idx="1"/>
            <p:extLst>
              <p:ext uri="{D42A27DB-BD31-4B8C-83A1-F6EECF244321}">
                <p14:modId xmlns:p14="http://schemas.microsoft.com/office/powerpoint/2010/main" val="187678670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037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53" y="0"/>
            <a:ext cx="9997440" cy="978108"/>
          </a:xfrm>
        </p:spPr>
        <p:txBody>
          <a:bodyPr/>
          <a:lstStyle/>
          <a:p>
            <a:r>
              <a:rPr lang="en-IE" b="1" dirty="0">
                <a:solidFill>
                  <a:schemeClr val="tx1"/>
                </a:solidFill>
              </a:rPr>
              <a:t>THINGS  TO  CONSIDER</a:t>
            </a:r>
            <a:endParaRPr lang="en-US" b="1" dirty="0">
              <a:solidFill>
                <a:schemeClr val="tx1"/>
              </a:solidFill>
            </a:endParaRPr>
          </a:p>
        </p:txBody>
      </p:sp>
      <p:graphicFrame>
        <p:nvGraphicFramePr>
          <p:cNvPr id="7" name="Content Placeholder 2">
            <a:extLst>
              <a:ext uri="{FF2B5EF4-FFF2-40B4-BE49-F238E27FC236}">
                <a16:creationId xmlns:a16="http://schemas.microsoft.com/office/drawing/2014/main" id="{F3F7BF18-4E94-8926-3CA5-BD8759A9AABF}"/>
              </a:ext>
            </a:extLst>
          </p:cNvPr>
          <p:cNvGraphicFramePr>
            <a:graphicFrameLocks noGrp="1"/>
          </p:cNvGraphicFramePr>
          <p:nvPr>
            <p:ph idx="1"/>
          </p:nvPr>
        </p:nvGraphicFramePr>
        <p:xfrm>
          <a:off x="1386590" y="978108"/>
          <a:ext cx="10805410" cy="562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2116" y="0"/>
            <a:ext cx="1061996" cy="134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19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3951" y="107225"/>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233765" y="63126"/>
            <a:ext cx="9997440" cy="1143000"/>
          </a:xfrm>
        </p:spPr>
        <p:txBody>
          <a:bodyPr/>
          <a:lstStyle/>
          <a:p>
            <a:pPr algn="ctr"/>
            <a:r>
              <a:rPr lang="en-IE" b="1" dirty="0"/>
              <a:t>Junior Cycle Subjects</a:t>
            </a:r>
          </a:p>
        </p:txBody>
      </p:sp>
      <p:sp>
        <p:nvSpPr>
          <p:cNvPr id="4" name="Content Placeholder 3"/>
          <p:cNvSpPr>
            <a:spLocks noGrp="1"/>
          </p:cNvSpPr>
          <p:nvPr>
            <p:ph sz="half" idx="1"/>
          </p:nvPr>
        </p:nvSpPr>
        <p:spPr>
          <a:xfrm>
            <a:off x="2211187" y="1206126"/>
            <a:ext cx="4098742" cy="5588748"/>
          </a:xfrm>
        </p:spPr>
        <p:txBody>
          <a:bodyPr lIns="91440" tIns="45720" rIns="91440" bIns="45720" anchor="t">
            <a:normAutofit fontScale="47500" lnSpcReduction="20000"/>
          </a:bodyPr>
          <a:lstStyle/>
          <a:p>
            <a:pPr indent="-283210">
              <a:lnSpc>
                <a:spcPct val="80000"/>
              </a:lnSpc>
              <a:buClr>
                <a:schemeClr val="tx1"/>
              </a:buClr>
              <a:buNone/>
              <a:defRPr/>
            </a:pPr>
            <a:r>
              <a:rPr lang="en-IE" sz="4400" b="1" u="sng" dirty="0">
                <a:solidFill>
                  <a:srgbClr val="00B0F0"/>
                </a:solidFill>
              </a:rPr>
              <a:t>Core subjects</a:t>
            </a:r>
            <a:r>
              <a:rPr lang="en-IE" sz="4400" b="1" u="sng" dirty="0">
                <a:solidFill>
                  <a:schemeClr val="folHlink"/>
                </a:solidFill>
              </a:rPr>
              <a:t>:</a:t>
            </a:r>
            <a:endParaRPr lang="en-US" dirty="0"/>
          </a:p>
          <a:p>
            <a:pPr indent="-283210">
              <a:lnSpc>
                <a:spcPct val="120000"/>
              </a:lnSpc>
              <a:spcAft>
                <a:spcPts val="600"/>
              </a:spcAft>
              <a:buClr>
                <a:schemeClr val="folHlink"/>
              </a:buClr>
              <a:defRPr/>
            </a:pPr>
            <a:r>
              <a:rPr lang="en-IE" sz="4600" dirty="0"/>
              <a:t>Irish</a:t>
            </a:r>
          </a:p>
          <a:p>
            <a:pPr indent="-283210">
              <a:lnSpc>
                <a:spcPct val="120000"/>
              </a:lnSpc>
              <a:spcAft>
                <a:spcPts val="600"/>
              </a:spcAft>
              <a:buClr>
                <a:schemeClr val="folHlink"/>
              </a:buClr>
              <a:defRPr/>
            </a:pPr>
            <a:r>
              <a:rPr lang="en-IE" sz="4600" dirty="0"/>
              <a:t>English</a:t>
            </a:r>
          </a:p>
          <a:p>
            <a:pPr indent="-283210">
              <a:lnSpc>
                <a:spcPct val="120000"/>
              </a:lnSpc>
              <a:spcAft>
                <a:spcPts val="600"/>
              </a:spcAft>
              <a:buClr>
                <a:schemeClr val="folHlink"/>
              </a:buClr>
              <a:defRPr/>
            </a:pPr>
            <a:r>
              <a:rPr lang="en-IE" sz="4600" dirty="0"/>
              <a:t>Maths</a:t>
            </a:r>
          </a:p>
          <a:p>
            <a:pPr indent="-283210">
              <a:lnSpc>
                <a:spcPct val="120000"/>
              </a:lnSpc>
              <a:spcAft>
                <a:spcPts val="600"/>
              </a:spcAft>
              <a:buClr>
                <a:schemeClr val="folHlink"/>
              </a:buClr>
              <a:defRPr/>
            </a:pPr>
            <a:r>
              <a:rPr lang="en-IE" sz="4600" dirty="0"/>
              <a:t>Science</a:t>
            </a:r>
          </a:p>
          <a:p>
            <a:pPr indent="-283210">
              <a:lnSpc>
                <a:spcPct val="120000"/>
              </a:lnSpc>
              <a:spcAft>
                <a:spcPts val="600"/>
              </a:spcAft>
              <a:buClr>
                <a:schemeClr val="folHlink"/>
              </a:buClr>
              <a:defRPr/>
            </a:pPr>
            <a:r>
              <a:rPr lang="en-IE" sz="4600" dirty="0"/>
              <a:t>History</a:t>
            </a:r>
          </a:p>
          <a:p>
            <a:pPr indent="-283210">
              <a:lnSpc>
                <a:spcPct val="120000"/>
              </a:lnSpc>
              <a:spcAft>
                <a:spcPts val="600"/>
              </a:spcAft>
              <a:buClr>
                <a:schemeClr val="folHlink"/>
              </a:buClr>
              <a:defRPr/>
            </a:pPr>
            <a:r>
              <a:rPr lang="en-IE" sz="4600" dirty="0"/>
              <a:t>CSPE</a:t>
            </a:r>
            <a:r>
              <a:rPr lang="en-IE" sz="4500" dirty="0"/>
              <a:t>**</a:t>
            </a:r>
          </a:p>
          <a:p>
            <a:pPr indent="-283210">
              <a:lnSpc>
                <a:spcPct val="120000"/>
              </a:lnSpc>
              <a:spcAft>
                <a:spcPts val="600"/>
              </a:spcAft>
              <a:buClr>
                <a:schemeClr val="folHlink"/>
              </a:buClr>
              <a:defRPr/>
            </a:pPr>
            <a:r>
              <a:rPr lang="en-IE" sz="4600" dirty="0"/>
              <a:t>SPHE**</a:t>
            </a:r>
          </a:p>
          <a:p>
            <a:pPr indent="-283210">
              <a:lnSpc>
                <a:spcPct val="120000"/>
              </a:lnSpc>
              <a:spcAft>
                <a:spcPts val="600"/>
              </a:spcAft>
              <a:buClr>
                <a:schemeClr val="folHlink"/>
              </a:buClr>
              <a:defRPr/>
            </a:pPr>
            <a:r>
              <a:rPr lang="en-IE" sz="4600" dirty="0"/>
              <a:t>Intercultural &amp; Religious Studies**</a:t>
            </a:r>
          </a:p>
          <a:p>
            <a:pPr marL="81915" indent="0">
              <a:lnSpc>
                <a:spcPct val="120000"/>
              </a:lnSpc>
              <a:spcAft>
                <a:spcPts val="600"/>
              </a:spcAft>
              <a:buClr>
                <a:schemeClr val="folHlink"/>
              </a:buClr>
              <a:buNone/>
              <a:defRPr/>
            </a:pPr>
            <a:r>
              <a:rPr lang="en-GB" sz="2900" dirty="0"/>
              <a:t>*</a:t>
            </a:r>
            <a:r>
              <a:rPr lang="en-IE" sz="2900" dirty="0"/>
              <a:t>*Non Exam Subjects</a:t>
            </a:r>
          </a:p>
          <a:p>
            <a:pPr marL="81915" indent="0">
              <a:lnSpc>
                <a:spcPct val="80000"/>
              </a:lnSpc>
              <a:buClr>
                <a:schemeClr val="accent6"/>
              </a:buClr>
              <a:buNone/>
              <a:defRPr/>
            </a:pPr>
            <a:endParaRPr lang="en-IE" sz="3200" dirty="0"/>
          </a:p>
          <a:p>
            <a:pPr indent="-283210">
              <a:lnSpc>
                <a:spcPct val="80000"/>
              </a:lnSpc>
              <a:buClr>
                <a:schemeClr val="folHlink"/>
              </a:buClr>
              <a:buFont typeface="Wingdings" pitchFamily="2" charset="2"/>
              <a:buChar char="Ø"/>
              <a:defRPr/>
            </a:pPr>
            <a:endParaRPr lang="en-IE" sz="3200" dirty="0"/>
          </a:p>
          <a:p>
            <a:pPr marL="81915" indent="0">
              <a:buNone/>
            </a:pPr>
            <a:endParaRPr lang="en-IE" dirty="0"/>
          </a:p>
        </p:txBody>
      </p:sp>
      <p:sp>
        <p:nvSpPr>
          <p:cNvPr id="5" name="Content Placeholder 4"/>
          <p:cNvSpPr>
            <a:spLocks noGrp="1"/>
          </p:cNvSpPr>
          <p:nvPr>
            <p:ph sz="half" idx="2"/>
          </p:nvPr>
        </p:nvSpPr>
        <p:spPr>
          <a:xfrm>
            <a:off x="6719768" y="1206126"/>
            <a:ext cx="5384932" cy="5355037"/>
          </a:xfrm>
        </p:spPr>
        <p:txBody>
          <a:bodyPr>
            <a:normAutofit fontScale="47500" lnSpcReduction="20000"/>
          </a:bodyPr>
          <a:lstStyle/>
          <a:p>
            <a:pPr>
              <a:lnSpc>
                <a:spcPct val="80000"/>
              </a:lnSpc>
              <a:buClr>
                <a:schemeClr val="tx1"/>
              </a:buClr>
              <a:buSzPct val="150000"/>
              <a:buNone/>
              <a:defRPr/>
            </a:pPr>
            <a:r>
              <a:rPr lang="en-IE" sz="4400" b="1" u="sng" dirty="0">
                <a:solidFill>
                  <a:srgbClr val="00B0F0"/>
                </a:solidFill>
              </a:rPr>
              <a:t>Option subjects</a:t>
            </a:r>
            <a:r>
              <a:rPr lang="en-IE" sz="4400" b="1" u="sng" dirty="0">
                <a:solidFill>
                  <a:schemeClr val="folHlink"/>
                </a:solidFill>
              </a:rPr>
              <a:t>: (Pick 3)</a:t>
            </a:r>
          </a:p>
          <a:p>
            <a:pPr>
              <a:buClr>
                <a:srgbClr val="FF0000"/>
              </a:buClr>
              <a:defRPr/>
            </a:pPr>
            <a:r>
              <a:rPr lang="en-GB" sz="4600" dirty="0"/>
              <a:t>French</a:t>
            </a:r>
          </a:p>
          <a:p>
            <a:pPr>
              <a:buClr>
                <a:srgbClr val="FF0000"/>
              </a:buClr>
              <a:defRPr/>
            </a:pPr>
            <a:r>
              <a:rPr lang="en-GB" sz="4600" dirty="0"/>
              <a:t>Applied Technology</a:t>
            </a:r>
          </a:p>
          <a:p>
            <a:pPr>
              <a:buClr>
                <a:srgbClr val="FF0000"/>
              </a:buClr>
              <a:defRPr/>
            </a:pPr>
            <a:r>
              <a:rPr lang="en-GB" sz="4600" dirty="0"/>
              <a:t>Geography 			</a:t>
            </a:r>
            <a:r>
              <a:rPr lang="en-GB" sz="4600" dirty="0">
                <a:solidFill>
                  <a:srgbClr val="FF0000"/>
                </a:solidFill>
              </a:rPr>
              <a:t>Block 1</a:t>
            </a:r>
          </a:p>
          <a:p>
            <a:pPr>
              <a:buClr>
                <a:srgbClr val="FF0000"/>
              </a:buClr>
              <a:defRPr/>
            </a:pPr>
            <a:r>
              <a:rPr lang="en-GB" sz="4600" dirty="0"/>
              <a:t>Wood Technology</a:t>
            </a:r>
          </a:p>
          <a:p>
            <a:pPr>
              <a:buClr>
                <a:srgbClr val="FF0000"/>
              </a:buClr>
              <a:defRPr/>
            </a:pPr>
            <a:r>
              <a:rPr lang="en-GB" sz="4600" dirty="0"/>
              <a:t>Art</a:t>
            </a:r>
          </a:p>
          <a:p>
            <a:pPr>
              <a:buClr>
                <a:schemeClr val="tx1"/>
              </a:buClr>
              <a:buSzPct val="150000"/>
              <a:buNone/>
              <a:defRPr/>
            </a:pPr>
            <a:endParaRPr lang="en-IE" sz="4600" b="1" u="sng" dirty="0">
              <a:solidFill>
                <a:schemeClr val="folHlink"/>
              </a:solidFill>
            </a:endParaRPr>
          </a:p>
          <a:p>
            <a:pPr>
              <a:buClr>
                <a:schemeClr val="accent4">
                  <a:lumMod val="75000"/>
                </a:schemeClr>
              </a:buClr>
              <a:defRPr/>
            </a:pPr>
            <a:r>
              <a:rPr lang="en-IE" sz="4600" dirty="0"/>
              <a:t>Visual Art</a:t>
            </a:r>
          </a:p>
          <a:p>
            <a:pPr>
              <a:buClr>
                <a:schemeClr val="accent4">
                  <a:lumMod val="75000"/>
                </a:schemeClr>
              </a:buClr>
              <a:defRPr/>
            </a:pPr>
            <a:r>
              <a:rPr lang="en-IE" sz="4600" dirty="0"/>
              <a:t>Music </a:t>
            </a:r>
          </a:p>
          <a:p>
            <a:pPr>
              <a:buClr>
                <a:schemeClr val="accent4">
                  <a:lumMod val="75000"/>
                </a:schemeClr>
              </a:buClr>
              <a:defRPr/>
            </a:pPr>
            <a:r>
              <a:rPr lang="en-IE" sz="4600" dirty="0"/>
              <a:t>Home Economics</a:t>
            </a:r>
          </a:p>
          <a:p>
            <a:pPr>
              <a:buClr>
                <a:schemeClr val="accent4">
                  <a:lumMod val="75000"/>
                </a:schemeClr>
              </a:buClr>
              <a:defRPr/>
            </a:pPr>
            <a:r>
              <a:rPr lang="en-IE" sz="4600" dirty="0"/>
              <a:t>Woodwork                         	</a:t>
            </a:r>
            <a:r>
              <a:rPr lang="en-GB" sz="4600" dirty="0">
                <a:solidFill>
                  <a:srgbClr val="00B050"/>
                </a:solidFill>
              </a:rPr>
              <a:t>Block</a:t>
            </a:r>
            <a:endParaRPr lang="en-IE" sz="4600" dirty="0"/>
          </a:p>
          <a:p>
            <a:pPr>
              <a:buClr>
                <a:schemeClr val="accent4">
                  <a:lumMod val="75000"/>
                </a:schemeClr>
              </a:buClr>
              <a:defRPr/>
            </a:pPr>
            <a:r>
              <a:rPr lang="en-GB" sz="4600" dirty="0"/>
              <a:t>Graphics	       		</a:t>
            </a:r>
            <a:r>
              <a:rPr lang="en-GB" sz="4600" dirty="0">
                <a:solidFill>
                  <a:srgbClr val="00B050"/>
                </a:solidFill>
              </a:rPr>
              <a:t>2 &amp; 3</a:t>
            </a:r>
          </a:p>
          <a:p>
            <a:pPr>
              <a:buClr>
                <a:schemeClr val="accent4">
                  <a:lumMod val="75000"/>
                </a:schemeClr>
              </a:buClr>
              <a:defRPr/>
            </a:pPr>
            <a:r>
              <a:rPr lang="en-GB" sz="4600" dirty="0"/>
              <a:t>Engineering		     </a:t>
            </a:r>
          </a:p>
          <a:p>
            <a:pPr>
              <a:buClr>
                <a:schemeClr val="accent4">
                  <a:lumMod val="75000"/>
                </a:schemeClr>
              </a:buClr>
              <a:defRPr/>
            </a:pPr>
            <a:r>
              <a:rPr lang="en-GB" sz="4600" dirty="0"/>
              <a:t>Business</a:t>
            </a:r>
          </a:p>
          <a:p>
            <a:pPr>
              <a:buClr>
                <a:schemeClr val="accent4">
                  <a:lumMod val="75000"/>
                </a:schemeClr>
              </a:buClr>
              <a:defRPr/>
            </a:pPr>
            <a:r>
              <a:rPr lang="en-GB" sz="4600" dirty="0"/>
              <a:t>Geography</a:t>
            </a:r>
          </a:p>
          <a:p>
            <a:pPr marL="82296" indent="0">
              <a:buClr>
                <a:schemeClr val="accent4">
                  <a:lumMod val="75000"/>
                </a:schemeClr>
              </a:buClr>
              <a:buNone/>
              <a:defRPr/>
            </a:pPr>
            <a:endParaRPr lang="en-GB" sz="4600" dirty="0"/>
          </a:p>
          <a:p>
            <a:pPr marL="82296" indent="0">
              <a:buNone/>
            </a:pPr>
            <a:endParaRPr lang="en-IE" dirty="0"/>
          </a:p>
        </p:txBody>
      </p:sp>
      <p:sp>
        <p:nvSpPr>
          <p:cNvPr id="6" name="Right Brace 5">
            <a:extLst>
              <a:ext uri="{FF2B5EF4-FFF2-40B4-BE49-F238E27FC236}">
                <a16:creationId xmlns:a16="http://schemas.microsoft.com/office/drawing/2014/main" id="{6509F995-CC7A-4E6C-B0E8-03C2871A165F}"/>
              </a:ext>
            </a:extLst>
          </p:cNvPr>
          <p:cNvSpPr/>
          <p:nvPr/>
        </p:nvSpPr>
        <p:spPr>
          <a:xfrm>
            <a:off x="9412234" y="1576751"/>
            <a:ext cx="244347" cy="151267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 name="Right Brace 6">
            <a:extLst>
              <a:ext uri="{FF2B5EF4-FFF2-40B4-BE49-F238E27FC236}">
                <a16:creationId xmlns:a16="http://schemas.microsoft.com/office/drawing/2014/main" id="{A5FD2CAC-95B8-4074-8DDA-16E137687703}"/>
              </a:ext>
            </a:extLst>
          </p:cNvPr>
          <p:cNvSpPr/>
          <p:nvPr/>
        </p:nvSpPr>
        <p:spPr>
          <a:xfrm>
            <a:off x="9412234" y="3693111"/>
            <a:ext cx="291773" cy="260844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1588942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3788" y="365125"/>
            <a:ext cx="4840010" cy="1807305"/>
          </a:xfrm>
        </p:spPr>
        <p:txBody>
          <a:bodyPr>
            <a:normAutofit/>
          </a:bodyPr>
          <a:lstStyle/>
          <a:p>
            <a:r>
              <a:rPr lang="en-IE" b="1"/>
              <a:t>SOMETHING  TO  THINK  ABOUT!</a:t>
            </a:r>
            <a:endParaRPr lang="en-US" b="1"/>
          </a:p>
        </p:txBody>
      </p:sp>
      <p:sp>
        <p:nvSpPr>
          <p:cNvPr id="3" name="Content Placeholder 2"/>
          <p:cNvSpPr>
            <a:spLocks noGrp="1"/>
          </p:cNvSpPr>
          <p:nvPr>
            <p:ph idx="1"/>
          </p:nvPr>
        </p:nvSpPr>
        <p:spPr>
          <a:xfrm>
            <a:off x="6513788" y="2333297"/>
            <a:ext cx="4840010" cy="3843666"/>
          </a:xfrm>
        </p:spPr>
        <p:txBody>
          <a:bodyPr>
            <a:normAutofit/>
          </a:bodyPr>
          <a:lstStyle/>
          <a:p>
            <a:pPr>
              <a:buNone/>
            </a:pPr>
            <a:r>
              <a:rPr lang="en-IE" sz="2000" i="1"/>
              <a:t>	</a:t>
            </a:r>
            <a:r>
              <a:rPr lang="en-IE" sz="2000" b="1" i="1">
                <a:latin typeface="Bookman Old Style" pitchFamily="18" charset="0"/>
              </a:rPr>
              <a:t>“What I need most is to feel loved and valued, no matter how foolish I may seem. I need someone who believes in me because I do not always believe in myself.......”</a:t>
            </a:r>
          </a:p>
          <a:p>
            <a:pPr>
              <a:buNone/>
            </a:pPr>
            <a:r>
              <a:rPr lang="en-IE" sz="2000" b="1" i="1">
                <a:latin typeface="Bookman Old Style" pitchFamily="18" charset="0"/>
              </a:rPr>
              <a:t>							By Virginia Satir</a:t>
            </a:r>
            <a:endParaRPr lang="en-US" sz="2000" b="1" i="1">
              <a:latin typeface="Bookman Old Style" pitchFamily="18" charset="0"/>
            </a:endParaRPr>
          </a:p>
        </p:txBody>
      </p:sp>
      <p:pic>
        <p:nvPicPr>
          <p:cNvPr id="5" name="Picture 4" descr="Empty speech bubbles">
            <a:extLst>
              <a:ext uri="{FF2B5EF4-FFF2-40B4-BE49-F238E27FC236}">
                <a16:creationId xmlns:a16="http://schemas.microsoft.com/office/drawing/2014/main" id="{489A890E-1CA3-CB00-C0A1-04AEFEF03FF8}"/>
              </a:ext>
            </a:extLst>
          </p:cNvPr>
          <p:cNvPicPr>
            <a:picLocks noChangeAspect="1"/>
          </p:cNvPicPr>
          <p:nvPr/>
        </p:nvPicPr>
        <p:blipFill rotWithShape="1">
          <a:blip r:embed="rId3"/>
          <a:srcRect l="26110" r="14444" b="-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761270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33337" y="52568"/>
            <a:ext cx="2200288" cy="994122"/>
          </a:xfrm>
        </p:spPr>
        <p:txBody>
          <a:bodyPr>
            <a:normAutofit/>
          </a:bodyPr>
          <a:lstStyle/>
          <a:p>
            <a:r>
              <a:rPr lang="en-IE" b="1" dirty="0" err="1"/>
              <a:t>VSware</a:t>
            </a:r>
            <a:endParaRPr lang="en-IE" b="1" dirty="0"/>
          </a:p>
        </p:txBody>
      </p:sp>
      <p:sp>
        <p:nvSpPr>
          <p:cNvPr id="8" name="TextBox 7"/>
          <p:cNvSpPr txBox="1"/>
          <p:nvPr/>
        </p:nvSpPr>
        <p:spPr>
          <a:xfrm>
            <a:off x="1411489" y="851495"/>
            <a:ext cx="9653364" cy="63709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IE" sz="3000" dirty="0" err="1"/>
              <a:t>VSware</a:t>
            </a:r>
            <a:r>
              <a:rPr lang="en-IE" sz="3000" dirty="0"/>
              <a:t> is a management tool used for recording Assessment, Attendance, Behaviour, Timetabling and sending Text Messages. You can download the app from the App store or go through the St </a:t>
            </a:r>
            <a:r>
              <a:rPr lang="en-IE" sz="3000" dirty="0" err="1"/>
              <a:t>Ailbe’s</a:t>
            </a:r>
            <a:r>
              <a:rPr lang="en-IE" sz="3000" dirty="0"/>
              <a:t> website. Instructions available on the website under Downloads. </a:t>
            </a:r>
          </a:p>
          <a:p>
            <a:endParaRPr lang="en-IE" sz="1000" dirty="0"/>
          </a:p>
          <a:p>
            <a:r>
              <a:rPr lang="en-IE" sz="3000" dirty="0"/>
              <a:t>Parents/Guardians have access to </a:t>
            </a:r>
            <a:r>
              <a:rPr lang="en-IE" sz="3000" dirty="0" err="1"/>
              <a:t>VSware</a:t>
            </a:r>
            <a:r>
              <a:rPr lang="en-IE" sz="3000" dirty="0"/>
              <a:t> where they can see their son/daughters Personal Details, Attendance, Behaviour, Timetable and all Term Reports. It can also be used for parents to enter reasons for absence, appointments, signing out etc.</a:t>
            </a:r>
          </a:p>
          <a:p>
            <a:endParaRPr lang="en-IE" sz="1000" dirty="0"/>
          </a:p>
          <a:p>
            <a:r>
              <a:rPr lang="en-IE" sz="3000" dirty="0"/>
              <a:t>You will receive a Username and Password by Text to access </a:t>
            </a:r>
            <a:r>
              <a:rPr lang="en-IE" sz="3000" dirty="0" err="1"/>
              <a:t>VSware</a:t>
            </a:r>
            <a:r>
              <a:rPr lang="en-IE" sz="3000" dirty="0"/>
              <a:t> </a:t>
            </a:r>
          </a:p>
          <a:p>
            <a:endParaRPr lang="en-IE" sz="2800" dirty="0"/>
          </a:p>
        </p:txBody>
      </p:sp>
      <p:pic>
        <p:nvPicPr>
          <p:cNvPr id="2" name="Picture 1"/>
          <p:cNvPicPr>
            <a:picLocks noChangeAspect="1"/>
          </p:cNvPicPr>
          <p:nvPr/>
        </p:nvPicPr>
        <p:blipFill>
          <a:blip r:embed="rId3"/>
          <a:stretch>
            <a:fillRect/>
          </a:stretch>
        </p:blipFill>
        <p:spPr>
          <a:xfrm>
            <a:off x="11003177" y="95526"/>
            <a:ext cx="1188823" cy="1511939"/>
          </a:xfrm>
          <a:prstGeom prst="rect">
            <a:avLst/>
          </a:prstGeom>
        </p:spPr>
      </p:pic>
      <p:pic>
        <p:nvPicPr>
          <p:cNvPr id="5" name="Picture 4"/>
          <p:cNvPicPr>
            <a:picLocks noChangeAspect="1"/>
          </p:cNvPicPr>
          <p:nvPr/>
        </p:nvPicPr>
        <p:blipFill rotWithShape="1">
          <a:blip r:embed="rId4"/>
          <a:srcRect l="48294" t="10504" r="39649" b="81937"/>
          <a:stretch/>
        </p:blipFill>
        <p:spPr>
          <a:xfrm>
            <a:off x="8378260" y="2760079"/>
            <a:ext cx="1841705" cy="668921"/>
          </a:xfrm>
          <a:prstGeom prst="rect">
            <a:avLst/>
          </a:prstGeom>
        </p:spPr>
      </p:pic>
      <p:pic>
        <p:nvPicPr>
          <p:cNvPr id="1028" name="Picture 4" descr="https://is5-ssl.mzstatic.com/image/thumb/Purple114/v4/bd/94/fe/bd94fe3e-0392-d953-6c6a-050642931d31/AppIcon-0-0-1x_U007emarketing-0-0-0-7-0-0-sRGB-0-0-0-GLES2_U002c0-512MB-85-220-0-0.png/350x3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09991" y="2548890"/>
            <a:ext cx="709725" cy="7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55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1624" y="260648"/>
            <a:ext cx="7498080" cy="4800600"/>
          </a:xfrm>
        </p:spPr>
        <p:txBody>
          <a:bodyPr lIns="91440" tIns="45720" rIns="91440" bIns="45720" anchor="t">
            <a:normAutofit/>
          </a:bodyPr>
          <a:lstStyle/>
          <a:p>
            <a:pPr marL="81915" indent="0">
              <a:buNone/>
            </a:pPr>
            <a:endParaRPr lang="en-IE" b="1" dirty="0"/>
          </a:p>
          <a:p>
            <a:pPr marL="81915" indent="0">
              <a:buNone/>
            </a:pPr>
            <a:endParaRPr lang="en-IE" b="1" dirty="0"/>
          </a:p>
          <a:p>
            <a:pPr marL="81915" indent="0">
              <a:buNone/>
            </a:pPr>
            <a:r>
              <a:rPr lang="en-IE" b="1" dirty="0"/>
              <a:t>Term Reports can only be seen on </a:t>
            </a:r>
            <a:r>
              <a:rPr lang="en-IE" b="1" dirty="0" err="1"/>
              <a:t>VSware</a:t>
            </a:r>
            <a:r>
              <a:rPr lang="en-IE" b="1" dirty="0"/>
              <a:t>, they are no longer posted home.</a:t>
            </a:r>
          </a:p>
          <a:p>
            <a:pPr marL="81915" indent="0">
              <a:buNone/>
            </a:pPr>
            <a:endParaRPr lang="en-IE" b="1" dirty="0"/>
          </a:p>
          <a:p>
            <a:pPr marL="81915" indent="0">
              <a:buNone/>
            </a:pPr>
            <a:r>
              <a:rPr lang="en-IE" b="1" dirty="0"/>
              <a:t>Check </a:t>
            </a:r>
            <a:r>
              <a:rPr lang="en-IE" b="1" dirty="0" err="1"/>
              <a:t>VSware</a:t>
            </a:r>
            <a:r>
              <a:rPr lang="en-IE" b="1" dirty="0"/>
              <a:t> on a daily/weekly basis for to help keep you informed on  attendance, behaviour, etc.</a:t>
            </a:r>
          </a:p>
        </p:txBody>
      </p:sp>
    </p:spTree>
    <p:extLst>
      <p:ext uri="{BB962C8B-B14F-4D97-AF65-F5344CB8AC3E}">
        <p14:creationId xmlns:p14="http://schemas.microsoft.com/office/powerpoint/2010/main" val="3769367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3926" y="156321"/>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b="1" dirty="0"/>
              <a:t>Way2Pay</a:t>
            </a:r>
          </a:p>
        </p:txBody>
      </p:sp>
      <p:sp>
        <p:nvSpPr>
          <p:cNvPr id="4" name="Content Placeholder 3"/>
          <p:cNvSpPr>
            <a:spLocks noGrp="1"/>
          </p:cNvSpPr>
          <p:nvPr>
            <p:ph idx="1"/>
          </p:nvPr>
        </p:nvSpPr>
        <p:spPr>
          <a:xfrm>
            <a:off x="1914144" y="1447800"/>
            <a:ext cx="9997440" cy="5089308"/>
          </a:xfrm>
        </p:spPr>
        <p:txBody>
          <a:bodyPr>
            <a:normAutofit fontScale="92500" lnSpcReduction="20000"/>
          </a:bodyPr>
          <a:lstStyle/>
          <a:p>
            <a:r>
              <a:rPr lang="en-IE" dirty="0"/>
              <a:t>Online payment system for Book Rental and School Fee, Extra Curricular Activities, which can be accessed on St </a:t>
            </a:r>
            <a:r>
              <a:rPr lang="en-IE" dirty="0" err="1"/>
              <a:t>Ailbe’s</a:t>
            </a:r>
            <a:r>
              <a:rPr lang="en-IE" dirty="0"/>
              <a:t> website</a:t>
            </a:r>
          </a:p>
          <a:p>
            <a:endParaRPr lang="en-IE" sz="1200" dirty="0"/>
          </a:p>
          <a:p>
            <a:r>
              <a:rPr lang="en-IE" dirty="0"/>
              <a:t>Debit card is required for payment</a:t>
            </a:r>
          </a:p>
          <a:p>
            <a:endParaRPr lang="en-IE" sz="1000" dirty="0"/>
          </a:p>
          <a:p>
            <a:r>
              <a:rPr lang="en-IE" dirty="0"/>
              <a:t>Valid mobile number as on enrolment form</a:t>
            </a:r>
          </a:p>
          <a:p>
            <a:pPr marL="82296" indent="0">
              <a:buNone/>
            </a:pPr>
            <a:endParaRPr lang="en-IE" sz="1000" dirty="0"/>
          </a:p>
          <a:p>
            <a:r>
              <a:rPr lang="en-IE" dirty="0"/>
              <a:t>Text message with link/password late June/July</a:t>
            </a:r>
          </a:p>
          <a:p>
            <a:pPr marL="82296" indent="0">
              <a:buNone/>
            </a:pPr>
            <a:endParaRPr lang="en-IE" sz="1000" dirty="0"/>
          </a:p>
          <a:p>
            <a:r>
              <a:rPr lang="en-IE" dirty="0"/>
              <a:t>Receipts issued by text</a:t>
            </a:r>
          </a:p>
          <a:p>
            <a:pPr marL="82296" indent="0">
              <a:buNone/>
            </a:pPr>
            <a:endParaRPr lang="en-IE" sz="1000" dirty="0"/>
          </a:p>
          <a:p>
            <a:r>
              <a:rPr lang="en-IE" dirty="0"/>
              <a:t>Cash only payment at office</a:t>
            </a:r>
          </a:p>
          <a:p>
            <a:pPr marL="82296" indent="0">
              <a:buNone/>
            </a:pPr>
            <a:endParaRPr lang="en-IE" sz="1100" dirty="0"/>
          </a:p>
          <a:p>
            <a:r>
              <a:rPr lang="en-IE" dirty="0"/>
              <a:t>Cheques payable to Tipperary ETB only</a:t>
            </a:r>
          </a:p>
        </p:txBody>
      </p:sp>
      <p:pic>
        <p:nvPicPr>
          <p:cNvPr id="6" name="Picture 5"/>
          <p:cNvPicPr>
            <a:picLocks noChangeAspect="1"/>
          </p:cNvPicPr>
          <p:nvPr/>
        </p:nvPicPr>
        <p:blipFill rotWithShape="1">
          <a:blip r:embed="rId4"/>
          <a:srcRect l="71394" t="10504" r="16387" b="82412"/>
          <a:stretch/>
        </p:blipFill>
        <p:spPr>
          <a:xfrm>
            <a:off x="9211887" y="2182192"/>
            <a:ext cx="2451096" cy="823369"/>
          </a:xfrm>
          <a:prstGeom prst="rect">
            <a:avLst/>
          </a:prstGeom>
        </p:spPr>
      </p:pic>
    </p:spTree>
    <p:extLst>
      <p:ext uri="{BB962C8B-B14F-4D97-AF65-F5344CB8AC3E}">
        <p14:creationId xmlns:p14="http://schemas.microsoft.com/office/powerpoint/2010/main" val="2335806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251" y="89799"/>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631846" y="171834"/>
            <a:ext cx="6401373" cy="754852"/>
          </a:xfrm>
        </p:spPr>
        <p:txBody>
          <a:bodyPr>
            <a:normAutofit/>
          </a:bodyPr>
          <a:lstStyle/>
          <a:p>
            <a:r>
              <a:rPr lang="en-IE" b="1" dirty="0"/>
              <a:t>Communication</a:t>
            </a:r>
          </a:p>
        </p:txBody>
      </p:sp>
      <p:sp>
        <p:nvSpPr>
          <p:cNvPr id="4" name="Content Placeholder 3"/>
          <p:cNvSpPr>
            <a:spLocks noGrp="1"/>
          </p:cNvSpPr>
          <p:nvPr>
            <p:ph idx="1"/>
          </p:nvPr>
        </p:nvSpPr>
        <p:spPr>
          <a:xfrm>
            <a:off x="1447738" y="1024865"/>
            <a:ext cx="10316724" cy="5780972"/>
          </a:xfrm>
        </p:spPr>
        <p:txBody>
          <a:bodyPr>
            <a:normAutofit/>
          </a:bodyPr>
          <a:lstStyle/>
          <a:p>
            <a:r>
              <a:rPr lang="en-IE" sz="3000" dirty="0"/>
              <a:t>Critical to the relationship between School and Parents</a:t>
            </a:r>
          </a:p>
          <a:p>
            <a:r>
              <a:rPr lang="en-IE" sz="3000" dirty="0"/>
              <a:t>We strongly encourage Parents to engage with procedures and protocols that are currently in place.</a:t>
            </a:r>
          </a:p>
          <a:p>
            <a:r>
              <a:rPr lang="en-IE" sz="3000" dirty="0">
                <a:solidFill>
                  <a:srgbClr val="FF0000"/>
                </a:solidFill>
              </a:rPr>
              <a:t>Please do not contact your son/daughter directly on their mobile phone throughout the day.</a:t>
            </a:r>
          </a:p>
          <a:p>
            <a:r>
              <a:rPr lang="en-IE" sz="3000" dirty="0"/>
              <a:t>Main office can deal with or communicate any issues/messages you may have.</a:t>
            </a:r>
          </a:p>
          <a:p>
            <a:r>
              <a:rPr lang="en-IE" sz="3000" dirty="0"/>
              <a:t>Be familiar with the Student Journal and its contents.</a:t>
            </a:r>
          </a:p>
          <a:p>
            <a:r>
              <a:rPr lang="en-IE" sz="3000" dirty="0">
                <a:solidFill>
                  <a:srgbClr val="FF0000"/>
                </a:solidFill>
              </a:rPr>
              <a:t>Look at </a:t>
            </a:r>
            <a:r>
              <a:rPr lang="en-IE" sz="3000" dirty="0" err="1">
                <a:solidFill>
                  <a:srgbClr val="FF0000"/>
                </a:solidFill>
              </a:rPr>
              <a:t>VSware</a:t>
            </a:r>
            <a:r>
              <a:rPr lang="en-IE" sz="3000" dirty="0">
                <a:solidFill>
                  <a:srgbClr val="FF0000"/>
                </a:solidFill>
              </a:rPr>
              <a:t> every day or at least once a week</a:t>
            </a:r>
            <a:r>
              <a:rPr lang="en-IE" sz="3000" dirty="0"/>
              <a:t>.</a:t>
            </a:r>
          </a:p>
          <a:p>
            <a:r>
              <a:rPr lang="en-IE" sz="3000" dirty="0">
                <a:solidFill>
                  <a:srgbClr val="FF0000"/>
                </a:solidFill>
              </a:rPr>
              <a:t>Sign the journal at the end of the week and ensure students are using journal to take down homework.</a:t>
            </a:r>
          </a:p>
          <a:p>
            <a:pPr marL="82296" indent="0">
              <a:buNone/>
            </a:pPr>
            <a:endParaRPr lang="en-IE" sz="3000" dirty="0"/>
          </a:p>
        </p:txBody>
      </p:sp>
    </p:spTree>
    <p:extLst>
      <p:ext uri="{BB962C8B-B14F-4D97-AF65-F5344CB8AC3E}">
        <p14:creationId xmlns:p14="http://schemas.microsoft.com/office/powerpoint/2010/main" val="2350266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3180" y="0"/>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486748" y="493851"/>
            <a:ext cx="10093606" cy="5987752"/>
          </a:xfrm>
        </p:spPr>
        <p:txBody>
          <a:bodyPr>
            <a:normAutofit lnSpcReduction="10000"/>
          </a:bodyPr>
          <a:lstStyle/>
          <a:p>
            <a:r>
              <a:rPr lang="en-IE" sz="3000" dirty="0">
                <a:solidFill>
                  <a:srgbClr val="FF0000"/>
                </a:solidFill>
              </a:rPr>
              <a:t>Use </a:t>
            </a:r>
            <a:r>
              <a:rPr lang="en-IE" sz="3000" dirty="0" err="1">
                <a:solidFill>
                  <a:srgbClr val="FF0000"/>
                </a:solidFill>
              </a:rPr>
              <a:t>Vsware</a:t>
            </a:r>
            <a:r>
              <a:rPr lang="en-IE" sz="3000" dirty="0">
                <a:solidFill>
                  <a:srgbClr val="FF0000"/>
                </a:solidFill>
              </a:rPr>
              <a:t> to submit absence request for notes in relation to leaving school</a:t>
            </a:r>
            <a:r>
              <a:rPr lang="en-IE" sz="3000" dirty="0"/>
              <a:t>.</a:t>
            </a:r>
          </a:p>
          <a:p>
            <a:r>
              <a:rPr lang="en-IE" sz="3000" dirty="0"/>
              <a:t>Check to ensure your son/daughter is doing homework.</a:t>
            </a:r>
          </a:p>
          <a:p>
            <a:r>
              <a:rPr lang="en-IE" sz="3000" dirty="0"/>
              <a:t>Ensure they have the necessary equipment, books etc. for every class.</a:t>
            </a:r>
          </a:p>
          <a:p>
            <a:r>
              <a:rPr lang="en-IE" sz="3000" dirty="0"/>
              <a:t>Ensure they are in proper uniform every day.</a:t>
            </a:r>
          </a:p>
          <a:p>
            <a:r>
              <a:rPr lang="en-IE" sz="3000" dirty="0"/>
              <a:t>Ensure good attendance at school</a:t>
            </a:r>
          </a:p>
          <a:p>
            <a:r>
              <a:rPr lang="en-IE" sz="3000" dirty="0"/>
              <a:t>Avoid, if possible, family holidays during the school year.</a:t>
            </a:r>
          </a:p>
          <a:p>
            <a:r>
              <a:rPr lang="en-IE" sz="3000" dirty="0">
                <a:solidFill>
                  <a:srgbClr val="FF0000"/>
                </a:solidFill>
              </a:rPr>
              <a:t>Encourage them to be on time for school, as it is a life lesson.</a:t>
            </a:r>
          </a:p>
          <a:p>
            <a:r>
              <a:rPr lang="en-IE" sz="3000" dirty="0">
                <a:solidFill>
                  <a:srgbClr val="FF0000"/>
                </a:solidFill>
              </a:rPr>
              <a:t>Emphasis on respect and punctually.</a:t>
            </a:r>
          </a:p>
          <a:p>
            <a:r>
              <a:rPr lang="en-IE" sz="3000" dirty="0"/>
              <a:t>Encourage them to actively take part.</a:t>
            </a:r>
          </a:p>
          <a:p>
            <a:r>
              <a:rPr lang="en-IE" sz="3000" dirty="0"/>
              <a:t>Attend Parent Teacher meetings</a:t>
            </a:r>
          </a:p>
          <a:p>
            <a:endParaRPr lang="en-IE" sz="3000" dirty="0"/>
          </a:p>
          <a:p>
            <a:endParaRPr lang="en-IE" dirty="0"/>
          </a:p>
          <a:p>
            <a:pPr marL="82296" indent="0">
              <a:buNone/>
            </a:pPr>
            <a:endParaRPr lang="en-IE" dirty="0"/>
          </a:p>
          <a:p>
            <a:endParaRPr lang="en-IE" dirty="0"/>
          </a:p>
        </p:txBody>
      </p:sp>
    </p:spTree>
    <p:extLst>
      <p:ext uri="{BB962C8B-B14F-4D97-AF65-F5344CB8AC3E}">
        <p14:creationId xmlns:p14="http://schemas.microsoft.com/office/powerpoint/2010/main" val="864251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a:t>Student Journal</a:t>
            </a:r>
          </a:p>
        </p:txBody>
      </p:sp>
      <p:sp>
        <p:nvSpPr>
          <p:cNvPr id="5" name="Content Placeholder 4"/>
          <p:cNvSpPr>
            <a:spLocks noGrp="1"/>
          </p:cNvSpPr>
          <p:nvPr>
            <p:ph idx="1"/>
          </p:nvPr>
        </p:nvSpPr>
        <p:spPr/>
        <p:txBody>
          <a:bodyPr>
            <a:normAutofit/>
          </a:bodyPr>
          <a:lstStyle/>
          <a:p>
            <a:r>
              <a:rPr lang="en-IE" dirty="0"/>
              <a:t>Code of Behaviour</a:t>
            </a:r>
          </a:p>
          <a:p>
            <a:r>
              <a:rPr lang="en-IE" dirty="0"/>
              <a:t>Code of Discipline/ Ladder of Referral</a:t>
            </a:r>
          </a:p>
          <a:p>
            <a:r>
              <a:rPr lang="en-IE" dirty="0"/>
              <a:t>Permission to Leave School</a:t>
            </a:r>
          </a:p>
          <a:p>
            <a:r>
              <a:rPr lang="en-IE" dirty="0"/>
              <a:t>Message to Parents</a:t>
            </a:r>
          </a:p>
          <a:p>
            <a:r>
              <a:rPr lang="en-IE" dirty="0"/>
              <a:t>Report cards</a:t>
            </a:r>
          </a:p>
          <a:p>
            <a:r>
              <a:rPr lang="en-IE" dirty="0"/>
              <a:t>Positive Behaviour Tracker</a:t>
            </a:r>
          </a:p>
          <a:p>
            <a:r>
              <a:rPr lang="en-IE" dirty="0"/>
              <a:t>White Report</a:t>
            </a:r>
          </a:p>
          <a:p>
            <a:r>
              <a:rPr lang="en-IE" dirty="0"/>
              <a:t>Yellow &amp; Red Report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3180" y="0"/>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375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B422-E9B3-4CD6-B70D-0B5233096996}"/>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A68E09F7-46CD-4484-B8E9-15DEFFC4D0BD}"/>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8FA61696-C8F6-445D-BA85-9DF28AC58E98}"/>
              </a:ext>
            </a:extLst>
          </p:cNvPr>
          <p:cNvPicPr>
            <a:picLocks noChangeAspect="1"/>
          </p:cNvPicPr>
          <p:nvPr/>
        </p:nvPicPr>
        <p:blipFill>
          <a:blip r:embed="rId2"/>
          <a:stretch>
            <a:fillRect/>
          </a:stretch>
        </p:blipFill>
        <p:spPr>
          <a:xfrm>
            <a:off x="3822725" y="0"/>
            <a:ext cx="5003750" cy="6858000"/>
          </a:xfrm>
          <a:prstGeom prst="rect">
            <a:avLst/>
          </a:prstGeom>
        </p:spPr>
      </p:pic>
    </p:spTree>
    <p:extLst>
      <p:ext uri="{BB962C8B-B14F-4D97-AF65-F5344CB8AC3E}">
        <p14:creationId xmlns:p14="http://schemas.microsoft.com/office/powerpoint/2010/main" val="668835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8246" y="384446"/>
            <a:ext cx="9875520" cy="769294"/>
          </a:xfrm>
        </p:spPr>
        <p:txBody>
          <a:bodyPr>
            <a:normAutofit/>
          </a:bodyPr>
          <a:lstStyle/>
          <a:p>
            <a:r>
              <a:rPr lang="en-IE" b="1" dirty="0"/>
              <a:t>Contact Details</a:t>
            </a:r>
          </a:p>
        </p:txBody>
      </p:sp>
      <p:sp>
        <p:nvSpPr>
          <p:cNvPr id="3" name="Subtitle 2"/>
          <p:cNvSpPr>
            <a:spLocks noGrp="1"/>
          </p:cNvSpPr>
          <p:nvPr>
            <p:ph type="subTitle" idx="1"/>
          </p:nvPr>
        </p:nvSpPr>
        <p:spPr>
          <a:xfrm>
            <a:off x="1738246" y="1153740"/>
            <a:ext cx="9875520" cy="5139881"/>
          </a:xfrm>
        </p:spPr>
        <p:txBody>
          <a:bodyPr>
            <a:noAutofit/>
          </a:bodyPr>
          <a:lstStyle/>
          <a:p>
            <a:r>
              <a:rPr lang="en-IE" sz="3200" dirty="0"/>
              <a:t>Noreen Ryan – Guidance and Counselling</a:t>
            </a:r>
          </a:p>
          <a:p>
            <a:r>
              <a:rPr lang="en-IE" sz="3200" dirty="0">
                <a:hlinkClick r:id="rId3"/>
              </a:rPr>
              <a:t>Noreen@ailbes.com</a:t>
            </a:r>
            <a:r>
              <a:rPr lang="en-IE" sz="3200" dirty="0"/>
              <a:t> 		Ext. 104</a:t>
            </a:r>
          </a:p>
          <a:p>
            <a:endParaRPr lang="en-IE" sz="3200" dirty="0"/>
          </a:p>
          <a:p>
            <a:r>
              <a:rPr lang="en-IE" sz="3200" dirty="0" err="1"/>
              <a:t>Edel</a:t>
            </a:r>
            <a:r>
              <a:rPr lang="en-IE" sz="3200" dirty="0"/>
              <a:t> </a:t>
            </a:r>
            <a:r>
              <a:rPr lang="en-IE" sz="3200" dirty="0" err="1"/>
              <a:t>Merrign</a:t>
            </a:r>
            <a:r>
              <a:rPr lang="en-IE" sz="3200" dirty="0"/>
              <a:t> - Guidance &amp; Counselling  </a:t>
            </a:r>
          </a:p>
          <a:p>
            <a:r>
              <a:rPr lang="en-IE" sz="3200" dirty="0">
                <a:ln w="0"/>
                <a:solidFill>
                  <a:schemeClr val="accent1"/>
                </a:solidFill>
                <a:effectLst>
                  <a:outerShdw blurRad="38100" dist="25400" dir="5400000" algn="ctr" rotWithShape="0">
                    <a:srgbClr val="6E747A">
                      <a:alpha val="43000"/>
                    </a:srgbClr>
                  </a:outerShdw>
                </a:effectLst>
                <a:hlinkClick r:id="rId4"/>
              </a:rPr>
              <a:t>edel@ailbes.com</a:t>
            </a:r>
            <a:r>
              <a:rPr lang="en-IE" sz="3200" dirty="0"/>
              <a:t> 		Ext: 104</a:t>
            </a:r>
          </a:p>
          <a:p>
            <a:endParaRPr lang="en-IE" sz="1100" dirty="0"/>
          </a:p>
          <a:p>
            <a:r>
              <a:rPr lang="en-IE" sz="3200" dirty="0"/>
              <a:t>Alannah O’Donovan - School Completion </a:t>
            </a:r>
            <a:r>
              <a:rPr lang="en-IE" sz="3200" dirty="0">
                <a:ln w="0"/>
                <a:solidFill>
                  <a:schemeClr val="accent1"/>
                </a:solidFill>
                <a:effectLst>
                  <a:outerShdw blurRad="38100" dist="25400" dir="5400000" algn="ctr" rotWithShape="0">
                    <a:srgbClr val="6E747A">
                      <a:alpha val="43000"/>
                    </a:srgbClr>
                  </a:outerShdw>
                </a:effectLst>
                <a:hlinkClick r:id="rId5"/>
              </a:rPr>
              <a:t>alanna@ailbes.com</a:t>
            </a:r>
            <a:r>
              <a:rPr lang="en-IE" sz="3200" dirty="0">
                <a:solidFill>
                  <a:schemeClr val="bg2">
                    <a:lumMod val="50000"/>
                  </a:schemeClr>
                </a:solidFill>
              </a:rPr>
              <a:t>		</a:t>
            </a:r>
            <a:r>
              <a:rPr lang="en-IE" sz="3200" dirty="0"/>
              <a:t>Ext: 111</a:t>
            </a:r>
          </a:p>
          <a:p>
            <a:endParaRPr lang="en-IE" sz="1100" dirty="0"/>
          </a:p>
          <a:p>
            <a:r>
              <a:rPr lang="en-IE" sz="3200" dirty="0"/>
              <a:t>Denis Keating – HSCL  </a:t>
            </a:r>
          </a:p>
          <a:p>
            <a:r>
              <a:rPr lang="en-IE" sz="3200" dirty="0">
                <a:ln w="0"/>
                <a:solidFill>
                  <a:schemeClr val="accent4"/>
                </a:solidFill>
                <a:effectLst>
                  <a:outerShdw blurRad="38100" dist="19050" dir="2700000" algn="tl" rotWithShape="0">
                    <a:schemeClr val="dk1">
                      <a:alpha val="40000"/>
                    </a:schemeClr>
                  </a:outerShdw>
                </a:effectLst>
              </a:rPr>
              <a:t>denis</a:t>
            </a:r>
            <a:r>
              <a:rPr lang="en-IE" sz="3200" dirty="0">
                <a:ln w="0"/>
                <a:solidFill>
                  <a:schemeClr val="tx1"/>
                </a:solidFill>
                <a:effectLst>
                  <a:outerShdw blurRad="38100" dist="19050" dir="2700000" algn="tl" rotWithShape="0">
                    <a:schemeClr val="dk1">
                      <a:alpha val="40000"/>
                    </a:schemeClr>
                  </a:outerShdw>
                </a:effectLst>
                <a:hlinkClick r:id="rId6"/>
              </a:rPr>
              <a:t>@ailbes.com</a:t>
            </a:r>
            <a:r>
              <a:rPr lang="en-IE" sz="3200" dirty="0"/>
              <a:t>		Ext: 103</a:t>
            </a:r>
          </a:p>
        </p:txBody>
      </p:sp>
    </p:spTree>
    <p:extLst>
      <p:ext uri="{BB962C8B-B14F-4D97-AF65-F5344CB8AC3E}">
        <p14:creationId xmlns:p14="http://schemas.microsoft.com/office/powerpoint/2010/main" val="2930843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7"/>
            <a:ext cx="9997440" cy="5015381"/>
          </a:xfrm>
        </p:spPr>
        <p:txBody>
          <a:bodyPr>
            <a:normAutofit fontScale="90000"/>
          </a:bodyPr>
          <a:lstStyle/>
          <a:p>
            <a:br>
              <a:rPr lang="en-IE" dirty="0"/>
            </a:br>
            <a:br>
              <a:rPr lang="en-IE" dirty="0"/>
            </a:br>
            <a:br>
              <a:rPr lang="en-IE" dirty="0"/>
            </a:br>
            <a:r>
              <a:rPr lang="en-IE" dirty="0"/>
              <a:t>Thank you for attending our Transition Evening – please feel free to ask any questions.  </a:t>
            </a:r>
            <a:br>
              <a:rPr lang="en-IE" dirty="0"/>
            </a:br>
            <a:br>
              <a:rPr lang="en-IE" dirty="0"/>
            </a:br>
            <a:r>
              <a:rPr lang="en-IE" dirty="0"/>
              <a:t>Alanna, Noreen, &amp; Denis </a:t>
            </a:r>
            <a:br>
              <a:rPr lang="en-IE" dirty="0"/>
            </a:br>
            <a:br>
              <a:rPr lang="en-IE" dirty="0"/>
            </a:br>
            <a:br>
              <a:rPr lang="en-IE" dirty="0"/>
            </a:br>
            <a:endParaRPr lang="en-IE" dirty="0"/>
          </a:p>
        </p:txBody>
      </p:sp>
    </p:spTree>
    <p:extLst>
      <p:ext uri="{BB962C8B-B14F-4D97-AF65-F5344CB8AC3E}">
        <p14:creationId xmlns:p14="http://schemas.microsoft.com/office/powerpoint/2010/main" val="2496402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435465" y="96145"/>
            <a:ext cx="9997440" cy="1456494"/>
          </a:xfrm>
        </p:spPr>
        <p:txBody>
          <a:bodyPr>
            <a:normAutofit/>
          </a:bodyPr>
          <a:lstStyle/>
          <a:p>
            <a:r>
              <a:rPr lang="en-IE" b="1" dirty="0"/>
              <a:t>Option Blocks</a:t>
            </a:r>
            <a:br>
              <a:rPr lang="en-IE" b="1" dirty="0"/>
            </a:br>
            <a:r>
              <a:rPr lang="en-IE" sz="2000" b="1" dirty="0">
                <a:solidFill>
                  <a:schemeClr val="tx1"/>
                </a:solidFill>
              </a:rPr>
              <a:t>(Open to change)</a:t>
            </a:r>
            <a:br>
              <a:rPr lang="en-IE" sz="2000" b="1" dirty="0">
                <a:solidFill>
                  <a:schemeClr val="tx1"/>
                </a:solidFill>
              </a:rPr>
            </a:br>
            <a:endParaRPr lang="en-IE" sz="2000" b="1" dirty="0">
              <a:solidFill>
                <a:schemeClr val="tx1"/>
              </a:solidFill>
            </a:endParaRPr>
          </a:p>
        </p:txBody>
      </p:sp>
      <p:sp>
        <p:nvSpPr>
          <p:cNvPr id="3" name="Content Placeholder 2"/>
          <p:cNvSpPr>
            <a:spLocks noGrp="1"/>
          </p:cNvSpPr>
          <p:nvPr>
            <p:ph idx="1"/>
          </p:nvPr>
        </p:nvSpPr>
        <p:spPr>
          <a:xfrm>
            <a:off x="1380233" y="1404841"/>
            <a:ext cx="9997440" cy="5279933"/>
          </a:xfrm>
        </p:spPr>
        <p:txBody>
          <a:bodyPr lIns="91440" tIns="45720" rIns="91440" bIns="45720" anchor="t">
            <a:noAutofit/>
          </a:bodyPr>
          <a:lstStyle/>
          <a:p>
            <a:pPr marL="81915" indent="0">
              <a:buNone/>
            </a:pPr>
            <a:r>
              <a:rPr lang="en-IE" sz="2800" b="1" dirty="0">
                <a:solidFill>
                  <a:srgbClr val="FF0000"/>
                </a:solidFill>
              </a:rPr>
              <a:t>Block 1: </a:t>
            </a:r>
            <a:r>
              <a:rPr lang="en-IE" sz="2800" b="1" dirty="0"/>
              <a:t>French, Geography, Technology, Wood Tech, Art</a:t>
            </a:r>
            <a:endParaRPr lang="en-US" sz="2800" dirty="0"/>
          </a:p>
          <a:p>
            <a:pPr marL="81915" indent="0">
              <a:buNone/>
            </a:pPr>
            <a:r>
              <a:rPr lang="en-IE" dirty="0"/>
              <a:t>Students will pick a subject from </a:t>
            </a:r>
            <a:r>
              <a:rPr lang="en-IE" dirty="0">
                <a:solidFill>
                  <a:srgbClr val="FF0000"/>
                </a:solidFill>
              </a:rPr>
              <a:t>Block 1 </a:t>
            </a:r>
            <a:r>
              <a:rPr lang="en-IE" dirty="0"/>
              <a:t>before starting 1</a:t>
            </a:r>
            <a:r>
              <a:rPr lang="en-IE" baseline="30000" dirty="0"/>
              <a:t>st</a:t>
            </a:r>
            <a:r>
              <a:rPr lang="en-IE" dirty="0"/>
              <a:t> year, either through an on-line survey or based on discussions at the one-to-one meetings with Mr Devitt or Mr </a:t>
            </a:r>
            <a:r>
              <a:rPr lang="en-IE" dirty="0" err="1"/>
              <a:t>O’Dwyer</a:t>
            </a:r>
            <a:r>
              <a:rPr lang="en-IE" dirty="0"/>
              <a:t>. </a:t>
            </a:r>
            <a:r>
              <a:rPr lang="en-GB" dirty="0"/>
              <a:t>The reason for this is that we don’t want to wait 15 weeks before starting French.</a:t>
            </a:r>
            <a:endParaRPr lang="en-IE" dirty="0"/>
          </a:p>
          <a:p>
            <a:pPr marL="81915" indent="0">
              <a:buNone/>
            </a:pPr>
            <a:endParaRPr lang="en-IE" sz="1100" b="1" dirty="0">
              <a:solidFill>
                <a:srgbClr val="FF0000"/>
              </a:solidFill>
            </a:endParaRPr>
          </a:p>
          <a:p>
            <a:pPr marL="81915" indent="0">
              <a:buNone/>
            </a:pPr>
            <a:r>
              <a:rPr lang="en-IE" b="1" dirty="0">
                <a:solidFill>
                  <a:srgbClr val="00B050"/>
                </a:solidFill>
              </a:rPr>
              <a:t>Block 2 and 3:</a:t>
            </a:r>
            <a:r>
              <a:rPr lang="en-IE" dirty="0"/>
              <a:t> Business, Engineering, Home Economics, Visual Art, Woodwork, Graphics, Music, Geography</a:t>
            </a:r>
          </a:p>
          <a:p>
            <a:pPr marL="81915" indent="0">
              <a:buNone/>
            </a:pPr>
            <a:endParaRPr lang="en-IE" sz="1100" b="1" dirty="0">
              <a:solidFill>
                <a:srgbClr val="FF0000"/>
              </a:solidFill>
            </a:endParaRPr>
          </a:p>
          <a:p>
            <a:pPr marL="81915" indent="0">
              <a:buNone/>
            </a:pPr>
            <a:endParaRPr lang="en-IE" dirty="0"/>
          </a:p>
          <a:p>
            <a:pPr marL="81915" indent="0">
              <a:buNone/>
            </a:pPr>
            <a:endParaRPr lang="en-IE" dirty="0"/>
          </a:p>
          <a:p>
            <a:pPr indent="-283210"/>
            <a:endParaRPr lang="en-IE" dirty="0"/>
          </a:p>
        </p:txBody>
      </p:sp>
      <p:pic>
        <p:nvPicPr>
          <p:cNvPr id="5" name="Picture 4"/>
          <p:cNvPicPr>
            <a:picLocks noChangeAspect="1"/>
          </p:cNvPicPr>
          <p:nvPr/>
        </p:nvPicPr>
        <p:blipFill>
          <a:blip r:embed="rId3"/>
          <a:stretch>
            <a:fillRect/>
          </a:stretch>
        </p:blipFill>
        <p:spPr>
          <a:xfrm>
            <a:off x="10730238" y="96145"/>
            <a:ext cx="1188823" cy="1511939"/>
          </a:xfrm>
          <a:prstGeom prst="rect">
            <a:avLst/>
          </a:prstGeom>
        </p:spPr>
      </p:pic>
    </p:spTree>
    <p:extLst>
      <p:ext uri="{BB962C8B-B14F-4D97-AF65-F5344CB8AC3E}">
        <p14:creationId xmlns:p14="http://schemas.microsoft.com/office/powerpoint/2010/main" val="1921752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8963" y="0"/>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364599" y="778876"/>
            <a:ext cx="9997440" cy="5536007"/>
          </a:xfrm>
        </p:spPr>
        <p:txBody>
          <a:bodyPr lIns="91440" tIns="45720" rIns="91440" bIns="45720" anchor="t">
            <a:normAutofit lnSpcReduction="10000"/>
          </a:bodyPr>
          <a:lstStyle/>
          <a:p>
            <a:pPr marL="81915" indent="0">
              <a:buNone/>
            </a:pPr>
            <a:r>
              <a:rPr lang="en-IE" dirty="0"/>
              <a:t>Every 3 weeks, for a total of 15 weeks, students will experience 2 new subjects from option </a:t>
            </a:r>
            <a:r>
              <a:rPr lang="en-IE" b="1" dirty="0">
                <a:solidFill>
                  <a:srgbClr val="00B050"/>
                </a:solidFill>
              </a:rPr>
              <a:t>Blocks 2 &amp; 3</a:t>
            </a:r>
            <a:endParaRPr lang="en-US" dirty="0"/>
          </a:p>
          <a:p>
            <a:pPr marL="81915" indent="0">
              <a:buNone/>
            </a:pPr>
            <a:endParaRPr lang="en-GB" b="1" dirty="0">
              <a:solidFill>
                <a:srgbClr val="00B050"/>
              </a:solidFill>
            </a:endParaRPr>
          </a:p>
          <a:p>
            <a:pPr marL="81915" indent="0">
              <a:buNone/>
            </a:pPr>
            <a:r>
              <a:rPr lang="en-GB" dirty="0"/>
              <a:t>T</a:t>
            </a:r>
            <a:r>
              <a:rPr lang="en-IE" dirty="0" err="1"/>
              <a:t>hroughout</a:t>
            </a:r>
            <a:r>
              <a:rPr lang="en-IE" dirty="0"/>
              <a:t> the 15 weeks students will take part in a Wellbeing Module</a:t>
            </a:r>
          </a:p>
          <a:p>
            <a:pPr marL="81915" indent="0">
              <a:buNone/>
            </a:pPr>
            <a:endParaRPr lang="en-IE" b="1" dirty="0">
              <a:solidFill>
                <a:srgbClr val="FF0000"/>
              </a:solidFill>
            </a:endParaRPr>
          </a:p>
          <a:p>
            <a:pPr marL="81915" indent="0">
              <a:buNone/>
            </a:pPr>
            <a:r>
              <a:rPr lang="en-GB" b="1" dirty="0">
                <a:solidFill>
                  <a:srgbClr val="FF0000"/>
                </a:solidFill>
              </a:rPr>
              <a:t>T</a:t>
            </a:r>
            <a:r>
              <a:rPr lang="en-IE" b="1" dirty="0" err="1">
                <a:solidFill>
                  <a:srgbClr val="FF0000"/>
                </a:solidFill>
              </a:rPr>
              <a:t>imetabled</a:t>
            </a:r>
            <a:r>
              <a:rPr lang="en-IE" b="1" dirty="0">
                <a:solidFill>
                  <a:srgbClr val="FF0000"/>
                </a:solidFill>
              </a:rPr>
              <a:t> subjects will change 5 times from September to Christmas</a:t>
            </a:r>
          </a:p>
          <a:p>
            <a:pPr marL="81915" indent="0">
              <a:buNone/>
            </a:pPr>
            <a:endParaRPr lang="en-IE" dirty="0"/>
          </a:p>
          <a:p>
            <a:pPr marL="81915" indent="0">
              <a:buNone/>
            </a:pPr>
            <a:r>
              <a:rPr lang="en-IE" dirty="0"/>
              <a:t>Each student will carry 8 subjects through to 3</a:t>
            </a:r>
            <a:r>
              <a:rPr lang="en-IE" baseline="30000" dirty="0"/>
              <a:t>rd</a:t>
            </a:r>
            <a:r>
              <a:rPr lang="en-IE" dirty="0"/>
              <a:t> year.</a:t>
            </a:r>
          </a:p>
          <a:p>
            <a:pPr marL="81915" indent="0">
              <a:buNone/>
            </a:pPr>
            <a:r>
              <a:rPr lang="en-IE" dirty="0"/>
              <a:t>(5 core and 3 options)</a:t>
            </a:r>
          </a:p>
          <a:p>
            <a:pPr marL="81915" indent="0">
              <a:buNone/>
            </a:pPr>
            <a:endParaRPr lang="en-IE" dirty="0"/>
          </a:p>
          <a:p>
            <a:pPr marL="81915" indent="0">
              <a:buNone/>
            </a:pPr>
            <a:endParaRPr lang="en-IE" dirty="0"/>
          </a:p>
        </p:txBody>
      </p:sp>
      <p:sp>
        <p:nvSpPr>
          <p:cNvPr id="6" name="TextBox 5"/>
          <p:cNvSpPr txBox="1"/>
          <p:nvPr/>
        </p:nvSpPr>
        <p:spPr>
          <a:xfrm>
            <a:off x="1509681" y="294572"/>
            <a:ext cx="1073959" cy="369332"/>
          </a:xfrm>
          <a:prstGeom prst="rect">
            <a:avLst/>
          </a:prstGeom>
          <a:noFill/>
        </p:spPr>
        <p:txBody>
          <a:bodyPr wrap="square" rtlCol="0">
            <a:spAutoFit/>
          </a:bodyPr>
          <a:lstStyle/>
          <a:p>
            <a:r>
              <a:rPr lang="en-IE" dirty="0"/>
              <a:t>Contd.....</a:t>
            </a:r>
          </a:p>
        </p:txBody>
      </p:sp>
    </p:spTree>
    <p:extLst>
      <p:ext uri="{BB962C8B-B14F-4D97-AF65-F5344CB8AC3E}">
        <p14:creationId xmlns:p14="http://schemas.microsoft.com/office/powerpoint/2010/main" val="389098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5600" y="260648"/>
            <a:ext cx="8100392" cy="1472184"/>
          </a:xfrm>
        </p:spPr>
        <p:txBody>
          <a:bodyPr>
            <a:normAutofit/>
          </a:bodyPr>
          <a:lstStyle/>
          <a:p>
            <a:pPr algn="ctr"/>
            <a:r>
              <a:rPr lang="en-IE" b="1" dirty="0"/>
              <a:t>Junior Cycle Profile of Achievement  (JCPA)</a:t>
            </a:r>
          </a:p>
        </p:txBody>
      </p:sp>
      <p:sp>
        <p:nvSpPr>
          <p:cNvPr id="3" name="Subtitle 2"/>
          <p:cNvSpPr>
            <a:spLocks noGrp="1"/>
          </p:cNvSpPr>
          <p:nvPr>
            <p:ph type="subTitle" idx="1"/>
          </p:nvPr>
        </p:nvSpPr>
        <p:spPr>
          <a:xfrm>
            <a:off x="1558775" y="2175320"/>
            <a:ext cx="9849745" cy="4194795"/>
          </a:xfrm>
        </p:spPr>
        <p:txBody>
          <a:bodyPr lIns="91440" tIns="0" rIns="91440" bIns="45720" anchor="t">
            <a:normAutofit/>
          </a:bodyPr>
          <a:lstStyle/>
          <a:p>
            <a:pPr marL="27305"/>
            <a:r>
              <a:rPr lang="en-IE" sz="3000" dirty="0"/>
              <a:t>At the end of the 3-year cycle students will receive a</a:t>
            </a:r>
            <a:r>
              <a:rPr lang="en-IE" sz="3000" b="1" dirty="0"/>
              <a:t> Junior Cycle Profile of Achievement </a:t>
            </a:r>
            <a:r>
              <a:rPr lang="en-IE" sz="3000" dirty="0"/>
              <a:t>which will comprise of</a:t>
            </a:r>
            <a:endParaRPr lang="en-US" dirty="0"/>
          </a:p>
          <a:p>
            <a:pPr marL="27305"/>
            <a:r>
              <a:rPr lang="en-IE" sz="3000" dirty="0"/>
              <a:t> </a:t>
            </a:r>
          </a:p>
          <a:p>
            <a:pPr marL="484505" indent="-457200">
              <a:buFont typeface="Arial" panose="020B0604020202020204" pitchFamily="34" charset="0"/>
              <a:buChar char="•"/>
            </a:pPr>
            <a:r>
              <a:rPr lang="en-IE" sz="3000" dirty="0"/>
              <a:t>2 Classroom-based Assessments (CBA), generally, one in 2</a:t>
            </a:r>
            <a:r>
              <a:rPr lang="en-IE" sz="3000" baseline="30000" dirty="0"/>
              <a:t>nd</a:t>
            </a:r>
            <a:r>
              <a:rPr lang="en-IE" sz="3000" dirty="0"/>
              <a:t> year and one in 3</a:t>
            </a:r>
            <a:r>
              <a:rPr lang="en-IE" sz="3000" baseline="30000" dirty="0"/>
              <a:t>rd</a:t>
            </a:r>
            <a:r>
              <a:rPr lang="en-IE" sz="3000" dirty="0"/>
              <a:t> year</a:t>
            </a:r>
          </a:p>
          <a:p>
            <a:pPr marL="484505" indent="-457200">
              <a:lnSpc>
                <a:spcPct val="150000"/>
              </a:lnSpc>
              <a:buFont typeface="Arial" panose="020B0604020202020204" pitchFamily="34" charset="0"/>
              <a:buChar char="•"/>
            </a:pPr>
            <a:r>
              <a:rPr lang="en-IE" sz="3000" dirty="0"/>
              <a:t>Assessment Task (10%), based on the CBA’s  </a:t>
            </a:r>
          </a:p>
          <a:p>
            <a:pPr marL="484505" indent="-457200">
              <a:buFont typeface="Arial" panose="020B0604020202020204" pitchFamily="34" charset="0"/>
              <a:buChar char="•"/>
            </a:pPr>
            <a:r>
              <a:rPr lang="en-IE" sz="3000" dirty="0"/>
              <a:t>A final assessment (90%) in 3</a:t>
            </a:r>
            <a:r>
              <a:rPr lang="en-IE" sz="3000" baseline="30000" dirty="0"/>
              <a:t>rd</a:t>
            </a:r>
            <a:r>
              <a:rPr lang="en-IE" sz="3000" dirty="0"/>
              <a:t> year</a:t>
            </a:r>
          </a:p>
        </p:txBody>
      </p:sp>
    </p:spTree>
    <p:extLst>
      <p:ext uri="{BB962C8B-B14F-4D97-AF65-F5344CB8AC3E}">
        <p14:creationId xmlns:p14="http://schemas.microsoft.com/office/powerpoint/2010/main" val="46761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9905" y="89799"/>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693215" y="147286"/>
            <a:ext cx="9997440" cy="797810"/>
          </a:xfrm>
        </p:spPr>
        <p:txBody>
          <a:bodyPr>
            <a:normAutofit/>
          </a:bodyPr>
          <a:lstStyle/>
          <a:p>
            <a:r>
              <a:rPr lang="en-IE" b="1" dirty="0"/>
              <a:t>School Day</a:t>
            </a:r>
          </a:p>
        </p:txBody>
      </p:sp>
      <p:sp>
        <p:nvSpPr>
          <p:cNvPr id="4" name="Content Placeholder 3"/>
          <p:cNvSpPr>
            <a:spLocks noGrp="1"/>
          </p:cNvSpPr>
          <p:nvPr>
            <p:ph idx="1"/>
          </p:nvPr>
        </p:nvSpPr>
        <p:spPr>
          <a:xfrm>
            <a:off x="2333285" y="1104877"/>
            <a:ext cx="8717300" cy="576064"/>
          </a:xfrm>
        </p:spPr>
        <p:txBody>
          <a:bodyPr>
            <a:normAutofit/>
          </a:bodyPr>
          <a:lstStyle/>
          <a:p>
            <a:pPr marL="82296" indent="0">
              <a:buNone/>
            </a:pPr>
            <a:r>
              <a:rPr lang="en-IE" sz="2400" b="1" u="sng" dirty="0">
                <a:solidFill>
                  <a:srgbClr val="00B0F0"/>
                </a:solidFill>
              </a:rPr>
              <a:t>*Monday &amp; Wednesday</a:t>
            </a:r>
            <a:r>
              <a:rPr lang="en-IE" sz="2400" b="1" dirty="0">
                <a:solidFill>
                  <a:srgbClr val="00B0F0"/>
                </a:solidFill>
              </a:rPr>
              <a:t>	        </a:t>
            </a:r>
            <a:r>
              <a:rPr lang="en-IE" sz="2400" b="1" u="sng" dirty="0">
                <a:solidFill>
                  <a:srgbClr val="00B0F0"/>
                </a:solidFill>
              </a:rPr>
              <a:t>Tuesday, Thursday &amp; Friday</a:t>
            </a:r>
          </a:p>
          <a:p>
            <a:pPr marL="82296" indent="0">
              <a:buNone/>
            </a:pPr>
            <a:endParaRPr lang="en-IE" sz="2400" dirty="0"/>
          </a:p>
        </p:txBody>
      </p:sp>
      <p:sp>
        <p:nvSpPr>
          <p:cNvPr id="5" name="TextBox 4"/>
          <p:cNvSpPr txBox="1"/>
          <p:nvPr/>
        </p:nvSpPr>
        <p:spPr>
          <a:xfrm>
            <a:off x="1711371" y="1680941"/>
            <a:ext cx="4950686" cy="4462760"/>
          </a:xfrm>
          <a:prstGeom prst="rect">
            <a:avLst/>
          </a:prstGeom>
          <a:noFill/>
        </p:spPr>
        <p:txBody>
          <a:bodyPr wrap="square" rtlCol="0">
            <a:spAutoFit/>
          </a:bodyPr>
          <a:lstStyle/>
          <a:p>
            <a:pPr marL="342900" indent="-342900">
              <a:buFont typeface="Arial" panose="020B0604020202020204" pitchFamily="34" charset="0"/>
              <a:buChar char="•"/>
              <a:defRPr/>
            </a:pPr>
            <a:r>
              <a:rPr lang="en-IE" sz="3000" dirty="0">
                <a:solidFill>
                  <a:srgbClr val="FF0000"/>
                </a:solidFill>
              </a:rPr>
              <a:t>4 periods x 40 minutes </a:t>
            </a:r>
          </a:p>
          <a:p>
            <a:pPr marL="355600" indent="-274638">
              <a:defRPr/>
            </a:pPr>
            <a:r>
              <a:rPr lang="en-IE" sz="3000" dirty="0">
                <a:solidFill>
                  <a:srgbClr val="FF0000"/>
                </a:solidFill>
              </a:rPr>
              <a:t>	starting at 8.50</a:t>
            </a:r>
          </a:p>
          <a:p>
            <a:pPr marL="355600" indent="-274638">
              <a:defRPr/>
            </a:pPr>
            <a:endParaRPr lang="en-IE" sz="1100" dirty="0">
              <a:solidFill>
                <a:srgbClr val="FF0000"/>
              </a:solidFill>
            </a:endParaRPr>
          </a:p>
          <a:p>
            <a:pPr marL="365125" indent="-282575">
              <a:defRPr/>
            </a:pPr>
            <a:r>
              <a:rPr lang="en-IE" sz="3000" dirty="0"/>
              <a:t>Break 11.30 – 11.45 </a:t>
            </a:r>
            <a:r>
              <a:rPr lang="en-IE" sz="2400" dirty="0"/>
              <a:t>(15 mins)</a:t>
            </a:r>
          </a:p>
          <a:p>
            <a:pPr marL="365125" indent="-282575">
              <a:defRPr/>
            </a:pPr>
            <a:endParaRPr lang="en-IE" sz="1100" dirty="0"/>
          </a:p>
          <a:p>
            <a:pPr marL="342900" indent="-342900">
              <a:buFont typeface="Arial" panose="020B0604020202020204" pitchFamily="34" charset="0"/>
              <a:buChar char="•"/>
              <a:defRPr/>
            </a:pPr>
            <a:r>
              <a:rPr lang="en-IE" sz="3000" dirty="0">
                <a:solidFill>
                  <a:srgbClr val="FF0000"/>
                </a:solidFill>
              </a:rPr>
              <a:t>2 periods x 40 minutes </a:t>
            </a:r>
          </a:p>
          <a:p>
            <a:pPr marL="355600" indent="-274638">
              <a:defRPr/>
            </a:pPr>
            <a:r>
              <a:rPr lang="en-IE" sz="3000" dirty="0">
                <a:solidFill>
                  <a:srgbClr val="FF0000"/>
                </a:solidFill>
              </a:rPr>
              <a:t>	starting at 11:45</a:t>
            </a:r>
          </a:p>
          <a:p>
            <a:pPr marL="355600" indent="-274638">
              <a:defRPr/>
            </a:pPr>
            <a:endParaRPr lang="en-IE" sz="1100" dirty="0">
              <a:solidFill>
                <a:srgbClr val="FF0000"/>
              </a:solidFill>
            </a:endParaRPr>
          </a:p>
          <a:p>
            <a:pPr>
              <a:defRPr/>
            </a:pPr>
            <a:r>
              <a:rPr lang="en-IE" sz="3000" dirty="0"/>
              <a:t>Lunch 1.05 – 1.45 </a:t>
            </a:r>
            <a:r>
              <a:rPr lang="en-IE" sz="2400" dirty="0"/>
              <a:t>(40 mins)</a:t>
            </a:r>
          </a:p>
          <a:p>
            <a:pPr>
              <a:defRPr/>
            </a:pPr>
            <a:endParaRPr lang="en-IE" sz="1100" dirty="0"/>
          </a:p>
          <a:p>
            <a:pPr marL="342900" indent="-342900">
              <a:buFont typeface="Arial" panose="020B0604020202020204" pitchFamily="34" charset="0"/>
              <a:buChar char="•"/>
              <a:defRPr/>
            </a:pPr>
            <a:r>
              <a:rPr lang="en-IE" sz="3000" dirty="0">
                <a:solidFill>
                  <a:srgbClr val="FF0000"/>
                </a:solidFill>
              </a:rPr>
              <a:t>3 periods x 40 minutes </a:t>
            </a:r>
          </a:p>
          <a:p>
            <a:pPr marL="357188">
              <a:defRPr/>
            </a:pPr>
            <a:r>
              <a:rPr lang="en-IE" sz="3000" dirty="0">
                <a:solidFill>
                  <a:srgbClr val="FF0000"/>
                </a:solidFill>
              </a:rPr>
              <a:t>until 3.45</a:t>
            </a:r>
          </a:p>
        </p:txBody>
      </p:sp>
      <p:sp>
        <p:nvSpPr>
          <p:cNvPr id="7" name="Rectangle 6"/>
          <p:cNvSpPr/>
          <p:nvPr/>
        </p:nvSpPr>
        <p:spPr>
          <a:xfrm>
            <a:off x="6761000" y="1656817"/>
            <a:ext cx="4641602" cy="4462760"/>
          </a:xfrm>
          <a:prstGeom prst="rect">
            <a:avLst/>
          </a:prstGeom>
        </p:spPr>
        <p:txBody>
          <a:bodyPr wrap="square">
            <a:spAutoFit/>
          </a:bodyPr>
          <a:lstStyle/>
          <a:p>
            <a:pPr marL="342900" indent="-342900">
              <a:buFont typeface="Arial" panose="020B0604020202020204" pitchFamily="34" charset="0"/>
              <a:buChar char="•"/>
              <a:defRPr/>
            </a:pPr>
            <a:r>
              <a:rPr lang="en-IE" sz="3000" dirty="0">
                <a:solidFill>
                  <a:srgbClr val="FF0000"/>
                </a:solidFill>
              </a:rPr>
              <a:t>4 periods x 40 minutes </a:t>
            </a:r>
          </a:p>
          <a:p>
            <a:pPr marL="355600" indent="-274638">
              <a:defRPr/>
            </a:pPr>
            <a:r>
              <a:rPr lang="en-IE" sz="3000" dirty="0">
                <a:solidFill>
                  <a:srgbClr val="FF0000"/>
                </a:solidFill>
              </a:rPr>
              <a:t>	starting at 8.50 </a:t>
            </a:r>
          </a:p>
          <a:p>
            <a:pPr marL="355600" indent="-274638">
              <a:defRPr/>
            </a:pPr>
            <a:endParaRPr lang="en-IE" sz="1100" dirty="0">
              <a:solidFill>
                <a:srgbClr val="FF0000"/>
              </a:solidFill>
            </a:endParaRPr>
          </a:p>
          <a:p>
            <a:pPr marL="355600" indent="-274638">
              <a:defRPr/>
            </a:pPr>
            <a:r>
              <a:rPr lang="en-IE" sz="3000" dirty="0"/>
              <a:t>Break 11.30 – 11.55 </a:t>
            </a:r>
            <a:r>
              <a:rPr lang="en-IE" sz="2400" dirty="0"/>
              <a:t>(25 mins)</a:t>
            </a:r>
          </a:p>
          <a:p>
            <a:pPr marL="355600" indent="-274638">
              <a:defRPr/>
            </a:pPr>
            <a:endParaRPr lang="en-IE" sz="1100" dirty="0"/>
          </a:p>
          <a:p>
            <a:pPr marL="342900" indent="-342900">
              <a:buFont typeface="Arial" panose="020B0604020202020204" pitchFamily="34" charset="0"/>
              <a:buChar char="•"/>
              <a:defRPr/>
            </a:pPr>
            <a:r>
              <a:rPr lang="en-IE" sz="3000" dirty="0">
                <a:solidFill>
                  <a:srgbClr val="FF0000"/>
                </a:solidFill>
              </a:rPr>
              <a:t>2 periods x 40 minutes </a:t>
            </a:r>
          </a:p>
          <a:p>
            <a:pPr marL="355600" indent="-274638">
              <a:defRPr/>
            </a:pPr>
            <a:r>
              <a:rPr lang="en-IE" sz="3000" dirty="0">
                <a:solidFill>
                  <a:srgbClr val="FF0000"/>
                </a:solidFill>
              </a:rPr>
              <a:t>	starting at 11:55</a:t>
            </a:r>
          </a:p>
          <a:p>
            <a:pPr marL="355600" indent="-274638">
              <a:defRPr/>
            </a:pPr>
            <a:endParaRPr lang="en-IE" sz="1100" dirty="0">
              <a:solidFill>
                <a:srgbClr val="FF0000"/>
              </a:solidFill>
            </a:endParaRPr>
          </a:p>
          <a:p>
            <a:pPr>
              <a:defRPr/>
            </a:pPr>
            <a:r>
              <a:rPr lang="en-IE" sz="3000" dirty="0"/>
              <a:t>Lunch 1.15 – 1.55 </a:t>
            </a:r>
            <a:r>
              <a:rPr lang="en-IE" sz="2400" dirty="0"/>
              <a:t>(40 mins)</a:t>
            </a:r>
          </a:p>
          <a:p>
            <a:pPr>
              <a:defRPr/>
            </a:pPr>
            <a:endParaRPr lang="en-IE" sz="1100" dirty="0"/>
          </a:p>
          <a:p>
            <a:pPr marL="342900" indent="-342900">
              <a:buFont typeface="Arial" panose="020B0604020202020204" pitchFamily="34" charset="0"/>
              <a:buChar char="•"/>
              <a:defRPr/>
            </a:pPr>
            <a:r>
              <a:rPr lang="en-IE" sz="3000" dirty="0">
                <a:solidFill>
                  <a:srgbClr val="FF0000"/>
                </a:solidFill>
              </a:rPr>
              <a:t>2 periods x 40 minutes until 3.15</a:t>
            </a:r>
          </a:p>
        </p:txBody>
      </p:sp>
      <p:sp>
        <p:nvSpPr>
          <p:cNvPr id="6" name="TextBox 5"/>
          <p:cNvSpPr txBox="1"/>
          <p:nvPr/>
        </p:nvSpPr>
        <p:spPr>
          <a:xfrm>
            <a:off x="1928826" y="6252382"/>
            <a:ext cx="8027655" cy="800219"/>
          </a:xfrm>
          <a:prstGeom prst="rect">
            <a:avLst/>
          </a:prstGeom>
          <a:noFill/>
        </p:spPr>
        <p:txBody>
          <a:bodyPr wrap="square" rtlCol="0">
            <a:spAutoFit/>
          </a:bodyPr>
          <a:lstStyle/>
          <a:p>
            <a:r>
              <a:rPr lang="en-IE" sz="2800" b="1" dirty="0">
                <a:solidFill>
                  <a:schemeClr val="bg2">
                    <a:lumMod val="90000"/>
                  </a:schemeClr>
                </a:solidFill>
              </a:rPr>
              <a:t>*Long day – short break – early lunch</a:t>
            </a:r>
          </a:p>
          <a:p>
            <a:endParaRPr lang="en-IE" dirty="0"/>
          </a:p>
        </p:txBody>
      </p:sp>
      <p:cxnSp>
        <p:nvCxnSpPr>
          <p:cNvPr id="9" name="Straight Connector 8">
            <a:extLst>
              <a:ext uri="{FF2B5EF4-FFF2-40B4-BE49-F238E27FC236}">
                <a16:creationId xmlns:a16="http://schemas.microsoft.com/office/drawing/2014/main" id="{1C40E34A-AF92-4698-BBB7-F2F8033234A9}"/>
              </a:ext>
            </a:extLst>
          </p:cNvPr>
          <p:cNvCxnSpPr/>
          <p:nvPr/>
        </p:nvCxnSpPr>
        <p:spPr>
          <a:xfrm>
            <a:off x="6451916" y="1277888"/>
            <a:ext cx="0" cy="41460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07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835" y="89799"/>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398644" y="165696"/>
            <a:ext cx="9997440" cy="822357"/>
          </a:xfrm>
        </p:spPr>
        <p:txBody>
          <a:bodyPr>
            <a:normAutofit/>
          </a:bodyPr>
          <a:lstStyle/>
          <a:p>
            <a:r>
              <a:rPr lang="en-IE" b="1" dirty="0"/>
              <a:t>Timetable 1</a:t>
            </a:r>
          </a:p>
        </p:txBody>
      </p:sp>
      <p:pic>
        <p:nvPicPr>
          <p:cNvPr id="7" name="Picture 6">
            <a:extLst>
              <a:ext uri="{FF2B5EF4-FFF2-40B4-BE49-F238E27FC236}">
                <a16:creationId xmlns:a16="http://schemas.microsoft.com/office/drawing/2014/main" id="{34207067-104D-4AD1-80B1-2E55E346AC7D}"/>
              </a:ext>
            </a:extLst>
          </p:cNvPr>
          <p:cNvPicPr/>
          <p:nvPr/>
        </p:nvPicPr>
        <p:blipFill>
          <a:blip r:embed="rId4"/>
          <a:stretch>
            <a:fillRect/>
          </a:stretch>
        </p:blipFill>
        <p:spPr>
          <a:xfrm>
            <a:off x="2714181" y="987888"/>
            <a:ext cx="4721060" cy="5499234"/>
          </a:xfrm>
          <a:prstGeom prst="rect">
            <a:avLst/>
          </a:prstGeom>
        </p:spPr>
      </p:pic>
      <p:pic>
        <p:nvPicPr>
          <p:cNvPr id="6" name="Picture 5">
            <a:extLst>
              <a:ext uri="{FF2B5EF4-FFF2-40B4-BE49-F238E27FC236}">
                <a16:creationId xmlns:a16="http://schemas.microsoft.com/office/drawing/2014/main" id="{9F4D6328-1952-498B-8D95-295B187C9ABB}"/>
              </a:ext>
            </a:extLst>
          </p:cNvPr>
          <p:cNvPicPr>
            <a:picLocks noChangeAspect="1"/>
          </p:cNvPicPr>
          <p:nvPr/>
        </p:nvPicPr>
        <p:blipFill>
          <a:blip r:embed="rId5"/>
          <a:stretch>
            <a:fillRect/>
          </a:stretch>
        </p:blipFill>
        <p:spPr>
          <a:xfrm>
            <a:off x="8112105" y="2536017"/>
            <a:ext cx="3758056" cy="1121256"/>
          </a:xfrm>
          <a:prstGeom prst="rect">
            <a:avLst/>
          </a:prstGeom>
        </p:spPr>
      </p:pic>
    </p:spTree>
    <p:extLst>
      <p:ext uri="{BB962C8B-B14F-4D97-AF65-F5344CB8AC3E}">
        <p14:creationId xmlns:p14="http://schemas.microsoft.com/office/powerpoint/2010/main" val="264653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4611" y="89799"/>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721639" y="20559"/>
            <a:ext cx="9997440" cy="1143000"/>
          </a:xfrm>
        </p:spPr>
        <p:txBody>
          <a:bodyPr/>
          <a:lstStyle/>
          <a:p>
            <a:r>
              <a:rPr lang="en-IE" b="1" dirty="0"/>
              <a:t>Timetable 2 – SEN Classes</a:t>
            </a:r>
          </a:p>
        </p:txBody>
      </p:sp>
      <p:pic>
        <p:nvPicPr>
          <p:cNvPr id="7" name="Picture 6">
            <a:extLst>
              <a:ext uri="{FF2B5EF4-FFF2-40B4-BE49-F238E27FC236}">
                <a16:creationId xmlns:a16="http://schemas.microsoft.com/office/drawing/2014/main" id="{ACFDE484-BC3E-4EF5-829E-F2873EDE7265}"/>
              </a:ext>
            </a:extLst>
          </p:cNvPr>
          <p:cNvPicPr/>
          <p:nvPr/>
        </p:nvPicPr>
        <p:blipFill>
          <a:blip r:embed="rId4"/>
          <a:stretch>
            <a:fillRect/>
          </a:stretch>
        </p:blipFill>
        <p:spPr>
          <a:xfrm>
            <a:off x="2379711" y="1192694"/>
            <a:ext cx="5264399" cy="5454551"/>
          </a:xfrm>
          <a:prstGeom prst="rect">
            <a:avLst/>
          </a:prstGeom>
        </p:spPr>
      </p:pic>
      <p:pic>
        <p:nvPicPr>
          <p:cNvPr id="6" name="Picture 5">
            <a:extLst>
              <a:ext uri="{FF2B5EF4-FFF2-40B4-BE49-F238E27FC236}">
                <a16:creationId xmlns:a16="http://schemas.microsoft.com/office/drawing/2014/main" id="{15A9FFF2-E125-4622-948E-71842E5828A7}"/>
              </a:ext>
            </a:extLst>
          </p:cNvPr>
          <p:cNvPicPr>
            <a:picLocks noChangeAspect="1"/>
          </p:cNvPicPr>
          <p:nvPr/>
        </p:nvPicPr>
        <p:blipFill>
          <a:blip r:embed="rId5"/>
          <a:stretch>
            <a:fillRect/>
          </a:stretch>
        </p:blipFill>
        <p:spPr>
          <a:xfrm>
            <a:off x="8056139" y="2720672"/>
            <a:ext cx="3009396" cy="1496608"/>
          </a:xfrm>
          <a:prstGeom prst="rect">
            <a:avLst/>
          </a:prstGeom>
        </p:spPr>
      </p:pic>
    </p:spTree>
    <p:extLst>
      <p:ext uri="{BB962C8B-B14F-4D97-AF65-F5344CB8AC3E}">
        <p14:creationId xmlns:p14="http://schemas.microsoft.com/office/powerpoint/2010/main" val="1464786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E62917B7EDD34E9E8B99CDBC9C6DBA" ma:contentTypeVersion="14" ma:contentTypeDescription="Create a new document." ma:contentTypeScope="" ma:versionID="9a41b133f1ac8614faea21ab7f9784e6">
  <xsd:schema xmlns:xsd="http://www.w3.org/2001/XMLSchema" xmlns:xs="http://www.w3.org/2001/XMLSchema" xmlns:p="http://schemas.microsoft.com/office/2006/metadata/properties" xmlns:ns3="afb8d2bf-92e0-4a49-81e3-572538b424bc" xmlns:ns4="6b87253e-bcc1-4ad1-9749-2fcd4d267c94" targetNamespace="http://schemas.microsoft.com/office/2006/metadata/properties" ma:root="true" ma:fieldsID="5210c83439a8e0ed7980b2abc13f2abc" ns3:_="" ns4:_="">
    <xsd:import namespace="afb8d2bf-92e0-4a49-81e3-572538b424bc"/>
    <xsd:import namespace="6b87253e-bcc1-4ad1-9749-2fcd4d267c94"/>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LengthInSeconds"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8d2bf-92e0-4a49-81e3-572538b424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87253e-bcc1-4ad1-9749-2fcd4d267c9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b87253e-bcc1-4ad1-9749-2fcd4d267c9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5DAEDE-0F3A-4837-8680-130348E31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b8d2bf-92e0-4a49-81e3-572538b424bc"/>
    <ds:schemaRef ds:uri="6b87253e-bcc1-4ad1-9749-2fcd4d267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DB956F-5E83-434E-96C2-875D4E2053E9}">
  <ds:schemaRefs>
    <ds:schemaRef ds:uri="http://schemas.microsoft.com/office/2006/documentManagement/types"/>
    <ds:schemaRef ds:uri="http://purl.org/dc/dcmitype/"/>
    <ds:schemaRef ds:uri="http://purl.org/dc/terms/"/>
    <ds:schemaRef ds:uri="http://schemas.microsoft.com/office/infopath/2007/PartnerControls"/>
    <ds:schemaRef ds:uri="http://purl.org/dc/elements/1.1/"/>
    <ds:schemaRef ds:uri="afb8d2bf-92e0-4a49-81e3-572538b424bc"/>
    <ds:schemaRef ds:uri="6b87253e-bcc1-4ad1-9749-2fcd4d267c94"/>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39466D8-F8B5-46FF-BF9C-762333532C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1314</TotalTime>
  <Words>2697</Words>
  <Application>Microsoft Office PowerPoint</Application>
  <PresentationFormat>Widescreen</PresentationFormat>
  <Paragraphs>417</Paragraphs>
  <Slides>39</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Bookman Old Style</vt:lpstr>
      <vt:lpstr>Calibri</vt:lpstr>
      <vt:lpstr>Courier New</vt:lpstr>
      <vt:lpstr>Gill Sans MT</vt:lpstr>
      <vt:lpstr>Verdana</vt:lpstr>
      <vt:lpstr>Wingdings</vt:lpstr>
      <vt:lpstr>Wingdings 2</vt:lpstr>
      <vt:lpstr>Solstice</vt:lpstr>
      <vt:lpstr>St Ailbe’s 1st year Information Evening for Parents</vt:lpstr>
      <vt:lpstr>Outline</vt:lpstr>
      <vt:lpstr>Junior Cycle Subjects</vt:lpstr>
      <vt:lpstr>Option Blocks (Open to change) </vt:lpstr>
      <vt:lpstr>PowerPoint Presentation</vt:lpstr>
      <vt:lpstr>Junior Cycle Profile of Achievement  (JCPA)</vt:lpstr>
      <vt:lpstr>School Day</vt:lpstr>
      <vt:lpstr>Timetable 1</vt:lpstr>
      <vt:lpstr>Timetable 2 – SEN Classes</vt:lpstr>
      <vt:lpstr>Class Materials</vt:lpstr>
      <vt:lpstr>PowerPoint Presentation</vt:lpstr>
      <vt:lpstr>Uniform / Boys &amp; Girls</vt:lpstr>
      <vt:lpstr>PowerPoint Presentation</vt:lpstr>
      <vt:lpstr>Supports to Assist 1st Years</vt:lpstr>
      <vt:lpstr>Homework Club</vt:lpstr>
      <vt:lpstr>Evening Study</vt:lpstr>
      <vt:lpstr>Extra Curricular Activities</vt:lpstr>
      <vt:lpstr>PowerPoint Presentation</vt:lpstr>
      <vt:lpstr>SCHOOL  AND  EDUCATION</vt:lpstr>
      <vt:lpstr>The School</vt:lpstr>
      <vt:lpstr>PowerPoint Presentation</vt:lpstr>
      <vt:lpstr>TIME TO UP-SKILL</vt:lpstr>
      <vt:lpstr>RELATIONSHIPS &amp; FRIENDSHIPS</vt:lpstr>
      <vt:lpstr>PowerPoint Presentation</vt:lpstr>
      <vt:lpstr>Parenting  Adolescents</vt:lpstr>
      <vt:lpstr>5 Main Areas of Change</vt:lpstr>
      <vt:lpstr>Contd....</vt:lpstr>
      <vt:lpstr>My Way!</vt:lpstr>
      <vt:lpstr>THINGS  TO  CONSIDER</vt:lpstr>
      <vt:lpstr>SOMETHING  TO  THINK  ABOUT!</vt:lpstr>
      <vt:lpstr>VSware</vt:lpstr>
      <vt:lpstr>PowerPoint Presentation</vt:lpstr>
      <vt:lpstr>Way2Pay</vt:lpstr>
      <vt:lpstr>Communication</vt:lpstr>
      <vt:lpstr>PowerPoint Presentation</vt:lpstr>
      <vt:lpstr>Student Journal</vt:lpstr>
      <vt:lpstr>PowerPoint Presentation</vt:lpstr>
      <vt:lpstr>Contact Details</vt:lpstr>
      <vt:lpstr>   Thank you for attending our Transition Evening – please feel free to ask any questions.    Alanna, Noreen, &amp; Denis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Ailbe’s 1st year Information Evening for Parents</dc:title>
  <dc:creator>maryryan</dc:creator>
  <cp:lastModifiedBy>Denis Keating</cp:lastModifiedBy>
  <cp:revision>396</cp:revision>
  <cp:lastPrinted>2022-04-26T12:59:03Z</cp:lastPrinted>
  <dcterms:created xsi:type="dcterms:W3CDTF">2021-05-17T08:53:16Z</dcterms:created>
  <dcterms:modified xsi:type="dcterms:W3CDTF">2023-05-10T09:35:49Z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0x01010061E62917B7EDD34E9E8B99CDBC9C6DBA</vt:lpwstr>
  </property>
</Properties>
</file>