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8" r:id="rId6"/>
    <p:sldId id="259" r:id="rId7"/>
    <p:sldId id="549" r:id="rId8"/>
    <p:sldId id="268" r:id="rId9"/>
    <p:sldId id="262" r:id="rId10"/>
    <p:sldId id="264" r:id="rId11"/>
    <p:sldId id="275" r:id="rId12"/>
    <p:sldId id="265" r:id="rId13"/>
    <p:sldId id="550" r:id="rId14"/>
    <p:sldId id="551" r:id="rId15"/>
    <p:sldId id="267" r:id="rId16"/>
    <p:sldId id="260" r:id="rId17"/>
    <p:sldId id="342" r:id="rId18"/>
    <p:sldId id="266" r:id="rId19"/>
    <p:sldId id="345" r:id="rId20"/>
    <p:sldId id="347" r:id="rId21"/>
    <p:sldId id="353" r:id="rId22"/>
    <p:sldId id="276" r:id="rId23"/>
    <p:sldId id="269" r:id="rId24"/>
    <p:sldId id="270" r:id="rId25"/>
    <p:sldId id="273" r:id="rId26"/>
    <p:sldId id="278" r:id="rId27"/>
    <p:sldId id="277" r:id="rId28"/>
    <p:sldId id="287" r:id="rId29"/>
    <p:sldId id="325" r:id="rId30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98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 Keating" userId="41012c93-7ff9-4c6e-a1a7-6b1e1c3699c2" providerId="ADAL" clId="{503B45C6-546E-44E5-B3BE-2A310BA03A19}"/>
    <pc:docChg chg="modSld">
      <pc:chgData name="Denis Keating" userId="41012c93-7ff9-4c6e-a1a7-6b1e1c3699c2" providerId="ADAL" clId="{503B45C6-546E-44E5-B3BE-2A310BA03A19}" dt="2023-11-16T13:09:50.399" v="9" actId="12"/>
      <pc:docMkLst>
        <pc:docMk/>
      </pc:docMkLst>
      <pc:sldChg chg="modSp">
        <pc:chgData name="Denis Keating" userId="41012c93-7ff9-4c6e-a1a7-6b1e1c3699c2" providerId="ADAL" clId="{503B45C6-546E-44E5-B3BE-2A310BA03A19}" dt="2023-11-16T13:09:30.138" v="6" actId="12"/>
        <pc:sldMkLst>
          <pc:docMk/>
          <pc:sldMk cId="2928101137" sldId="262"/>
        </pc:sldMkLst>
        <pc:spChg chg="mod">
          <ac:chgData name="Denis Keating" userId="41012c93-7ff9-4c6e-a1a7-6b1e1c3699c2" providerId="ADAL" clId="{503B45C6-546E-44E5-B3BE-2A310BA03A19}" dt="2023-11-16T13:09:30.138" v="6" actId="12"/>
          <ac:spMkLst>
            <pc:docMk/>
            <pc:sldMk cId="2928101137" sldId="262"/>
            <ac:spMk id="5" creationId="{00000000-0000-0000-0000-000000000000}"/>
          </ac:spMkLst>
        </pc:spChg>
      </pc:sldChg>
      <pc:sldChg chg="modSp">
        <pc:chgData name="Denis Keating" userId="41012c93-7ff9-4c6e-a1a7-6b1e1c3699c2" providerId="ADAL" clId="{503B45C6-546E-44E5-B3BE-2A310BA03A19}" dt="2023-11-16T13:09:50.399" v="9" actId="12"/>
        <pc:sldMkLst>
          <pc:docMk/>
          <pc:sldMk cId="43895569" sldId="264"/>
        </pc:sldMkLst>
        <pc:spChg chg="mod">
          <ac:chgData name="Denis Keating" userId="41012c93-7ff9-4c6e-a1a7-6b1e1c3699c2" providerId="ADAL" clId="{503B45C6-546E-44E5-B3BE-2A310BA03A19}" dt="2023-11-16T13:09:50.399" v="9" actId="12"/>
          <ac:spMkLst>
            <pc:docMk/>
            <pc:sldMk cId="43895569" sldId="264"/>
            <ac:spMk id="3" creationId="{00000000-0000-0000-0000-000000000000}"/>
          </ac:spMkLst>
        </pc:spChg>
      </pc:sldChg>
      <pc:sldChg chg="modSp">
        <pc:chgData name="Denis Keating" userId="41012c93-7ff9-4c6e-a1a7-6b1e1c3699c2" providerId="ADAL" clId="{503B45C6-546E-44E5-B3BE-2A310BA03A19}" dt="2023-11-16T12:25:37.699" v="2" actId="20577"/>
        <pc:sldMkLst>
          <pc:docMk/>
          <pc:sldMk cId="1498124956" sldId="266"/>
        </pc:sldMkLst>
        <pc:spChg chg="mod">
          <ac:chgData name="Denis Keating" userId="41012c93-7ff9-4c6e-a1a7-6b1e1c3699c2" providerId="ADAL" clId="{503B45C6-546E-44E5-B3BE-2A310BA03A19}" dt="2023-11-16T12:25:37.699" v="2" actId="20577"/>
          <ac:spMkLst>
            <pc:docMk/>
            <pc:sldMk cId="1498124956" sldId="266"/>
            <ac:spMk id="3" creationId="{00000000-0000-0000-0000-000000000000}"/>
          </ac:spMkLst>
        </pc:spChg>
      </pc:sldChg>
      <pc:sldChg chg="modSp">
        <pc:chgData name="Denis Keating" userId="41012c93-7ff9-4c6e-a1a7-6b1e1c3699c2" providerId="ADAL" clId="{503B45C6-546E-44E5-B3BE-2A310BA03A19}" dt="2023-11-16T12:26:06.474" v="3" actId="20577"/>
        <pc:sldMkLst>
          <pc:docMk/>
          <pc:sldMk cId="909184828" sldId="353"/>
        </pc:sldMkLst>
        <pc:spChg chg="mod">
          <ac:chgData name="Denis Keating" userId="41012c93-7ff9-4c6e-a1a7-6b1e1c3699c2" providerId="ADAL" clId="{503B45C6-546E-44E5-B3BE-2A310BA03A19}" dt="2023-11-16T12:26:06.474" v="3" actId="20577"/>
          <ac:spMkLst>
            <pc:docMk/>
            <pc:sldMk cId="909184828" sldId="353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A3F40C16-E033-4BA9-B772-66C4B1FF17F8}" type="datetimeFigureOut">
              <a:rPr lang="en-IE" smtClean="0"/>
              <a:t>16/11/2023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082496C7-A4E2-4634-928C-56F23ABCAF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3251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8D154838-4C67-46E4-B262-228F9E62A5D2}" type="datetimeFigureOut">
              <a:rPr lang="en-IE" smtClean="0"/>
              <a:t>16/11/2023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693521"/>
            <a:ext cx="5335893" cy="3840295"/>
          </a:xfrm>
          <a:prstGeom prst="rect">
            <a:avLst/>
          </a:prstGeom>
        </p:spPr>
        <p:txBody>
          <a:bodyPr vert="horz" lIns="89785" tIns="44892" rIns="89785" bIns="4489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5374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265374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E4382FA6-BADD-4FC5-9B3B-E1688C32C7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498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591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253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164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81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736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16/11/2023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714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16/11/2023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819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16/11/2023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835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16/11/2023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98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16/11/2023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754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16/11/2023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156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16/11/2023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225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16/11/2023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148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16/11/2023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934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16/11/2023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455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16/11/2023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442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4D8D-EAAE-49C2-8150-DC0833E38D6A}" type="datetimeFigureOut">
              <a:rPr lang="en-IE" smtClean="0"/>
              <a:t>16/11/2023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5552"/>
            <a:ext cx="720080" cy="107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cesscollege.i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college.ie/wp-content/uploads/2023/09/HEAR-2024-Handbook-WEB-NEW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college.ie/wp-content/uploads/2023/09/DARE-2024-Handbook-WEB-NEW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college.ie/dare/providing-evidence-of-your-disabili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eg"/><Relationship Id="rId7" Type="http://schemas.openxmlformats.org/officeDocument/2006/relationships/hyperlink" Target="https://susi.ie/eligibility/undergraduate-student/approved-institutionscourses-for-undergraduate-students/" TargetMode="External"/><Relationship Id="rId2" Type="http://schemas.openxmlformats.org/officeDocument/2006/relationships/hyperlink" Target="https://www.cao.ie/help_files/hear_info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udentfinance.ie/" TargetMode="External"/><Relationship Id="rId5" Type="http://schemas.openxmlformats.org/officeDocument/2006/relationships/hyperlink" Target="http://www.susi.ie/" TargetMode="External"/><Relationship Id="rId4" Type="http://schemas.openxmlformats.org/officeDocument/2006/relationships/hyperlink" Target="https://www.cao.ie/help_files/grant_info.php" TargetMode="External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780929"/>
            <a:ext cx="7772400" cy="1470025"/>
          </a:xfrm>
        </p:spPr>
        <p:txBody>
          <a:bodyPr/>
          <a:lstStyle/>
          <a:p>
            <a:r>
              <a:rPr lang="en-IE" b="1" dirty="0">
                <a:solidFill>
                  <a:srgbClr val="FFC000"/>
                </a:solidFill>
              </a:rPr>
              <a:t>HEAR</a:t>
            </a:r>
            <a:r>
              <a:rPr lang="en-IE" b="1" dirty="0">
                <a:solidFill>
                  <a:schemeClr val="tx2">
                    <a:lumMod val="50000"/>
                  </a:schemeClr>
                </a:solidFill>
              </a:rPr>
              <a:t> &amp; </a:t>
            </a:r>
            <a:r>
              <a:rPr lang="en-IE" b="1" dirty="0">
                <a:solidFill>
                  <a:schemeClr val="accent3"/>
                </a:solidFill>
              </a:rPr>
              <a:t>DARE</a:t>
            </a:r>
            <a:r>
              <a:rPr lang="en-IE" b="1" dirty="0">
                <a:solidFill>
                  <a:schemeClr val="tx2">
                    <a:lumMod val="50000"/>
                  </a:schemeClr>
                </a:solidFill>
              </a:rPr>
              <a:t> APPLICATION</a:t>
            </a:r>
            <a:br>
              <a:rPr lang="en-IE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IE" b="1" dirty="0">
                <a:solidFill>
                  <a:schemeClr val="tx2">
                    <a:lumMod val="50000"/>
                  </a:schemeClr>
                </a:solidFill>
              </a:rPr>
              <a:t>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56612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www.accesscollege.ie</a:t>
            </a:r>
            <a:r>
              <a:rPr lang="en-IE" dirty="0"/>
              <a:t>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29274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683" y="2041745"/>
            <a:ext cx="7886700" cy="3263504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1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None/>
            </a:pPr>
            <a:endParaRPr lang="en-US" sz="1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9" y="2173981"/>
            <a:ext cx="5125617" cy="353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844" indent="-273844">
              <a:lnSpc>
                <a:spcPct val="150000"/>
              </a:lnSpc>
              <a:spcBef>
                <a:spcPts val="150"/>
              </a:spcBef>
              <a:buFontTx/>
              <a:buAutoNum type="arabicPeriod"/>
              <a:defRPr/>
            </a:pP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to CAO at </a:t>
            </a:r>
            <a:r>
              <a:rPr lang="en-IE" sz="15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www.cao.ie</a:t>
            </a:r>
            <a:r>
              <a:rPr lang="en-IE" sz="1500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IE" sz="15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February 2024.</a:t>
            </a:r>
            <a:endParaRPr lang="en-IE" sz="1500" dirty="0">
              <a:solidFill>
                <a:srgbClr val="2D2D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3844" indent="-273844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your HEAR Handbook 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https://accesscollege.ie/wp-content/uploads/2023/09/HEAR-2024-Handbook-WEB-NEW.pdf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E" sz="7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3844" indent="-273844">
              <a:lnSpc>
                <a:spcPct val="150000"/>
              </a:lnSpc>
              <a:spcBef>
                <a:spcPct val="0"/>
              </a:spcBef>
              <a:defRPr/>
            </a:pP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IE" sz="1500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all elements of the online HEAR application form by</a:t>
            </a:r>
            <a:r>
              <a:rPr lang="en-IE" sz="15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17:00 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IE" sz="15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2024.</a:t>
            </a:r>
            <a:endParaRPr lang="en-IE" sz="7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defRPr/>
            </a:pP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Submit </a:t>
            </a:r>
            <a:r>
              <a:rPr lang="en-IE" sz="15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copies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supporting documents requested on your checklist to CAO by </a:t>
            </a:r>
            <a:r>
              <a:rPr lang="en-IE" sz="15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2024.</a:t>
            </a:r>
            <a:endParaRPr lang="en-IE" sz="1500" dirty="0">
              <a:solidFill>
                <a:srgbClr val="2D2D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003" y="930520"/>
            <a:ext cx="3369833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apply?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924290"/>
            <a:ext cx="9144000" cy="764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8037242" y="5520642"/>
            <a:ext cx="936702" cy="322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39303C-D84B-4DDD-C9A1-D1E105820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622" y="1087850"/>
            <a:ext cx="3059696" cy="43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1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77543" y="2294337"/>
            <a:ext cx="6637734" cy="32789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495300" indent="-495300" defTabSz="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200" dirty="0"/>
              <a:t>   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28635" y="2067538"/>
            <a:ext cx="8237964" cy="3718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you fill in your online HEAR application you will receive a </a:t>
            </a:r>
            <a:r>
              <a:rPr lang="en-IE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</a:t>
            </a:r>
            <a:r>
              <a:rPr lang="en-IE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end. This is based on the information you provided.</a:t>
            </a:r>
          </a:p>
          <a:p>
            <a:pPr marL="385763" indent="-385763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IE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</a:t>
            </a:r>
            <a:r>
              <a:rPr lang="en-IE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tells you what </a:t>
            </a:r>
            <a:r>
              <a:rPr lang="en-IE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documents</a:t>
            </a:r>
            <a:r>
              <a:rPr lang="en-IE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need to submit to fully complete your HEAR application.</a:t>
            </a:r>
          </a:p>
          <a:p>
            <a:pPr marL="385763" indent="-385763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start gathering your documentation in a timely fashion, i.e. </a:t>
            </a:r>
            <a:r>
              <a:rPr lang="en-IE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15 February</a:t>
            </a:r>
            <a:r>
              <a:rPr lang="en-IE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85763" indent="-385763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</a:t>
            </a:r>
            <a:r>
              <a:rPr lang="en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IE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IE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documents requested on the checklist to make a complete application before </a:t>
            </a:r>
            <a:r>
              <a:rPr lang="en-IE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IE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4825" y="950050"/>
            <a:ext cx="8122736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know what documents I need?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924290"/>
            <a:ext cx="9144000" cy="764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8037242" y="5520642"/>
            <a:ext cx="936702" cy="3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0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3"/>
                </a:solidFill>
              </a:rPr>
              <a:t>DARE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Must have a </a:t>
            </a:r>
            <a:r>
              <a:rPr lang="en-IE" b="1" u="sng" dirty="0"/>
              <a:t>disability</a:t>
            </a:r>
            <a:r>
              <a:rPr lang="en-IE" b="1" dirty="0"/>
              <a:t> which has/had a </a:t>
            </a:r>
            <a:r>
              <a:rPr lang="en-IE" b="1" u="sng" dirty="0"/>
              <a:t>negative impact </a:t>
            </a:r>
            <a:r>
              <a:rPr lang="en-IE" b="1" dirty="0"/>
              <a:t>on their second level education.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868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189" y="1340768"/>
            <a:ext cx="8219256" cy="5400600"/>
          </a:xfrm>
        </p:spPr>
        <p:txBody>
          <a:bodyPr>
            <a:normAutofit fontScale="85000" lnSpcReduction="20000"/>
          </a:bodyPr>
          <a:lstStyle/>
          <a:p>
            <a:r>
              <a:rPr lang="en-IE" dirty="0"/>
              <a:t>Attention Deficit Disorder (ADD)  </a:t>
            </a:r>
            <a:r>
              <a:rPr lang="en-IE" dirty="0">
                <a:solidFill>
                  <a:srgbClr val="FF0000"/>
                </a:solidFill>
              </a:rPr>
              <a:t>*</a:t>
            </a:r>
          </a:p>
          <a:p>
            <a:r>
              <a:rPr lang="en-IE" dirty="0"/>
              <a:t>Attention Deficit Hyperactivity Disorder (ADHD)</a:t>
            </a:r>
          </a:p>
          <a:p>
            <a:r>
              <a:rPr lang="en-IE" dirty="0"/>
              <a:t>Autistic Spectrum Disorder (including Asperger's Syndrome)</a:t>
            </a:r>
          </a:p>
          <a:p>
            <a:r>
              <a:rPr lang="en-IE" dirty="0"/>
              <a:t>Blind/ Vision Impaired</a:t>
            </a:r>
          </a:p>
          <a:p>
            <a:r>
              <a:rPr lang="en-IE" dirty="0"/>
              <a:t>Deaf/ Hearing Impaired</a:t>
            </a:r>
          </a:p>
          <a:p>
            <a:r>
              <a:rPr lang="en-IE" dirty="0"/>
              <a:t>Developmental Coordination Disorder (DCD) – Dyspraxia</a:t>
            </a:r>
          </a:p>
          <a:p>
            <a:r>
              <a:rPr lang="en-IE" dirty="0"/>
              <a:t>Mental Health Condition </a:t>
            </a:r>
            <a:r>
              <a:rPr lang="en-IE" dirty="0">
                <a:solidFill>
                  <a:srgbClr val="FF0000"/>
                </a:solidFill>
              </a:rPr>
              <a:t>*</a:t>
            </a:r>
          </a:p>
          <a:p>
            <a:r>
              <a:rPr lang="en-IE" dirty="0"/>
              <a:t>Neurological Condition (including Brain Injury and Epilepsy)</a:t>
            </a:r>
            <a:br>
              <a:rPr lang="en-IE" dirty="0"/>
            </a:br>
            <a:r>
              <a:rPr lang="en-IE" dirty="0"/>
              <a:t>Physical Disability</a:t>
            </a:r>
          </a:p>
          <a:p>
            <a:r>
              <a:rPr lang="en-IE" b="1" dirty="0"/>
              <a:t>Significant Ongoing Illness </a:t>
            </a:r>
            <a:r>
              <a:rPr lang="en-IE" b="1" dirty="0">
                <a:solidFill>
                  <a:srgbClr val="FF0000"/>
                </a:solidFill>
              </a:rPr>
              <a:t>*</a:t>
            </a:r>
          </a:p>
          <a:p>
            <a:r>
              <a:rPr lang="en-IE" dirty="0"/>
              <a:t>Speech and Language Communication Disorder</a:t>
            </a:r>
          </a:p>
          <a:p>
            <a:r>
              <a:rPr lang="en-IE" dirty="0"/>
              <a:t>Specific Learning Difficulty (including Dyslexia and Dyscalculia)</a:t>
            </a:r>
            <a:r>
              <a:rPr lang="en-IE" dirty="0">
                <a:solidFill>
                  <a:srgbClr val="0070C0"/>
                </a:solidFill>
              </a:rPr>
              <a:t>*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>
                <a:solidFill>
                  <a:srgbClr val="FF0000"/>
                </a:solidFill>
              </a:rPr>
              <a:t>* Dated after 1 Feb 2021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*</a:t>
            </a:r>
            <a:r>
              <a:rPr lang="en-IE" dirty="0">
                <a:solidFill>
                  <a:srgbClr val="0070C0"/>
                </a:solidFill>
              </a:rPr>
              <a:t> Additional school based testing</a:t>
            </a:r>
          </a:p>
          <a:p>
            <a:endParaRPr lang="en-I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39944" cy="980728"/>
          </a:xfrm>
        </p:spPr>
        <p:txBody>
          <a:bodyPr>
            <a:normAutofit fontScale="90000"/>
          </a:bodyPr>
          <a:lstStyle/>
          <a:p>
            <a:r>
              <a:rPr lang="en-IE" sz="3100" b="1" dirty="0">
                <a:solidFill>
                  <a:schemeClr val="accent3"/>
                </a:solidFill>
              </a:rPr>
              <a:t>What </a:t>
            </a:r>
            <a:r>
              <a:rPr lang="en-IE" sz="3100" b="1" dirty="0">
                <a:solidFill>
                  <a:srgbClr val="92D050"/>
                </a:solidFill>
              </a:rPr>
              <a:t>disabilities</a:t>
            </a:r>
            <a:r>
              <a:rPr lang="en-IE" sz="3100" b="1" dirty="0">
                <a:solidFill>
                  <a:schemeClr val="accent3"/>
                </a:solidFill>
              </a:rPr>
              <a:t> are eligible for consideration for DARE?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441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5027" y="3664565"/>
            <a:ext cx="7602215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eligible for DARE you must meet </a:t>
            </a: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en-IE" sz="15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DARE </a:t>
            </a: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 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 and </a:t>
            </a:r>
            <a:r>
              <a:rPr lang="en-IE" sz="15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</a:t>
            </a: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 of disability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8586" y="4774570"/>
            <a:ext cx="8154720" cy="737766"/>
          </a:xfrm>
          <a:prstGeom prst="rect">
            <a:avLst/>
          </a:prstGeom>
          <a:solidFill>
            <a:srgbClr val="13223D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IE" sz="1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must provide the required evidence of their disability and provide an Educational Impact Statement from their school to be considered for DARE.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4825" y="971815"/>
            <a:ext cx="4657044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Eligibility Criteria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45" y="2067231"/>
            <a:ext cx="5392557" cy="16153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908753"/>
            <a:ext cx="9144000" cy="91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8062333" y="5527008"/>
            <a:ext cx="981584" cy="34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9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/>
              <a:t>Your evidence of disability documentation is a </a:t>
            </a:r>
            <a:r>
              <a:rPr lang="en-IE" sz="2800" b="1" dirty="0"/>
              <a:t>crucial part of your application to DARE.</a:t>
            </a:r>
            <a:r>
              <a:rPr lang="en-IE" sz="2800" dirty="0"/>
              <a:t> It is used by DARE to establish </a:t>
            </a:r>
            <a:r>
              <a:rPr lang="en-IE" sz="2800" b="1" dirty="0"/>
              <a:t>whether or not you meet DARE’s evidence of disability criteria</a:t>
            </a:r>
            <a:r>
              <a:rPr lang="en-IE" sz="2800" dirty="0"/>
              <a:t> and therefore overall DARE eligibility. In addition, </a:t>
            </a:r>
            <a:r>
              <a:rPr lang="en-IE" sz="2800" b="1" dirty="0"/>
              <a:t>it is used by DARE colleges and universities to determine the kinds of supports you might need when you get to college.</a:t>
            </a:r>
            <a:r>
              <a:rPr lang="en-IE" sz="2800" dirty="0"/>
              <a:t> Your application will not be complete until you provide evidence of your disability by </a:t>
            </a:r>
            <a:r>
              <a:rPr lang="en-IE" sz="2800" b="1" dirty="0"/>
              <a:t>15 March 2023</a:t>
            </a:r>
            <a:r>
              <a:rPr lang="en-IE" sz="2800" dirty="0"/>
              <a:t>. Evidence could be a report from an Appropriate Professional, e.g. Psychologist, Ophthalmologist, varies depending on the disability.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>
            <a:normAutofit/>
          </a:bodyPr>
          <a:lstStyle/>
          <a:p>
            <a:r>
              <a:rPr lang="en-IE" sz="2800" b="1" dirty="0">
                <a:solidFill>
                  <a:schemeClr val="accent3"/>
                </a:solidFill>
              </a:rPr>
              <a:t>Providing Evidence of your Disability</a:t>
            </a:r>
          </a:p>
        </p:txBody>
      </p:sp>
    </p:spTree>
    <p:extLst>
      <p:ext uri="{BB962C8B-B14F-4D97-AF65-F5344CB8AC3E}">
        <p14:creationId xmlns:p14="http://schemas.microsoft.com/office/powerpoint/2010/main" val="149812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03" y="1988500"/>
            <a:ext cx="7886700" cy="3263504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1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None/>
            </a:pPr>
            <a:endParaRPr lang="en-US" sz="1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229005"/>
            <a:ext cx="5010349" cy="4277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844" indent="-273844">
              <a:lnSpc>
                <a:spcPct val="150000"/>
              </a:lnSpc>
              <a:spcBef>
                <a:spcPts val="150"/>
              </a:spcBef>
              <a:buFontTx/>
              <a:buAutoNum type="arabicPeriod"/>
              <a:defRPr/>
            </a:pPr>
            <a:r>
              <a:rPr lang="en-GB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to CAO at www.cao.ie by </a:t>
            </a:r>
            <a:r>
              <a:rPr lang="en-GB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February 2024</a:t>
            </a:r>
            <a:r>
              <a:rPr lang="en-GB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Tx/>
              <a:buAutoNum type="arabicPeriod"/>
              <a:defRPr/>
            </a:pPr>
            <a:r>
              <a:rPr lang="en-GB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your DARE Handbook </a:t>
            </a:r>
            <a:r>
              <a:rPr lang="en-GB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https://accesscollege.ie/wp-content/uploads/2023/09/DARE-2024-Handbook-WEB-NEW.pdf</a:t>
            </a:r>
            <a:r>
              <a:rPr lang="en-GB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Tx/>
              <a:buAutoNum type="arabicPeriod"/>
              <a:defRPr/>
            </a:pPr>
            <a:r>
              <a:rPr lang="en-IE" sz="1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Section A of the Supplementary Info Form and apply to DARE by answering </a:t>
            </a:r>
            <a:r>
              <a:rPr lang="en-IE" sz="15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  <a:r>
              <a:rPr lang="en-IE" sz="1500" dirty="0">
                <a:solidFill>
                  <a:srgbClr val="1322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1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IE" sz="15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 1</a:t>
            </a:r>
            <a:br>
              <a:rPr lang="en-IE" sz="1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1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IE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2024</a:t>
            </a:r>
            <a:r>
              <a:rPr lang="en-GB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Tx/>
              <a:buAutoNum type="arabicPeriod"/>
              <a:defRPr/>
            </a:pPr>
            <a:r>
              <a:rPr lang="en-GB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start gathering your documentation in a timely fashion, i.e. before 15 February.</a:t>
            </a:r>
          </a:p>
          <a:p>
            <a:pPr marL="273844" indent="-273844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the Educational Impact Statement and Evidence of Disability to CAO by </a:t>
            </a:r>
            <a:r>
              <a:rPr lang="en-IE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2024.</a:t>
            </a:r>
            <a:endParaRPr lang="en-IE" sz="3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724" y="299957"/>
            <a:ext cx="3369833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apply?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24290"/>
            <a:ext cx="9144000" cy="76460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75660-9307-0585-30D8-8870E82D28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5"/>
          <a:stretch/>
        </p:blipFill>
        <p:spPr>
          <a:xfrm>
            <a:off x="5426138" y="1049367"/>
            <a:ext cx="3302075" cy="46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0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03" y="1988500"/>
            <a:ext cx="7886700" cy="3263504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1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None/>
            </a:pPr>
            <a:endParaRPr lang="en-US" sz="1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404" y="1147353"/>
            <a:ext cx="860119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50"/>
              </a:spcBef>
              <a:defRPr/>
            </a:pPr>
            <a:r>
              <a:rPr lang="en-GB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A: Applicant Information 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 by you </a:t>
            </a:r>
            <a:r>
              <a:rPr lang="en-GB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en-GB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17:00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GB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2024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</a:t>
            </a:r>
            <a:r>
              <a:rPr lang="en-GB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to Q1 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apply to DARE and fully complete Questions 1-5.    </a:t>
            </a:r>
            <a:r>
              <a:rPr lang="en-GB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 marL="616744" lvl="1" indent="-273844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Yes to Q1(b) to apply to carry forward your DARE eligibility. </a:t>
            </a:r>
          </a:p>
          <a:p>
            <a:pPr>
              <a:lnSpc>
                <a:spcPct val="150000"/>
              </a:lnSpc>
              <a:spcBef>
                <a:spcPts val="150"/>
              </a:spcBef>
              <a:defRPr/>
            </a:pPr>
            <a:endParaRPr lang="en-GB" sz="75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150"/>
              </a:spcBef>
              <a:defRPr/>
            </a:pPr>
            <a:r>
              <a:rPr lang="en-GB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B: Educational Impact Statement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 Statement completed by your school. Send to CAO by </a:t>
            </a:r>
            <a:r>
              <a:rPr lang="en-GB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Tx/>
              <a:buAutoNum type="arabicPeriod"/>
              <a:defRPr/>
            </a:pPr>
            <a:endParaRPr lang="en-GB" sz="7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150"/>
              </a:spcBef>
              <a:defRPr/>
            </a:pPr>
            <a:r>
              <a:rPr lang="en-GB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Evidence of a Disability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 by the appropriate professional. Send to CAO by </a:t>
            </a:r>
            <a:r>
              <a:rPr lang="en-GB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endParaRPr lang="en-GB" sz="7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150"/>
              </a:spcBef>
              <a:defRPr/>
            </a:pPr>
            <a:r>
              <a:rPr lang="en-GB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D: School Statement</a:t>
            </a:r>
          </a:p>
          <a:p>
            <a:pPr marL="214313" indent="-214313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applying under the Dyslexia/ Significant Literacy Difficulties category, applicants who do not have a Psychological Assessment Report identifying Dyslexia should submit </a:t>
            </a:r>
            <a:r>
              <a:rPr lang="en-US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D</a:t>
            </a:r>
            <a:r>
              <a:rPr lang="en-US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to CAO by </a:t>
            </a:r>
            <a:r>
              <a:rPr lang="en-GB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142" y="366883"/>
            <a:ext cx="7802136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Supplementary Information Form (SIF)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24290"/>
            <a:ext cx="9144000" cy="76460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988170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09" y="2515012"/>
            <a:ext cx="8012357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150"/>
              </a:spcBef>
              <a:defRPr/>
            </a:pPr>
            <a:r>
              <a:rPr lang="en-GB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out the information on providing evidence of your disability on </a:t>
            </a:r>
          </a:p>
          <a:p>
            <a:pPr lvl="1">
              <a:lnSpc>
                <a:spcPct val="150000"/>
              </a:lnSpc>
              <a:spcBef>
                <a:spcPts val="150"/>
              </a:spcBef>
              <a:defRPr/>
            </a:pPr>
            <a:endParaRPr lang="en-GB" sz="135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150"/>
              </a:spcBef>
              <a:defRPr/>
            </a:pPr>
            <a:r>
              <a:rPr lang="en-GB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www.accesscollege.ie/dare/providing-evidence-of-your-disability</a:t>
            </a:r>
            <a:r>
              <a:rPr lang="en-GB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003" y="930520"/>
            <a:ext cx="6572633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 Evidence of Disability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24290"/>
            <a:ext cx="9144000" cy="76460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8062333" y="5527008"/>
            <a:ext cx="981584" cy="3440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8923" y="4096896"/>
            <a:ext cx="6942478" cy="1036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post Evidence of Disability documentation to the CAO by </a:t>
            </a:r>
            <a:r>
              <a:rPr lang="en-GB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57175" indent="-257175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endParaRPr lang="en-GB" sz="13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keep a copy of all documents that you post to CAO.</a:t>
            </a:r>
          </a:p>
        </p:txBody>
      </p:sp>
    </p:spTree>
    <p:extLst>
      <p:ext uri="{BB962C8B-B14F-4D97-AF65-F5344CB8AC3E}">
        <p14:creationId xmlns:p14="http://schemas.microsoft.com/office/powerpoint/2010/main" val="90918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15FB4-A0C0-4521-95A7-30FD31EAFFFF}"/>
              </a:ext>
            </a:extLst>
          </p:cNvPr>
          <p:cNvSpPr txBox="1"/>
          <p:nvPr/>
        </p:nvSpPr>
        <p:spPr>
          <a:xfrm>
            <a:off x="2627784" y="16737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</a:rPr>
              <a:t>DARE Application</a:t>
            </a:r>
            <a:endParaRPr lang="en-IE" sz="2800" b="1" dirty="0">
              <a:solidFill>
                <a:srgbClr val="92D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929F05-5CD2-4C44-80D7-528DBC27E793}"/>
              </a:ext>
            </a:extLst>
          </p:cNvPr>
          <p:cNvSpPr txBox="1"/>
          <p:nvPr/>
        </p:nvSpPr>
        <p:spPr>
          <a:xfrm>
            <a:off x="395536" y="404664"/>
            <a:ext cx="7488832" cy="650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Section A:</a:t>
            </a:r>
            <a:r>
              <a:rPr lang="en-GB" sz="2400" dirty="0"/>
              <a:t>  Applicant Information 	(Tick Box Exercise)</a:t>
            </a:r>
          </a:p>
          <a:p>
            <a:pPr>
              <a:spcAft>
                <a:spcPts val="200"/>
              </a:spcAft>
            </a:pPr>
            <a:endParaRPr lang="en-GB" sz="1000" b="1" dirty="0"/>
          </a:p>
          <a:p>
            <a:pPr>
              <a:spcAft>
                <a:spcPts val="200"/>
              </a:spcAft>
            </a:pPr>
            <a:r>
              <a:rPr lang="en-GB" sz="2400" b="1" dirty="0"/>
              <a:t>Q1</a:t>
            </a:r>
            <a:r>
              <a:rPr lang="en-GB" sz="2400" dirty="0"/>
              <a:t> Do you wish to be considered for DARE?   Yes      No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GB" sz="2400" b="1" dirty="0"/>
              <a:t>Q2</a:t>
            </a:r>
            <a:r>
              <a:rPr lang="en-GB" sz="2400" dirty="0"/>
              <a:t> Please indicate your primary disability/specific learning difficulty.</a:t>
            </a:r>
          </a:p>
          <a:p>
            <a:pPr>
              <a:spcAft>
                <a:spcPts val="200"/>
              </a:spcAft>
            </a:pPr>
            <a:r>
              <a:rPr lang="en-GB" dirty="0"/>
              <a:t>(Tick one, form the list, which has the greatest impact on your education)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GB" sz="2400" b="1" dirty="0"/>
              <a:t>Q3 </a:t>
            </a:r>
            <a:r>
              <a:rPr lang="en-GB" sz="2400" dirty="0"/>
              <a:t>Do you have any other disabilities/specific learning difficulties.  Yes      No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GB" sz="2400" b="1" dirty="0"/>
              <a:t>Q4</a:t>
            </a:r>
            <a:r>
              <a:rPr lang="en-GB" sz="2400" dirty="0"/>
              <a:t> Please list the supports you received in 2</a:t>
            </a:r>
            <a:r>
              <a:rPr lang="en-GB" sz="2400" baseline="30000" dirty="0"/>
              <a:t>nd</a:t>
            </a:r>
            <a:r>
              <a:rPr lang="en-GB" sz="2400" dirty="0"/>
              <a:t> level. Please also kit the supports you may required in 3</a:t>
            </a:r>
            <a:r>
              <a:rPr lang="en-GB" sz="2400" baseline="30000" dirty="0"/>
              <a:t>rd</a:t>
            </a:r>
            <a:r>
              <a:rPr lang="en-GB" sz="2400" dirty="0"/>
              <a:t> level.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Accessible Accommodation	Examination Support 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Alternative Print Format 		Learning Support 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Assistive Technology		Note-taker 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Campus Orientation 		Personal Assistant 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Counselling 			Sign Language Interpreter 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Dyslexia Support 			Wheelchair Access 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Transport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Other(s) please specify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769CB7-47D1-4E2E-8E73-44D94164BB60}"/>
              </a:ext>
            </a:extLst>
          </p:cNvPr>
          <p:cNvSpPr/>
          <p:nvPr/>
        </p:nvSpPr>
        <p:spPr>
          <a:xfrm>
            <a:off x="6588224" y="105273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7A8E8-3FA3-4F9D-836C-7EC75A0D4668}"/>
              </a:ext>
            </a:extLst>
          </p:cNvPr>
          <p:cNvSpPr/>
          <p:nvPr/>
        </p:nvSpPr>
        <p:spPr>
          <a:xfrm>
            <a:off x="7524328" y="105273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192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4038600" cy="58655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E" b="1" dirty="0">
                <a:solidFill>
                  <a:srgbClr val="FFC000"/>
                </a:solidFill>
              </a:rPr>
              <a:t>HEAR</a:t>
            </a:r>
          </a:p>
          <a:p>
            <a:pPr marL="0" indent="0">
              <a:buNone/>
            </a:pPr>
            <a:r>
              <a:rPr lang="en-IE" b="1" dirty="0">
                <a:solidFill>
                  <a:srgbClr val="FFC000"/>
                </a:solidFill>
              </a:rPr>
              <a:t>Higher Education Access Route</a:t>
            </a:r>
          </a:p>
          <a:p>
            <a:pPr marL="0" indent="0">
              <a:buNone/>
            </a:pPr>
            <a:r>
              <a:rPr lang="en-IE" dirty="0"/>
              <a:t>It is a third level admissions scheme for school leavers </a:t>
            </a:r>
            <a:r>
              <a:rPr lang="en-GB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who for </a:t>
            </a:r>
            <a:r>
              <a:rPr lang="en-GB" b="1" dirty="0">
                <a:solidFill>
                  <a:srgbClr val="4472C4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social, financial or cultural </a:t>
            </a:r>
            <a:r>
              <a:rPr lang="en-GB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reasons are </a:t>
            </a:r>
            <a:r>
              <a:rPr lang="en-GB" b="1" dirty="0">
                <a:solidFill>
                  <a:srgbClr val="4472C4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under-represented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b="1" dirty="0">
                <a:solidFill>
                  <a:srgbClr val="4472C4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third level education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E" dirty="0"/>
              <a:t>Eligible students may be offered places on </a:t>
            </a:r>
            <a:r>
              <a:rPr lang="en-IE" b="1" dirty="0"/>
              <a:t>reduced points and receive extra supports </a:t>
            </a:r>
            <a:r>
              <a:rPr lang="en-IE" dirty="0"/>
              <a:t>places in colleges that run the scheme.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60649"/>
            <a:ext cx="4038600" cy="58655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E" b="1" dirty="0">
                <a:solidFill>
                  <a:schemeClr val="accent3">
                    <a:lumMod val="50000"/>
                  </a:schemeClr>
                </a:solidFill>
              </a:rPr>
              <a:t>DARE</a:t>
            </a:r>
          </a:p>
          <a:p>
            <a:pPr marL="0" indent="0">
              <a:buNone/>
            </a:pPr>
            <a:r>
              <a:rPr lang="en-IE" b="1" dirty="0">
                <a:solidFill>
                  <a:schemeClr val="accent3">
                    <a:lumMod val="50000"/>
                  </a:schemeClr>
                </a:solidFill>
              </a:rPr>
              <a:t>Disability Access Route to Education </a:t>
            </a:r>
          </a:p>
          <a:p>
            <a:pPr marL="0" indent="0">
              <a:buNone/>
            </a:pPr>
            <a:r>
              <a:rPr lang="en-IE" dirty="0"/>
              <a:t>It is a third level alternative admissions scheme for school leavers whose </a:t>
            </a:r>
            <a:r>
              <a:rPr lang="en-IE" b="1" dirty="0"/>
              <a:t>disabilities have had a negative impact on their second level education.</a:t>
            </a:r>
            <a:r>
              <a:rPr lang="en-IE" dirty="0"/>
              <a:t> Eligible students may be offered places on </a:t>
            </a:r>
            <a:r>
              <a:rPr lang="en-IE" b="1" dirty="0"/>
              <a:t>reduced points </a:t>
            </a:r>
            <a:r>
              <a:rPr lang="en-IE" dirty="0"/>
              <a:t>in the colleges that run the scheme</a:t>
            </a:r>
          </a:p>
          <a:p>
            <a:pPr marL="0" indent="0" algn="ctr">
              <a:buNone/>
            </a:pPr>
            <a:endParaRPr lang="en-IE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27984" y="404664"/>
            <a:ext cx="0" cy="5832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98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174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b="1" dirty="0"/>
              <a:t>Q5 The Personal Statement outlines, from your point of view, the impact your disability or specific learning difficulty is having on your education.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This is an opportunity for you to tell us about </a:t>
            </a:r>
            <a:r>
              <a:rPr lang="en-IE" sz="2400" b="1" dirty="0"/>
              <a:t>your experience</a:t>
            </a:r>
            <a:r>
              <a:rPr lang="en-IE" sz="2400" dirty="0"/>
              <a:t> of being in school and the challenges you  faced. This can include (but is not restricted to) your examination performance, access to texts/ materials, memory/concentration issues, meeting deadlines, attendance, engagement with extracurricular activities and/or the supports you needed for the educational impact of your disability.</a:t>
            </a:r>
          </a:p>
        </p:txBody>
      </p:sp>
    </p:spTree>
    <p:extLst>
      <p:ext uri="{BB962C8B-B14F-4D97-AF65-F5344CB8AC3E}">
        <p14:creationId xmlns:p14="http://schemas.microsoft.com/office/powerpoint/2010/main" val="1630027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b="1" dirty="0"/>
              <a:t>Section B: The Educational Impact Statement (EIS) </a:t>
            </a:r>
          </a:p>
          <a:p>
            <a:pPr marL="0" indent="0">
              <a:buNone/>
            </a:pPr>
            <a:r>
              <a:rPr lang="en-IE" sz="2800" dirty="0"/>
              <a:t>This allows you and your school to provide details of how your disability has impacted on your second level experience. </a:t>
            </a:r>
            <a:r>
              <a:rPr lang="en-IE" sz="2800" b="1" dirty="0"/>
              <a:t>The appropriate teacher in your school will complete the EIS. </a:t>
            </a:r>
            <a:r>
              <a:rPr lang="en-IE" sz="2800" dirty="0"/>
              <a:t> </a:t>
            </a:r>
          </a:p>
          <a:p>
            <a:pPr marL="0" indent="0">
              <a:buNone/>
            </a:pPr>
            <a:r>
              <a:rPr lang="en-IE" sz="2800" dirty="0"/>
              <a:t>The school will complete the form and print off all pages. You and your parent/ guardian must sign the form. </a:t>
            </a:r>
          </a:p>
          <a:p>
            <a:pPr marL="0" indent="0">
              <a:buNone/>
            </a:pPr>
            <a:r>
              <a:rPr lang="en-IE" sz="2800" dirty="0"/>
              <a:t>Your form MUST sign AND stamped by the school.</a:t>
            </a:r>
          </a:p>
        </p:txBody>
      </p:sp>
    </p:spTree>
    <p:extLst>
      <p:ext uri="{BB962C8B-B14F-4D97-AF65-F5344CB8AC3E}">
        <p14:creationId xmlns:p14="http://schemas.microsoft.com/office/powerpoint/2010/main" val="205812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E" sz="2800" b="1" dirty="0">
                <a:solidFill>
                  <a:schemeClr val="accent3"/>
                </a:solidFill>
              </a:rPr>
              <a:t>Meeting DARE’s Educational Impact Criteria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248472" cy="48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9807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Applicants must meet a </a:t>
            </a:r>
            <a:r>
              <a:rPr lang="en-IE" sz="2000" b="1" dirty="0"/>
              <a:t>combination of *two</a:t>
            </a:r>
            <a:r>
              <a:rPr lang="en-IE" sz="2000" dirty="0"/>
              <a:t> indicators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* </a:t>
            </a:r>
            <a:r>
              <a:rPr lang="en-IE" sz="2000" b="1" dirty="0"/>
              <a:t>Applications with Specific Learning Difficulty must meet indicator 6 + one other.  All others any two indicators.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76AAD4-41FA-410E-827C-5F43265FA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446" y="1527631"/>
            <a:ext cx="4038601" cy="321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88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8D1BF5-3266-400C-BF29-5B563EF49366}"/>
              </a:ext>
            </a:extLst>
          </p:cNvPr>
          <p:cNvSpPr/>
          <p:nvPr/>
        </p:nvSpPr>
        <p:spPr>
          <a:xfrm>
            <a:off x="395536" y="4149080"/>
            <a:ext cx="756084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222222"/>
                </a:solidFill>
                <a:latin typeface="Helvetica Neue"/>
              </a:rPr>
              <a:t>Disability </a:t>
            </a:r>
            <a:endParaRPr lang="en-US" altLang="en-US" sz="7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latin typeface="Helvetica Neue"/>
              </a:rPr>
              <a:t>If you wish to disclose a disability or Dyslexia/ Significant Literacy Difficulties or Dyscalculia/ Significant Numeracy Difficulties or apply to the Disability Access Route to Education (DARE) click on the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222222"/>
                </a:solidFill>
                <a:latin typeface="Helvetica Neue"/>
              </a:rPr>
              <a:t> 'Modify Disability (&amp; DARE Application) Status'</a:t>
            </a:r>
            <a:r>
              <a:rPr lang="en-US" altLang="en-US" dirty="0">
                <a:solidFill>
                  <a:srgbClr val="222222"/>
                </a:solidFill>
                <a:latin typeface="Helvetica Neue"/>
              </a:rPr>
              <a:t> button below.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dirty="0">
                <a:solidFill>
                  <a:srgbClr val="222222"/>
                </a:solidFill>
                <a:latin typeface="Helvetica Neue"/>
              </a:rPr>
            </a:br>
            <a:br>
              <a:rPr lang="en-US" altLang="en-US" dirty="0">
                <a:solidFill>
                  <a:srgbClr val="222222"/>
                </a:solidFill>
                <a:latin typeface="Helvetica Neue"/>
              </a:rPr>
            </a:br>
            <a:endParaRPr lang="en-US" altLang="en-US" sz="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44CD3-2ABA-4B86-981B-4BFBF0936F30}"/>
              </a:ext>
            </a:extLst>
          </p:cNvPr>
          <p:cNvSpPr txBox="1"/>
          <p:nvPr/>
        </p:nvSpPr>
        <p:spPr>
          <a:xfrm>
            <a:off x="323528" y="116632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F0000"/>
                </a:solidFill>
              </a:rPr>
              <a:t>IMPORTANT</a:t>
            </a:r>
          </a:p>
          <a:p>
            <a:endParaRPr lang="en-GB" sz="2600" dirty="0"/>
          </a:p>
          <a:p>
            <a:r>
              <a:rPr lang="en-GB" sz="2600" dirty="0"/>
              <a:t>HEAR/DARE Applications are embedded within the CAO application, if you do not tick on the relevant box, within the CAO application, you will not gain access to the HEAR &amp; DARE applications.</a:t>
            </a:r>
          </a:p>
          <a:p>
            <a:endParaRPr lang="en-GB" sz="2600" dirty="0"/>
          </a:p>
          <a:p>
            <a:r>
              <a:rPr lang="en-GB" sz="2600" dirty="0"/>
              <a:t>The information appears after the Qualifications Sections in the CAO application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A39C4F-E13F-4FDF-A278-08AED399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5733256"/>
            <a:ext cx="62960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42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76AE55-5B31-48CF-9A2B-162424A83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944974"/>
            <a:ext cx="43282" cy="76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8885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</a:rPr>
              <a:t>.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2BA6CB"/>
              </a:solidFill>
              <a:effectLst/>
              <a:latin typeface="Helvetica Neue"/>
            </a:endParaRPr>
          </a:p>
        </p:txBody>
      </p:sp>
      <p:pic>
        <p:nvPicPr>
          <p:cNvPr id="1034" name="Picture 10" descr="Opens in a new window">
            <a:hlinkClick r:id="rId2" tooltip="Opens in a new window"/>
            <a:extLst>
              <a:ext uri="{FF2B5EF4-FFF2-40B4-BE49-F238E27FC236}">
                <a16:creationId xmlns:a16="http://schemas.microsoft.com/office/drawing/2014/main" id="{503E2178-9DAF-4A88-8AF1-D57F9AF92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5873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5130E2-5EEC-4F63-9C9B-13F690065B0C}"/>
              </a:ext>
            </a:extLst>
          </p:cNvPr>
          <p:cNvSpPr/>
          <p:nvPr/>
        </p:nvSpPr>
        <p:spPr>
          <a:xfrm>
            <a:off x="222794" y="3254033"/>
            <a:ext cx="85976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222222"/>
                </a:solidFill>
                <a:latin typeface="Helvetica Neue"/>
              </a:rPr>
              <a:t>SUSI - Maintenance/Fee Grant Application 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 (</a:t>
            </a:r>
            <a:r>
              <a:rPr lang="en-US" altLang="en-US" sz="1600" u="sng" dirty="0">
                <a:solidFill>
                  <a:srgbClr val="2BA6CB"/>
                </a:solidFill>
                <a:latin typeface="Helvetica Neue"/>
                <a:hlinkClick r:id="rId4"/>
              </a:rPr>
              <a:t>Further Information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)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All new student Maintenance/Fee Grant applications will be made online to SUSI (Student Universal Support Ireland) through their website at </a:t>
            </a:r>
            <a:r>
              <a:rPr lang="en-US" altLang="en-US" sz="1600" dirty="0">
                <a:solidFill>
                  <a:srgbClr val="2BA6CB"/>
                </a:solidFill>
                <a:latin typeface="Helvetica Neue"/>
                <a:hlinkClick r:id="rId5"/>
              </a:rPr>
              <a:t>www.susi.ie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 (see also </a:t>
            </a:r>
            <a:r>
              <a:rPr lang="en-US" altLang="en-US" sz="1600" dirty="0">
                <a:solidFill>
                  <a:srgbClr val="2BA6CB"/>
                </a:solidFill>
                <a:latin typeface="Helvetica Neue"/>
                <a:hlinkClick r:id="rId6"/>
              </a:rPr>
              <a:t>www.studentfinance.ie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).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Please refer to the </a:t>
            </a:r>
            <a:r>
              <a:rPr lang="en-US" altLang="en-US" sz="1600" dirty="0">
                <a:solidFill>
                  <a:srgbClr val="2BA6CB"/>
                </a:solidFill>
                <a:latin typeface="Helvetica Neue"/>
                <a:hlinkClick r:id="rId7"/>
              </a:rPr>
              <a:t>SUSI web site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 for details of courses that may be eligible for student grant funding from SUSI.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If you wish to apply for a grant, you may indicate this on your CAO online application. CAO will then provide your Identification, Contact and Offer/Acceptance details to the grant authority (SUSI).</a:t>
            </a:r>
            <a:endParaRPr lang="en-US" alt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A62497-CCF6-4718-AD73-50B9BDC5DAE6}"/>
              </a:ext>
            </a:extLst>
          </p:cNvPr>
          <p:cNvSpPr/>
          <p:nvPr/>
        </p:nvSpPr>
        <p:spPr>
          <a:xfrm>
            <a:off x="259220" y="84304"/>
            <a:ext cx="849694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rgbClr val="222222"/>
                </a:solidFill>
                <a:latin typeface="Helvetica Neue"/>
              </a:rPr>
              <a:t>Higher Education Access Route (HEAR) 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 (</a:t>
            </a:r>
            <a:r>
              <a:rPr lang="en-US" altLang="en-US" sz="1600" u="sng" dirty="0">
                <a:solidFill>
                  <a:srgbClr val="2BA6CB"/>
                </a:solidFill>
                <a:latin typeface="Helvetica Neue"/>
                <a:hlinkClick r:id="rId2" tooltip="Opens in a new window"/>
              </a:rPr>
              <a:t>Further Information</a:t>
            </a:r>
            <a:r>
              <a:rPr lang="en-US" altLang="en-US" sz="1600" dirty="0">
                <a:solidFill>
                  <a:srgbClr val="2BA6CB"/>
                </a:solidFill>
                <a:latin typeface="Helvetica Neue"/>
                <a:hlinkClick r:id="rId2" tooltip="Opens in a new window"/>
              </a:rPr>
              <a:t>  </a:t>
            </a:r>
            <a:r>
              <a:rPr lang="en-US" altLang="en-US" sz="1600" dirty="0">
                <a:solidFill>
                  <a:srgbClr val="2BA6CB"/>
                </a:solidFill>
                <a:latin typeface="Helvetica Neue"/>
              </a:rPr>
              <a:t>  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)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(for school-leavers from socio-economically disadvantaged backgrounds)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The Higher Education Access Route (HEAR) is a third level admissions scheme for school leavers from socio-economically disadvantaged backgrounds.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You must complete all relevant Sections (1-8) of the online HEAR application by 17:00 on 1 March 2024 to be considered for HEAR</a:t>
            </a:r>
          </a:p>
          <a:p>
            <a:endParaRPr lang="en-US" altLang="en-US" sz="1600" b="1" dirty="0">
              <a:solidFill>
                <a:srgbClr val="222222"/>
              </a:solidFill>
              <a:latin typeface="Helvetica Neue"/>
            </a:endParaRPr>
          </a:p>
          <a:p>
            <a:r>
              <a:rPr lang="en-US" altLang="en-US" sz="1600" b="1" dirty="0">
                <a:solidFill>
                  <a:srgbClr val="222222"/>
                </a:solidFill>
                <a:latin typeface="Helvetica Neue"/>
              </a:rPr>
              <a:t>Click on the HEAR Application button below to complete your online HEAR application.</a:t>
            </a:r>
          </a:p>
          <a:p>
            <a:endParaRPr lang="en-US" altLang="en-US" sz="7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3D0C89-B0E5-403D-AA91-F2DCF61E3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397" y="2586239"/>
            <a:ext cx="2388006" cy="5547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B6C1F6-73D6-49CA-B50D-F2E271A05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0032" y="6117412"/>
            <a:ext cx="4207371" cy="5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5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482" y="981956"/>
            <a:ext cx="5336717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and HEAR Timelines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35428" y="2307681"/>
          <a:ext cx="7249886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DARE &amp; HEAR closing date</a:t>
                      </a:r>
                      <a:endParaRPr kumimoji="0" lang="en-IE" sz="15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March 2024 at 17:00</a:t>
                      </a:r>
                      <a:endParaRPr kumimoji="0" lang="en-IE" sz="15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Supporting documents closing date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March 2024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Notification of eligibility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 June 2024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99">
                        <a:alpha val="7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Review and Appeals Application 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Early July 2024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HEAR/DARE offers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August 2024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College Orientation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 Aug /Early Sept 2024</a:t>
                      </a:r>
                      <a:endParaRPr kumimoji="0" lang="en-IE" sz="15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886199" y="2464619"/>
            <a:ext cx="174171" cy="17417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Oval 9"/>
          <p:cNvSpPr/>
          <p:nvPr/>
        </p:nvSpPr>
        <p:spPr>
          <a:xfrm>
            <a:off x="3886199" y="3008571"/>
            <a:ext cx="174171" cy="17417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/>
          <p:cNvSpPr/>
          <p:nvPr/>
        </p:nvSpPr>
        <p:spPr>
          <a:xfrm>
            <a:off x="3886199" y="3526212"/>
            <a:ext cx="174171" cy="17417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Oval 11"/>
          <p:cNvSpPr/>
          <p:nvPr/>
        </p:nvSpPr>
        <p:spPr>
          <a:xfrm>
            <a:off x="3886199" y="4043854"/>
            <a:ext cx="174171" cy="17417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 12"/>
          <p:cNvSpPr/>
          <p:nvPr/>
        </p:nvSpPr>
        <p:spPr>
          <a:xfrm>
            <a:off x="3875313" y="4539725"/>
            <a:ext cx="174171" cy="17417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Oval 13"/>
          <p:cNvSpPr/>
          <p:nvPr/>
        </p:nvSpPr>
        <p:spPr>
          <a:xfrm>
            <a:off x="3875313" y="5094562"/>
            <a:ext cx="174171" cy="17417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0" y="5908753"/>
            <a:ext cx="9144000" cy="91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8037242" y="5520642"/>
            <a:ext cx="936702" cy="3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7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46" y="2057402"/>
            <a:ext cx="6686550" cy="3394472"/>
          </a:xfrm>
        </p:spPr>
        <p:txBody>
          <a:bodyPr>
            <a:normAutofit/>
          </a:bodyPr>
          <a:lstStyle/>
          <a:p>
            <a:endParaRPr lang="en-US" sz="27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195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sz="1950" dirty="0">
              <a:latin typeface="Myriad Pro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482" y="981956"/>
            <a:ext cx="8582799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Information: </a:t>
            </a:r>
            <a:r>
              <a:rPr lang="en-GB" sz="3000" b="1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24290"/>
            <a:ext cx="9144000" cy="76460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8062333" y="5527008"/>
            <a:ext cx="981584" cy="34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A8BF1-4A93-A455-AFB1-C747C4BE4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81" y="1726578"/>
            <a:ext cx="7716327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4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322" y="409332"/>
            <a:ext cx="8507288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b="1" dirty="0">
                <a:solidFill>
                  <a:schemeClr val="tx2"/>
                </a:solidFill>
              </a:rPr>
              <a:t>What does ‘reduced points’ mean?</a:t>
            </a:r>
            <a:endParaRPr lang="en-IE" dirty="0">
              <a:solidFill>
                <a:schemeClr val="tx2"/>
              </a:solidFill>
            </a:endParaRPr>
          </a:p>
          <a:p>
            <a:r>
              <a:rPr lang="en-IE" dirty="0"/>
              <a:t>If you apply to </a:t>
            </a:r>
            <a:r>
              <a:rPr lang="en-IE" b="1" dirty="0">
                <a:solidFill>
                  <a:schemeClr val="accent6"/>
                </a:solidFill>
              </a:rPr>
              <a:t>HEAR</a:t>
            </a:r>
            <a:r>
              <a:rPr lang="en-IE" b="1" dirty="0"/>
              <a:t>/</a:t>
            </a:r>
            <a:r>
              <a:rPr lang="en-IE" b="1" dirty="0">
                <a:solidFill>
                  <a:schemeClr val="accent3"/>
                </a:solidFill>
              </a:rPr>
              <a:t>DARE</a:t>
            </a:r>
            <a:r>
              <a:rPr lang="en-IE" dirty="0"/>
              <a:t> and meet the application criteria you may be offered a place even if you do not have enough Leaving Certificate points for your preferred course. CAO points 350, HEAR/DARE 340</a:t>
            </a:r>
            <a:endParaRPr lang="en-IE" b="1" dirty="0"/>
          </a:p>
          <a:p>
            <a:pPr marL="0" indent="0">
              <a:buNone/>
            </a:pPr>
            <a:endParaRPr lang="en-IE" b="1" dirty="0"/>
          </a:p>
          <a:p>
            <a:r>
              <a:rPr lang="en-IE" b="1" dirty="0"/>
              <a:t>You still need to meet the minimum entry requirements </a:t>
            </a:r>
            <a:r>
              <a:rPr lang="en-IE" dirty="0"/>
              <a:t>and any specific programme requirements before being considered for a </a:t>
            </a:r>
            <a:r>
              <a:rPr lang="en-IE" b="1" dirty="0">
                <a:solidFill>
                  <a:schemeClr val="accent6"/>
                </a:solidFill>
              </a:rPr>
              <a:t>HEAR</a:t>
            </a:r>
            <a:r>
              <a:rPr lang="en-IE" b="1" dirty="0"/>
              <a:t>/</a:t>
            </a:r>
            <a:r>
              <a:rPr lang="en-IE" b="1" dirty="0">
                <a:solidFill>
                  <a:srgbClr val="92D050"/>
                </a:solidFill>
              </a:rPr>
              <a:t>DARE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Each of the colleges set aside a </a:t>
            </a:r>
            <a:r>
              <a:rPr lang="en-IE" b="1" dirty="0"/>
              <a:t>quota of places </a:t>
            </a:r>
            <a:r>
              <a:rPr lang="en-IE" dirty="0"/>
              <a:t>for </a:t>
            </a:r>
            <a:r>
              <a:rPr lang="en-IE" b="1" dirty="0">
                <a:solidFill>
                  <a:schemeClr val="accent6"/>
                </a:solidFill>
              </a:rPr>
              <a:t>HEAR</a:t>
            </a:r>
            <a:r>
              <a:rPr lang="en-IE" b="1" dirty="0"/>
              <a:t>/</a:t>
            </a:r>
            <a:r>
              <a:rPr lang="en-IE" b="1" dirty="0">
                <a:solidFill>
                  <a:srgbClr val="92D050"/>
                </a:solidFill>
              </a:rPr>
              <a:t>DARE</a:t>
            </a:r>
            <a:r>
              <a:rPr lang="en-IE" dirty="0"/>
              <a:t> students each year. </a:t>
            </a:r>
          </a:p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br>
              <a:rPr lang="en-IE" dirty="0"/>
            </a:b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34783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79969-736A-6FD2-B032-0793D624A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264" y="-99392"/>
            <a:ext cx="6670096" cy="1656184"/>
          </a:xfrm>
        </p:spPr>
        <p:txBody>
          <a:bodyPr spcFirstLastPara="1" vert="horz" wrap="square" lIns="68569" tIns="34275" rIns="68569" bIns="34275" rtlCol="0" anchor="b" anchorCtr="0">
            <a:normAutofit/>
          </a:bodyPr>
          <a:lstStyle/>
          <a:p>
            <a:r>
              <a:rPr lang="en-US" sz="2400" dirty="0"/>
              <a:t>Map showing higher education institutions participating in HEAR and DARE</a:t>
            </a:r>
            <a:br>
              <a:rPr lang="en-US" dirty="0"/>
            </a:br>
            <a:endParaRPr lang="en-IE" dirty="0"/>
          </a:p>
        </p:txBody>
      </p:sp>
      <p:pic>
        <p:nvPicPr>
          <p:cNvPr id="11" name="Picture 10" descr="A map of Ireland with a list of colleges and universities that participate in the HEAR and DARE admissions routes. ">
            <a:extLst>
              <a:ext uri="{FF2B5EF4-FFF2-40B4-BE49-F238E27FC236}">
                <a16:creationId xmlns:a16="http://schemas.microsoft.com/office/drawing/2014/main" id="{8D55AECD-6BBC-AFAB-BD12-E0DE496C0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2" y="857251"/>
            <a:ext cx="9145472" cy="514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143000"/>
          </a:xfrm>
        </p:spPr>
        <p:txBody>
          <a:bodyPr/>
          <a:lstStyle/>
          <a:p>
            <a:r>
              <a:rPr lang="en-IE" b="1" dirty="0">
                <a:solidFill>
                  <a:schemeClr val="accent6"/>
                </a:solidFill>
              </a:rPr>
              <a:t>HEAR Application</a:t>
            </a:r>
          </a:p>
        </p:txBody>
      </p:sp>
    </p:spTree>
    <p:extLst>
      <p:ext uri="{BB962C8B-B14F-4D97-AF65-F5344CB8AC3E}">
        <p14:creationId xmlns:p14="http://schemas.microsoft.com/office/powerpoint/2010/main" val="147161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IE" sz="2800" b="1" dirty="0">
                <a:solidFill>
                  <a:schemeClr val="accent6"/>
                </a:solidFill>
              </a:rPr>
              <a:t>How do I know if I’m eligible to apply to HEAR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980729"/>
            <a:ext cx="8784976" cy="5145435"/>
          </a:xfrm>
        </p:spPr>
        <p:txBody>
          <a:bodyPr>
            <a:noAutofit/>
          </a:bodyPr>
          <a:lstStyle/>
          <a:p>
            <a:r>
              <a:rPr lang="en-IE" sz="2800" b="1" dirty="0"/>
              <a:t>*Indicator 1 - Low Income </a:t>
            </a:r>
            <a:r>
              <a:rPr lang="en-IE" sz="2000" b="1" dirty="0"/>
              <a:t>(Must have Indicator 1 plus correct combination of 2 other indicators)</a:t>
            </a:r>
          </a:p>
          <a:p>
            <a:pPr marL="0" indent="0">
              <a:buNone/>
            </a:pPr>
            <a:r>
              <a:rPr lang="en-IE" sz="2800" dirty="0"/>
              <a:t>Is the household income below the HEAR Income threshold in 2022? €46790 fewer than 4 dependant children</a:t>
            </a:r>
          </a:p>
          <a:p>
            <a:r>
              <a:rPr lang="en-IE" sz="2800" b="1" dirty="0"/>
              <a:t>Indicator 2 - Medical Card</a:t>
            </a:r>
          </a:p>
          <a:p>
            <a:pPr marL="0" indent="0">
              <a:buNone/>
            </a:pPr>
            <a:r>
              <a:rPr lang="en-IE" sz="2800" dirty="0"/>
              <a:t>Your family has a Medical Card/GP Visit Card </a:t>
            </a:r>
            <a:r>
              <a:rPr lang="en-IE" sz="2800" b="1" dirty="0"/>
              <a:t>in date on 31st December 2023.</a:t>
            </a:r>
            <a:endParaRPr lang="en-IE" sz="2800" dirty="0"/>
          </a:p>
          <a:p>
            <a:r>
              <a:rPr lang="en-IE" sz="2800" b="1" dirty="0"/>
              <a:t>Indicator 3 - Social Welfare</a:t>
            </a:r>
          </a:p>
          <a:p>
            <a:pPr marL="0" indent="0">
              <a:buNone/>
            </a:pPr>
            <a:r>
              <a:rPr lang="en-IE" sz="2800" dirty="0"/>
              <a:t>Is the applicant’s parent(s) or guardian in receipt of a means-tested social welfare payment or a </a:t>
            </a:r>
            <a:r>
              <a:rPr lang="en-IE" sz="2800" b="1" dirty="0"/>
              <a:t>minimum of 26 weeks in 2022.</a:t>
            </a:r>
          </a:p>
          <a:p>
            <a:pPr marL="0" indent="0">
              <a:buNone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92810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632"/>
            <a:ext cx="8435280" cy="6408712"/>
          </a:xfrm>
        </p:spPr>
        <p:txBody>
          <a:bodyPr>
            <a:noAutofit/>
          </a:bodyPr>
          <a:lstStyle/>
          <a:p>
            <a:r>
              <a:rPr lang="en-IE" sz="2800" b="1" dirty="0"/>
              <a:t>Indicator 4 - Socio-Economic Grouping (based on occupation and employment status)</a:t>
            </a:r>
          </a:p>
          <a:p>
            <a:pPr marL="0" indent="0">
              <a:buNone/>
            </a:pPr>
            <a:r>
              <a:rPr lang="en-IE" sz="2800" dirty="0"/>
              <a:t>Is the applicant a member of a </a:t>
            </a:r>
            <a:r>
              <a:rPr lang="en-IE" sz="2800" b="1" dirty="0"/>
              <a:t>group underrepresented in higher education</a:t>
            </a:r>
            <a:r>
              <a:rPr lang="en-IE" sz="2800" dirty="0"/>
              <a:t> i.e. non-manual workers, semi and unskilled workers.</a:t>
            </a:r>
          </a:p>
          <a:p>
            <a:r>
              <a:rPr lang="en-IE" sz="2800" b="1" dirty="0"/>
              <a:t>*Indicator 5 - DEIS School </a:t>
            </a:r>
            <a:r>
              <a:rPr lang="en-IE" sz="2000" b="1" dirty="0"/>
              <a:t>(Every St Ailbe’s Student)</a:t>
            </a:r>
          </a:p>
          <a:p>
            <a:pPr marL="0" indent="0">
              <a:buNone/>
            </a:pPr>
            <a:r>
              <a:rPr lang="en-IE" sz="2800" dirty="0"/>
              <a:t>“DEIS” scheme (Delivering Equality of Opportunity in Schools) for the duration of their second level education.</a:t>
            </a:r>
          </a:p>
          <a:p>
            <a:r>
              <a:rPr lang="en-IE" sz="2800" b="1" dirty="0"/>
              <a:t>Indicator 6 - Geographical Area</a:t>
            </a:r>
          </a:p>
          <a:p>
            <a:pPr marL="0" indent="0">
              <a:buNone/>
            </a:pPr>
            <a:r>
              <a:rPr lang="en-IE" sz="2800" dirty="0"/>
              <a:t>Does the applicant live in an area of concentrated disadvantage – high unemployment and poverty, or a small proportion of adults attend third level education.</a:t>
            </a:r>
          </a:p>
          <a:p>
            <a:pPr marL="0" indent="0">
              <a:buNone/>
            </a:pPr>
            <a:r>
              <a:rPr lang="en-GB" sz="2800" dirty="0"/>
              <a:t>Search for </a:t>
            </a:r>
            <a:r>
              <a:rPr lang="en-GB" sz="2800" dirty="0" err="1"/>
              <a:t>Pobal</a:t>
            </a:r>
            <a:r>
              <a:rPr lang="en-GB" sz="2800" dirty="0"/>
              <a:t> maps deprivation</a:t>
            </a:r>
            <a:endParaRPr lang="en-IE" sz="2800" dirty="0"/>
          </a:p>
          <a:p>
            <a:pPr marL="0" indent="0">
              <a:buNone/>
            </a:pP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4389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D86999-88C3-434D-834D-6025E2072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3" t="3932" r="303" b="5114"/>
          <a:stretch/>
        </p:blipFill>
        <p:spPr>
          <a:xfrm>
            <a:off x="0" y="188640"/>
            <a:ext cx="90364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7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9"/>
            <a:ext cx="8229600" cy="6120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4000" b="1" dirty="0">
                <a:solidFill>
                  <a:schemeClr val="accent6"/>
                </a:solidFill>
              </a:rPr>
              <a:t>The combinations of Indicators for eligibility are:</a:t>
            </a:r>
          </a:p>
          <a:p>
            <a:pPr marL="0" indent="0">
              <a:buNone/>
            </a:pPr>
            <a:endParaRPr lang="en-IE" sz="4000" dirty="0"/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1</a:t>
            </a:r>
            <a:r>
              <a:rPr lang="en-IE" sz="4000" b="1" dirty="0"/>
              <a:t>+ 2 + </a:t>
            </a:r>
          </a:p>
          <a:p>
            <a:pPr marL="0" indent="0">
              <a:buNone/>
            </a:pPr>
            <a:r>
              <a:rPr lang="en-IE" sz="4000" b="1" dirty="0"/>
              <a:t>	4 or </a:t>
            </a:r>
            <a:r>
              <a:rPr lang="en-IE" sz="4000" b="1" dirty="0">
                <a:solidFill>
                  <a:srgbClr val="FF0000"/>
                </a:solidFill>
              </a:rPr>
              <a:t>5</a:t>
            </a:r>
            <a:r>
              <a:rPr lang="en-IE" sz="4000" b="1" dirty="0"/>
              <a:t> or 6</a:t>
            </a:r>
          </a:p>
          <a:p>
            <a:pPr marL="0" indent="0">
              <a:buNone/>
            </a:pPr>
            <a:endParaRPr lang="en-IE" sz="4000" b="1" dirty="0"/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1</a:t>
            </a:r>
            <a:r>
              <a:rPr lang="en-IE" sz="4000" b="1" dirty="0"/>
              <a:t>+ 3 + </a:t>
            </a:r>
          </a:p>
          <a:p>
            <a:pPr marL="0" indent="0">
              <a:buNone/>
            </a:pPr>
            <a:r>
              <a:rPr lang="en-IE" sz="4000" b="1" dirty="0"/>
              <a:t>	4 or </a:t>
            </a:r>
            <a:r>
              <a:rPr lang="en-IE" sz="4000" b="1" dirty="0">
                <a:solidFill>
                  <a:srgbClr val="FF0000"/>
                </a:solidFill>
              </a:rPr>
              <a:t>5</a:t>
            </a:r>
            <a:r>
              <a:rPr lang="en-IE" sz="4000" b="1" dirty="0"/>
              <a:t> or 6</a:t>
            </a:r>
          </a:p>
          <a:p>
            <a:pPr marL="0" indent="0">
              <a:buNone/>
            </a:pPr>
            <a:endParaRPr lang="en-IE" sz="4000" b="1" dirty="0"/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1</a:t>
            </a:r>
            <a:r>
              <a:rPr lang="en-IE" sz="4000" b="1" dirty="0"/>
              <a:t>+ 4 + </a:t>
            </a:r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5</a:t>
            </a:r>
            <a:r>
              <a:rPr lang="en-IE" sz="4000" b="1" dirty="0"/>
              <a:t> or 6</a:t>
            </a:r>
          </a:p>
          <a:p>
            <a:pPr marL="0" indent="0">
              <a:buNone/>
            </a:pPr>
            <a:endParaRPr lang="en-IE" sz="4000" b="1" dirty="0"/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1</a:t>
            </a:r>
            <a:r>
              <a:rPr lang="en-IE" sz="4000" b="1" dirty="0"/>
              <a:t>+ </a:t>
            </a:r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5</a:t>
            </a:r>
            <a:r>
              <a:rPr lang="en-IE" sz="4000" b="1" dirty="0"/>
              <a:t> + 6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5656" y="1405125"/>
            <a:ext cx="158417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1475656" y="2780929"/>
            <a:ext cx="1584176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1475656" y="4079294"/>
            <a:ext cx="122413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1475656" y="5301208"/>
            <a:ext cx="1224136" cy="9361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1556793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INDICATORS</a:t>
            </a:r>
          </a:p>
          <a:p>
            <a:r>
              <a:rPr lang="en-IE" b="1" dirty="0">
                <a:solidFill>
                  <a:srgbClr val="FF0000"/>
                </a:solidFill>
              </a:rPr>
              <a:t>1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/>
              <a:t>Income €46790</a:t>
            </a:r>
          </a:p>
          <a:p>
            <a:r>
              <a:rPr lang="en-IE" b="1" dirty="0"/>
              <a:t>2</a:t>
            </a:r>
            <a:r>
              <a:rPr lang="en-IE" dirty="0"/>
              <a:t> Medical/GP Visit Card</a:t>
            </a:r>
          </a:p>
          <a:p>
            <a:r>
              <a:rPr lang="en-IE" b="1" dirty="0"/>
              <a:t>3 </a:t>
            </a:r>
            <a:r>
              <a:rPr lang="en-IE" dirty="0"/>
              <a:t>Social Welfare Payment (26 </a:t>
            </a:r>
            <a:r>
              <a:rPr lang="en-IE" dirty="0" err="1"/>
              <a:t>wks</a:t>
            </a:r>
            <a:r>
              <a:rPr lang="en-IE" dirty="0"/>
              <a:t> 2022)</a:t>
            </a:r>
          </a:p>
          <a:p>
            <a:r>
              <a:rPr lang="en-IE" b="1" dirty="0"/>
              <a:t>4 </a:t>
            </a:r>
            <a:r>
              <a:rPr lang="en-IE" dirty="0"/>
              <a:t>Socio-economic Group (non-manual, semi &amp; unskilled manual workers)</a:t>
            </a:r>
          </a:p>
          <a:p>
            <a:r>
              <a:rPr lang="en-IE" b="1" dirty="0">
                <a:solidFill>
                  <a:srgbClr val="FF0000"/>
                </a:solidFill>
              </a:rPr>
              <a:t>5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/>
              <a:t>DEIS School</a:t>
            </a:r>
          </a:p>
          <a:p>
            <a:r>
              <a:rPr lang="en-IE" b="1" dirty="0"/>
              <a:t>6</a:t>
            </a:r>
            <a:r>
              <a:rPr lang="en-IE" dirty="0"/>
              <a:t> Concentrated Disadvantage</a:t>
            </a:r>
          </a:p>
        </p:txBody>
      </p:sp>
    </p:spTree>
    <p:extLst>
      <p:ext uri="{BB962C8B-B14F-4D97-AF65-F5344CB8AC3E}">
        <p14:creationId xmlns:p14="http://schemas.microsoft.com/office/powerpoint/2010/main" val="774075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87253e-bcc1-4ad1-9749-2fcd4d267c9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E62917B7EDD34E9E8B99CDBC9C6DBA" ma:contentTypeVersion="15" ma:contentTypeDescription="Create a new document." ma:contentTypeScope="" ma:versionID="945138aa32c3f9b4a7b6e8af8f48a6e8">
  <xsd:schema xmlns:xsd="http://www.w3.org/2001/XMLSchema" xmlns:xs="http://www.w3.org/2001/XMLSchema" xmlns:p="http://schemas.microsoft.com/office/2006/metadata/properties" xmlns:ns3="afb8d2bf-92e0-4a49-81e3-572538b424bc" xmlns:ns4="6b87253e-bcc1-4ad1-9749-2fcd4d267c94" targetNamespace="http://schemas.microsoft.com/office/2006/metadata/properties" ma:root="true" ma:fieldsID="d4c4aea83d760249dc6b295145d8be21" ns3:_="" ns4:_="">
    <xsd:import namespace="afb8d2bf-92e0-4a49-81e3-572538b424bc"/>
    <xsd:import namespace="6b87253e-bcc1-4ad1-9749-2fcd4d267c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8d2bf-92e0-4a49-81e3-572538b424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7253e-bcc1-4ad1-9749-2fcd4d267c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9B949C-B76D-43ED-98AC-96175B55F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5D834C-DDF3-4704-A0AF-DE13CE15674C}">
  <ds:schemaRefs>
    <ds:schemaRef ds:uri="6b87253e-bcc1-4ad1-9749-2fcd4d267c94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afb8d2bf-92e0-4a49-81e3-572538b424bc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10468E-612C-489A-ADB4-A908B42E2A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b8d2bf-92e0-4a49-81e3-572538b424bc"/>
    <ds:schemaRef ds:uri="6b87253e-bcc1-4ad1-9749-2fcd4d267c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1948</Words>
  <Application>Microsoft Office PowerPoint</Application>
  <PresentationFormat>On-screen Show (4:3)</PresentationFormat>
  <Paragraphs>176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Helvetica Neue</vt:lpstr>
      <vt:lpstr>Myriad Pro</vt:lpstr>
      <vt:lpstr>Tahoma</vt:lpstr>
      <vt:lpstr>Office Theme</vt:lpstr>
      <vt:lpstr>HEAR &amp; DARE APPLICATION 2023</vt:lpstr>
      <vt:lpstr>PowerPoint Presentation</vt:lpstr>
      <vt:lpstr>PowerPoint Presentation</vt:lpstr>
      <vt:lpstr>Map showing higher education institutions participating in HEAR and DARE </vt:lpstr>
      <vt:lpstr>HEAR Application</vt:lpstr>
      <vt:lpstr>How do I know if I’m eligible to apply to HEAR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DARE Application</vt:lpstr>
      <vt:lpstr>What disabilities are eligible for consideration for DARE?</vt:lpstr>
      <vt:lpstr>PowerPoint Presentation</vt:lpstr>
      <vt:lpstr>Providing Evidence of your Disability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Meeting DARE’s Educational Impact Criteria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 &amp; DARE APPLICATION</dc:title>
  <dc:creator>maryryan</dc:creator>
  <cp:lastModifiedBy>Denis Keating</cp:lastModifiedBy>
  <cp:revision>42</cp:revision>
  <cp:lastPrinted>2022-11-30T13:20:55Z</cp:lastPrinted>
  <dcterms:created xsi:type="dcterms:W3CDTF">2019-11-13T11:13:48Z</dcterms:created>
  <dcterms:modified xsi:type="dcterms:W3CDTF">2023-11-16T13:09:54Z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0x01010061E62917B7EDD34E9E8B99CDBC9C6DBA</vt:lpwstr>
  </property>
</Properties>
</file>