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328" r:id="rId5"/>
    <p:sldId id="271" r:id="rId6"/>
    <p:sldId id="258" r:id="rId7"/>
    <p:sldId id="321" r:id="rId8"/>
    <p:sldId id="332" r:id="rId9"/>
    <p:sldId id="327" r:id="rId10"/>
    <p:sldId id="330" r:id="rId11"/>
    <p:sldId id="288" r:id="rId12"/>
    <p:sldId id="32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4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1EA41-CACF-4FE4-8A8E-AB043888879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86D7EA-F4A9-4F9D-B7F1-36F4A917394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altLang="en-US" sz="2800" u="sng" dirty="0">
              <a:solidFill>
                <a:schemeClr val="tx1"/>
              </a:solidFill>
            </a:rPr>
            <a:t>3 Forms of Assessment </a:t>
          </a:r>
          <a:endParaRPr lang="en-US" sz="2800" dirty="0">
            <a:solidFill>
              <a:schemeClr val="tx1"/>
            </a:solidFill>
          </a:endParaRPr>
        </a:p>
      </dgm:t>
    </dgm:pt>
    <dgm:pt modelId="{810CFFD3-0971-475A-80FD-5B31A2633B91}" type="parTrans" cxnId="{317150A6-3BD9-421C-8A1E-1BF29D35D47B}">
      <dgm:prSet/>
      <dgm:spPr/>
      <dgm:t>
        <a:bodyPr/>
        <a:lstStyle/>
        <a:p>
          <a:endParaRPr lang="en-US"/>
        </a:p>
      </dgm:t>
    </dgm:pt>
    <dgm:pt modelId="{BC8B5F04-4D66-4A6E-8A50-16E92151BEF8}" type="sibTrans" cxnId="{317150A6-3BD9-421C-8A1E-1BF29D35D47B}">
      <dgm:prSet/>
      <dgm:spPr/>
      <dgm:t>
        <a:bodyPr/>
        <a:lstStyle/>
        <a:p>
          <a:endParaRPr lang="en-US"/>
        </a:p>
      </dgm:t>
    </dgm:pt>
    <dgm:pt modelId="{D6300CF8-724E-4758-8134-3E955A63EC5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altLang="en-US" sz="2800" dirty="0">
              <a:solidFill>
                <a:schemeClr val="tx1"/>
              </a:solidFill>
            </a:rPr>
            <a:t>Satisfactory completion of Modules    62 credits (31%)</a:t>
          </a:r>
          <a:endParaRPr lang="en-US" sz="2800" dirty="0">
            <a:solidFill>
              <a:schemeClr val="tx1"/>
            </a:solidFill>
          </a:endParaRPr>
        </a:p>
      </dgm:t>
    </dgm:pt>
    <dgm:pt modelId="{CB3C343C-E957-46A7-BEFE-6911493E8A5F}" type="parTrans" cxnId="{17FBD142-4BC2-48D4-8DF0-F97828FCB3E5}">
      <dgm:prSet/>
      <dgm:spPr/>
      <dgm:t>
        <a:bodyPr/>
        <a:lstStyle/>
        <a:p>
          <a:endParaRPr lang="en-US"/>
        </a:p>
      </dgm:t>
    </dgm:pt>
    <dgm:pt modelId="{E5365F4C-BEFD-4FAB-89CA-6905371DC750}" type="sibTrans" cxnId="{17FBD142-4BC2-48D4-8DF0-F97828FCB3E5}">
      <dgm:prSet/>
      <dgm:spPr/>
      <dgm:t>
        <a:bodyPr/>
        <a:lstStyle/>
        <a:p>
          <a:endParaRPr lang="en-US"/>
        </a:p>
      </dgm:t>
    </dgm:pt>
    <dgm:pt modelId="{8379C6DC-085F-424A-81DC-F2C3ED11DC88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altLang="en-US" sz="2800" dirty="0">
              <a:solidFill>
                <a:schemeClr val="tx1"/>
              </a:solidFill>
            </a:rPr>
            <a:t>7 Student tasks			   70 credits (35%)</a:t>
          </a:r>
          <a:endParaRPr lang="en-US" sz="2800" dirty="0">
            <a:solidFill>
              <a:schemeClr val="tx1"/>
            </a:solidFill>
          </a:endParaRPr>
        </a:p>
      </dgm:t>
    </dgm:pt>
    <dgm:pt modelId="{67C9486E-3E99-4A59-B8EF-0641DEECAB37}" type="parTrans" cxnId="{9C110BE7-DBB2-452A-9D80-DD1DA9211642}">
      <dgm:prSet/>
      <dgm:spPr/>
      <dgm:t>
        <a:bodyPr/>
        <a:lstStyle/>
        <a:p>
          <a:endParaRPr lang="en-US"/>
        </a:p>
      </dgm:t>
    </dgm:pt>
    <dgm:pt modelId="{6DDFF757-57EE-4CED-B8C6-44993F01CC0B}" type="sibTrans" cxnId="{9C110BE7-DBB2-452A-9D80-DD1DA9211642}">
      <dgm:prSet/>
      <dgm:spPr/>
      <dgm:t>
        <a:bodyPr/>
        <a:lstStyle/>
        <a:p>
          <a:endParaRPr lang="en-US"/>
        </a:p>
      </dgm:t>
    </dgm:pt>
    <dgm:pt modelId="{CB0530BC-A396-44F0-9CA0-FD5D4E642F9E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altLang="en-US" sz="2800" b="1" dirty="0">
              <a:solidFill>
                <a:schemeClr val="tx1"/>
              </a:solidFill>
            </a:rPr>
            <a:t>Total				200 credits (100%)</a:t>
          </a:r>
          <a:endParaRPr lang="en-US" sz="2800" dirty="0">
            <a:solidFill>
              <a:schemeClr val="tx1"/>
            </a:solidFill>
          </a:endParaRPr>
        </a:p>
      </dgm:t>
    </dgm:pt>
    <dgm:pt modelId="{7B2AF83A-2D53-4A23-A122-3D8353A78F5B}" type="parTrans" cxnId="{8F359DCE-90BE-441F-87FD-300EB38D5648}">
      <dgm:prSet/>
      <dgm:spPr/>
      <dgm:t>
        <a:bodyPr/>
        <a:lstStyle/>
        <a:p>
          <a:endParaRPr lang="en-US"/>
        </a:p>
      </dgm:t>
    </dgm:pt>
    <dgm:pt modelId="{E01EC5EB-35DB-467E-8A6D-B87AFEC63F16}" type="sibTrans" cxnId="{8F359DCE-90BE-441F-87FD-300EB38D5648}">
      <dgm:prSet/>
      <dgm:spPr/>
      <dgm:t>
        <a:bodyPr/>
        <a:lstStyle/>
        <a:p>
          <a:endParaRPr lang="en-US"/>
        </a:p>
      </dgm:t>
    </dgm:pt>
    <dgm:pt modelId="{9A70A830-7E03-4F7B-9AD6-E48C9707D1AC}">
      <dgm:prSet custT="1"/>
      <dgm:spPr/>
      <dgm:t>
        <a:bodyPr/>
        <a:lstStyle/>
        <a:p>
          <a:r>
            <a:rPr lang="en-GB" altLang="en-US" sz="2800" dirty="0">
              <a:solidFill>
                <a:schemeClr val="tx1"/>
              </a:solidFill>
            </a:rPr>
            <a:t>Final examinations		    68 credits (34%)</a:t>
          </a:r>
        </a:p>
      </dgm:t>
    </dgm:pt>
    <dgm:pt modelId="{48DC235C-0345-4FB9-A3D8-8D1C3F23E931}" type="parTrans" cxnId="{2857251F-5940-4382-A4CE-564E365BC468}">
      <dgm:prSet/>
      <dgm:spPr/>
      <dgm:t>
        <a:bodyPr/>
        <a:lstStyle/>
        <a:p>
          <a:endParaRPr lang="en-GB"/>
        </a:p>
      </dgm:t>
    </dgm:pt>
    <dgm:pt modelId="{857B0129-9E88-4565-9142-6764A49B25D7}" type="sibTrans" cxnId="{2857251F-5940-4382-A4CE-564E365BC468}">
      <dgm:prSet/>
      <dgm:spPr/>
      <dgm:t>
        <a:bodyPr/>
        <a:lstStyle/>
        <a:p>
          <a:endParaRPr lang="en-GB"/>
        </a:p>
      </dgm:t>
    </dgm:pt>
    <dgm:pt modelId="{27437474-48DB-4273-8FBB-29D534A3EFBE}" type="pres">
      <dgm:prSet presAssocID="{4701EA41-CACF-4FE4-8A8E-AB0438888793}" presName="linear" presStyleCnt="0">
        <dgm:presLayoutVars>
          <dgm:animLvl val="lvl"/>
          <dgm:resizeHandles val="exact"/>
        </dgm:presLayoutVars>
      </dgm:prSet>
      <dgm:spPr/>
    </dgm:pt>
    <dgm:pt modelId="{76140EA7-6BBF-4469-A3AB-15E88D5A500B}" type="pres">
      <dgm:prSet presAssocID="{F686D7EA-F4A9-4F9D-B7F1-36F4A917394B}" presName="parentText" presStyleLbl="node1" presStyleIdx="0" presStyleCnt="5" custScaleY="106034" custLinFactY="-4110" custLinFactNeighborX="-799" custLinFactNeighborY="-100000">
        <dgm:presLayoutVars>
          <dgm:chMax val="0"/>
          <dgm:bulletEnabled val="1"/>
        </dgm:presLayoutVars>
      </dgm:prSet>
      <dgm:spPr/>
    </dgm:pt>
    <dgm:pt modelId="{5A4D5785-7E52-4A45-9F34-213ABB8E90CB}" type="pres">
      <dgm:prSet presAssocID="{BC8B5F04-4D66-4A6E-8A50-16E92151BEF8}" presName="spacer" presStyleCnt="0"/>
      <dgm:spPr/>
    </dgm:pt>
    <dgm:pt modelId="{5A60F1B5-8A67-40E4-A3AE-A5D7D63FE5A5}" type="pres">
      <dgm:prSet presAssocID="{D6300CF8-724E-4758-8134-3E955A63EC57}" presName="parentText" presStyleLbl="node1" presStyleIdx="1" presStyleCnt="5" custLinFactNeighborX="1660" custLinFactNeighborY="-18764">
        <dgm:presLayoutVars>
          <dgm:chMax val="0"/>
          <dgm:bulletEnabled val="1"/>
        </dgm:presLayoutVars>
      </dgm:prSet>
      <dgm:spPr/>
    </dgm:pt>
    <dgm:pt modelId="{1AD7AE9C-52F5-4CA4-8C56-4F4AD600F61A}" type="pres">
      <dgm:prSet presAssocID="{E5365F4C-BEFD-4FAB-89CA-6905371DC750}" presName="spacer" presStyleCnt="0"/>
      <dgm:spPr/>
    </dgm:pt>
    <dgm:pt modelId="{C2BA8DEF-7FDF-42E7-A45F-B0AE55270624}" type="pres">
      <dgm:prSet presAssocID="{8379C6DC-085F-424A-81DC-F2C3ED11DC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E4B4E43-90FA-41D6-AB4A-E20D06557433}" type="pres">
      <dgm:prSet presAssocID="{6DDFF757-57EE-4CED-B8C6-44993F01CC0B}" presName="spacer" presStyleCnt="0"/>
      <dgm:spPr/>
    </dgm:pt>
    <dgm:pt modelId="{F0639A95-DBE6-4CFA-92BE-9318929100EE}" type="pres">
      <dgm:prSet presAssocID="{9A70A830-7E03-4F7B-9AD6-E48C9707D1A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54AEC37-055B-4611-96BC-3C32977EA826}" type="pres">
      <dgm:prSet presAssocID="{857B0129-9E88-4565-9142-6764A49B25D7}" presName="spacer" presStyleCnt="0"/>
      <dgm:spPr/>
    </dgm:pt>
    <dgm:pt modelId="{9E91B11E-B8AC-404F-9EFF-645964C1AA28}" type="pres">
      <dgm:prSet presAssocID="{CB0530BC-A396-44F0-9CA0-FD5D4E642F9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857251F-5940-4382-A4CE-564E365BC468}" srcId="{4701EA41-CACF-4FE4-8A8E-AB0438888793}" destId="{9A70A830-7E03-4F7B-9AD6-E48C9707D1AC}" srcOrd="3" destOrd="0" parTransId="{48DC235C-0345-4FB9-A3D8-8D1C3F23E931}" sibTransId="{857B0129-9E88-4565-9142-6764A49B25D7}"/>
    <dgm:cxn modelId="{E88D6129-F65F-4E76-977C-564F35FDFFF4}" type="presOf" srcId="{D6300CF8-724E-4758-8134-3E955A63EC57}" destId="{5A60F1B5-8A67-40E4-A3AE-A5D7D63FE5A5}" srcOrd="0" destOrd="0" presId="urn:microsoft.com/office/officeart/2005/8/layout/vList2"/>
    <dgm:cxn modelId="{17FBD142-4BC2-48D4-8DF0-F97828FCB3E5}" srcId="{4701EA41-CACF-4FE4-8A8E-AB0438888793}" destId="{D6300CF8-724E-4758-8134-3E955A63EC57}" srcOrd="1" destOrd="0" parTransId="{CB3C343C-E957-46A7-BEFE-6911493E8A5F}" sibTransId="{E5365F4C-BEFD-4FAB-89CA-6905371DC750}"/>
    <dgm:cxn modelId="{135F1758-E9C4-4CA3-9C45-4DA975C8BD15}" type="presOf" srcId="{F686D7EA-F4A9-4F9D-B7F1-36F4A917394B}" destId="{76140EA7-6BBF-4469-A3AB-15E88D5A500B}" srcOrd="0" destOrd="0" presId="urn:microsoft.com/office/officeart/2005/8/layout/vList2"/>
    <dgm:cxn modelId="{ED8D0580-97D4-4F52-8859-C877A96F89DD}" type="presOf" srcId="{4701EA41-CACF-4FE4-8A8E-AB0438888793}" destId="{27437474-48DB-4273-8FBB-29D534A3EFBE}" srcOrd="0" destOrd="0" presId="urn:microsoft.com/office/officeart/2005/8/layout/vList2"/>
    <dgm:cxn modelId="{E3D21595-AFAB-4A89-84BD-A6FF040AA122}" type="presOf" srcId="{CB0530BC-A396-44F0-9CA0-FD5D4E642F9E}" destId="{9E91B11E-B8AC-404F-9EFF-645964C1AA28}" srcOrd="0" destOrd="0" presId="urn:microsoft.com/office/officeart/2005/8/layout/vList2"/>
    <dgm:cxn modelId="{317150A6-3BD9-421C-8A1E-1BF29D35D47B}" srcId="{4701EA41-CACF-4FE4-8A8E-AB0438888793}" destId="{F686D7EA-F4A9-4F9D-B7F1-36F4A917394B}" srcOrd="0" destOrd="0" parTransId="{810CFFD3-0971-475A-80FD-5B31A2633B91}" sibTransId="{BC8B5F04-4D66-4A6E-8A50-16E92151BEF8}"/>
    <dgm:cxn modelId="{21140FA8-8117-4602-9851-6F41FBCE74CA}" type="presOf" srcId="{9A70A830-7E03-4F7B-9AD6-E48C9707D1AC}" destId="{F0639A95-DBE6-4CFA-92BE-9318929100EE}" srcOrd="0" destOrd="0" presId="urn:microsoft.com/office/officeart/2005/8/layout/vList2"/>
    <dgm:cxn modelId="{0C4B33A8-A4EB-4801-82BA-1A6D53C8FA27}" type="presOf" srcId="{8379C6DC-085F-424A-81DC-F2C3ED11DC88}" destId="{C2BA8DEF-7FDF-42E7-A45F-B0AE55270624}" srcOrd="0" destOrd="0" presId="urn:microsoft.com/office/officeart/2005/8/layout/vList2"/>
    <dgm:cxn modelId="{8F359DCE-90BE-441F-87FD-300EB38D5648}" srcId="{4701EA41-CACF-4FE4-8A8E-AB0438888793}" destId="{CB0530BC-A396-44F0-9CA0-FD5D4E642F9E}" srcOrd="4" destOrd="0" parTransId="{7B2AF83A-2D53-4A23-A122-3D8353A78F5B}" sibTransId="{E01EC5EB-35DB-467E-8A6D-B87AFEC63F16}"/>
    <dgm:cxn modelId="{9C110BE7-DBB2-452A-9D80-DD1DA9211642}" srcId="{4701EA41-CACF-4FE4-8A8E-AB0438888793}" destId="{8379C6DC-085F-424A-81DC-F2C3ED11DC88}" srcOrd="2" destOrd="0" parTransId="{67C9486E-3E99-4A59-B8EF-0641DEECAB37}" sibTransId="{6DDFF757-57EE-4CED-B8C6-44993F01CC0B}"/>
    <dgm:cxn modelId="{B834B97E-9AEB-4625-96EB-A54C2EBA8BFE}" type="presParOf" srcId="{27437474-48DB-4273-8FBB-29D534A3EFBE}" destId="{76140EA7-6BBF-4469-A3AB-15E88D5A500B}" srcOrd="0" destOrd="0" presId="urn:microsoft.com/office/officeart/2005/8/layout/vList2"/>
    <dgm:cxn modelId="{92518696-3B08-42AD-BEC7-2A2A6A5A4BE0}" type="presParOf" srcId="{27437474-48DB-4273-8FBB-29D534A3EFBE}" destId="{5A4D5785-7E52-4A45-9F34-213ABB8E90CB}" srcOrd="1" destOrd="0" presId="urn:microsoft.com/office/officeart/2005/8/layout/vList2"/>
    <dgm:cxn modelId="{7B5C5A72-FC44-4BD6-A29B-AFC0CBD6DEA0}" type="presParOf" srcId="{27437474-48DB-4273-8FBB-29D534A3EFBE}" destId="{5A60F1B5-8A67-40E4-A3AE-A5D7D63FE5A5}" srcOrd="2" destOrd="0" presId="urn:microsoft.com/office/officeart/2005/8/layout/vList2"/>
    <dgm:cxn modelId="{C22E8919-EDDC-43F3-9C76-F36A7EE7ECAE}" type="presParOf" srcId="{27437474-48DB-4273-8FBB-29D534A3EFBE}" destId="{1AD7AE9C-52F5-4CA4-8C56-4F4AD600F61A}" srcOrd="3" destOrd="0" presId="urn:microsoft.com/office/officeart/2005/8/layout/vList2"/>
    <dgm:cxn modelId="{3A723E15-2938-4549-9B05-B329AA6B4287}" type="presParOf" srcId="{27437474-48DB-4273-8FBB-29D534A3EFBE}" destId="{C2BA8DEF-7FDF-42E7-A45F-B0AE55270624}" srcOrd="4" destOrd="0" presId="urn:microsoft.com/office/officeart/2005/8/layout/vList2"/>
    <dgm:cxn modelId="{C432665F-1ADF-47B1-9BC2-36A40188BC17}" type="presParOf" srcId="{27437474-48DB-4273-8FBB-29D534A3EFBE}" destId="{5E4B4E43-90FA-41D6-AB4A-E20D06557433}" srcOrd="5" destOrd="0" presId="urn:microsoft.com/office/officeart/2005/8/layout/vList2"/>
    <dgm:cxn modelId="{F0D84084-596E-419B-AFAD-46B77B76A0B4}" type="presParOf" srcId="{27437474-48DB-4273-8FBB-29D534A3EFBE}" destId="{F0639A95-DBE6-4CFA-92BE-9318929100EE}" srcOrd="6" destOrd="0" presId="urn:microsoft.com/office/officeart/2005/8/layout/vList2"/>
    <dgm:cxn modelId="{8BC39CA6-88B5-4AE9-85B4-44DF7DC61608}" type="presParOf" srcId="{27437474-48DB-4273-8FBB-29D534A3EFBE}" destId="{554AEC37-055B-4611-96BC-3C32977EA826}" srcOrd="7" destOrd="0" presId="urn:microsoft.com/office/officeart/2005/8/layout/vList2"/>
    <dgm:cxn modelId="{220C3FA4-7C9D-4995-BE19-DC51503E64EF}" type="presParOf" srcId="{27437474-48DB-4273-8FBB-29D534A3EFBE}" destId="{9E91B11E-B8AC-404F-9EFF-645964C1AA2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1EA41-CACF-4FE4-8A8E-AB043888879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686D7EA-F4A9-4F9D-B7F1-36F4A917394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800" b="1" u="sng" dirty="0">
              <a:solidFill>
                <a:schemeClr val="tx1"/>
              </a:solidFill>
            </a:rPr>
            <a:t>Certification:</a:t>
          </a:r>
        </a:p>
      </dgm:t>
    </dgm:pt>
    <dgm:pt modelId="{810CFFD3-0971-475A-80FD-5B31A2633B91}" type="parTrans" cxnId="{317150A6-3BD9-421C-8A1E-1BF29D35D47B}">
      <dgm:prSet/>
      <dgm:spPr/>
      <dgm:t>
        <a:bodyPr/>
        <a:lstStyle/>
        <a:p>
          <a:endParaRPr lang="en-US"/>
        </a:p>
      </dgm:t>
    </dgm:pt>
    <dgm:pt modelId="{BC8B5F04-4D66-4A6E-8A50-16E92151BEF8}" type="sibTrans" cxnId="{317150A6-3BD9-421C-8A1E-1BF29D35D47B}">
      <dgm:prSet/>
      <dgm:spPr/>
      <dgm:t>
        <a:bodyPr/>
        <a:lstStyle/>
        <a:p>
          <a:endParaRPr lang="en-US"/>
        </a:p>
      </dgm:t>
    </dgm:pt>
    <dgm:pt modelId="{D6300CF8-724E-4758-8134-3E955A63EC5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altLang="en-US" sz="2800" dirty="0">
              <a:solidFill>
                <a:schemeClr val="tx1"/>
              </a:solidFill>
            </a:rPr>
            <a:t>Pass		60-69 %	(120 - 139 credits)</a:t>
          </a:r>
          <a:endParaRPr lang="en-US" sz="2800" dirty="0">
            <a:solidFill>
              <a:schemeClr val="tx1"/>
            </a:solidFill>
          </a:endParaRPr>
        </a:p>
      </dgm:t>
    </dgm:pt>
    <dgm:pt modelId="{CB3C343C-E957-46A7-BEFE-6911493E8A5F}" type="parTrans" cxnId="{17FBD142-4BC2-48D4-8DF0-F97828FCB3E5}">
      <dgm:prSet/>
      <dgm:spPr/>
      <dgm:t>
        <a:bodyPr/>
        <a:lstStyle/>
        <a:p>
          <a:endParaRPr lang="en-US"/>
        </a:p>
      </dgm:t>
    </dgm:pt>
    <dgm:pt modelId="{E5365F4C-BEFD-4FAB-89CA-6905371DC750}" type="sibTrans" cxnId="{17FBD142-4BC2-48D4-8DF0-F97828FCB3E5}">
      <dgm:prSet/>
      <dgm:spPr/>
      <dgm:t>
        <a:bodyPr/>
        <a:lstStyle/>
        <a:p>
          <a:endParaRPr lang="en-US"/>
        </a:p>
      </dgm:t>
    </dgm:pt>
    <dgm:pt modelId="{8379C6DC-085F-424A-81DC-F2C3ED11DC88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GB" altLang="en-US" sz="2800" dirty="0">
              <a:solidFill>
                <a:schemeClr val="tx1"/>
              </a:solidFill>
            </a:rPr>
            <a:t>Merit		(70-84 %)	(140 - 169 credits)</a:t>
          </a:r>
          <a:endParaRPr lang="en-US" sz="2800" dirty="0">
            <a:solidFill>
              <a:schemeClr val="tx1"/>
            </a:solidFill>
          </a:endParaRPr>
        </a:p>
      </dgm:t>
    </dgm:pt>
    <dgm:pt modelId="{67C9486E-3E99-4A59-B8EF-0641DEECAB37}" type="parTrans" cxnId="{9C110BE7-DBB2-452A-9D80-DD1DA9211642}">
      <dgm:prSet/>
      <dgm:spPr/>
      <dgm:t>
        <a:bodyPr/>
        <a:lstStyle/>
        <a:p>
          <a:endParaRPr lang="en-US"/>
        </a:p>
      </dgm:t>
    </dgm:pt>
    <dgm:pt modelId="{6DDFF757-57EE-4CED-B8C6-44993F01CC0B}" type="sibTrans" cxnId="{9C110BE7-DBB2-452A-9D80-DD1DA9211642}">
      <dgm:prSet/>
      <dgm:spPr/>
      <dgm:t>
        <a:bodyPr/>
        <a:lstStyle/>
        <a:p>
          <a:endParaRPr lang="en-US"/>
        </a:p>
      </dgm:t>
    </dgm:pt>
    <dgm:pt modelId="{9A70A830-7E03-4F7B-9AD6-E48C9707D1AC}">
      <dgm:prSet custT="1"/>
      <dgm:spPr/>
      <dgm:t>
        <a:bodyPr/>
        <a:lstStyle/>
        <a:p>
          <a:r>
            <a:rPr lang="en-GB" altLang="en-US" sz="2800" dirty="0">
              <a:solidFill>
                <a:schemeClr val="tx1"/>
              </a:solidFill>
            </a:rPr>
            <a:t>Distinction 	(85-100 %)	(170 - 200 credits)</a:t>
          </a:r>
        </a:p>
      </dgm:t>
    </dgm:pt>
    <dgm:pt modelId="{48DC235C-0345-4FB9-A3D8-8D1C3F23E931}" type="parTrans" cxnId="{2857251F-5940-4382-A4CE-564E365BC468}">
      <dgm:prSet/>
      <dgm:spPr/>
      <dgm:t>
        <a:bodyPr/>
        <a:lstStyle/>
        <a:p>
          <a:endParaRPr lang="en-GB"/>
        </a:p>
      </dgm:t>
    </dgm:pt>
    <dgm:pt modelId="{857B0129-9E88-4565-9142-6764A49B25D7}" type="sibTrans" cxnId="{2857251F-5940-4382-A4CE-564E365BC468}">
      <dgm:prSet/>
      <dgm:spPr/>
      <dgm:t>
        <a:bodyPr/>
        <a:lstStyle/>
        <a:p>
          <a:endParaRPr lang="en-GB"/>
        </a:p>
      </dgm:t>
    </dgm:pt>
    <dgm:pt modelId="{27437474-48DB-4273-8FBB-29D534A3EFBE}" type="pres">
      <dgm:prSet presAssocID="{4701EA41-CACF-4FE4-8A8E-AB0438888793}" presName="linear" presStyleCnt="0">
        <dgm:presLayoutVars>
          <dgm:animLvl val="lvl"/>
          <dgm:resizeHandles val="exact"/>
        </dgm:presLayoutVars>
      </dgm:prSet>
      <dgm:spPr/>
    </dgm:pt>
    <dgm:pt modelId="{76140EA7-6BBF-4469-A3AB-15E88D5A500B}" type="pres">
      <dgm:prSet presAssocID="{F686D7EA-F4A9-4F9D-B7F1-36F4A917394B}" presName="parentText" presStyleLbl="node1" presStyleIdx="0" presStyleCnt="4" custScaleY="106034" custLinFactNeighborX="-4903" custLinFactNeighborY="-98457">
        <dgm:presLayoutVars>
          <dgm:chMax val="0"/>
          <dgm:bulletEnabled val="1"/>
        </dgm:presLayoutVars>
      </dgm:prSet>
      <dgm:spPr/>
    </dgm:pt>
    <dgm:pt modelId="{5A4D5785-7E52-4A45-9F34-213ABB8E90CB}" type="pres">
      <dgm:prSet presAssocID="{BC8B5F04-4D66-4A6E-8A50-16E92151BEF8}" presName="spacer" presStyleCnt="0"/>
      <dgm:spPr/>
    </dgm:pt>
    <dgm:pt modelId="{5A60F1B5-8A67-40E4-A3AE-A5D7D63FE5A5}" type="pres">
      <dgm:prSet presAssocID="{D6300CF8-724E-4758-8134-3E955A63EC57}" presName="parentText" presStyleLbl="node1" presStyleIdx="1" presStyleCnt="4" custLinFactNeighborX="1660" custLinFactNeighborY="-18764">
        <dgm:presLayoutVars>
          <dgm:chMax val="0"/>
          <dgm:bulletEnabled val="1"/>
        </dgm:presLayoutVars>
      </dgm:prSet>
      <dgm:spPr/>
    </dgm:pt>
    <dgm:pt modelId="{1AD7AE9C-52F5-4CA4-8C56-4F4AD600F61A}" type="pres">
      <dgm:prSet presAssocID="{E5365F4C-BEFD-4FAB-89CA-6905371DC750}" presName="spacer" presStyleCnt="0"/>
      <dgm:spPr/>
    </dgm:pt>
    <dgm:pt modelId="{C2BA8DEF-7FDF-42E7-A45F-B0AE55270624}" type="pres">
      <dgm:prSet presAssocID="{8379C6DC-085F-424A-81DC-F2C3ED11DC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E4B4E43-90FA-41D6-AB4A-E20D06557433}" type="pres">
      <dgm:prSet presAssocID="{6DDFF757-57EE-4CED-B8C6-44993F01CC0B}" presName="spacer" presStyleCnt="0"/>
      <dgm:spPr/>
    </dgm:pt>
    <dgm:pt modelId="{F0639A95-DBE6-4CFA-92BE-9318929100EE}" type="pres">
      <dgm:prSet presAssocID="{9A70A830-7E03-4F7B-9AD6-E48C9707D1A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57251F-5940-4382-A4CE-564E365BC468}" srcId="{4701EA41-CACF-4FE4-8A8E-AB0438888793}" destId="{9A70A830-7E03-4F7B-9AD6-E48C9707D1AC}" srcOrd="3" destOrd="0" parTransId="{48DC235C-0345-4FB9-A3D8-8D1C3F23E931}" sibTransId="{857B0129-9E88-4565-9142-6764A49B25D7}"/>
    <dgm:cxn modelId="{E88D6129-F65F-4E76-977C-564F35FDFFF4}" type="presOf" srcId="{D6300CF8-724E-4758-8134-3E955A63EC57}" destId="{5A60F1B5-8A67-40E4-A3AE-A5D7D63FE5A5}" srcOrd="0" destOrd="0" presId="urn:microsoft.com/office/officeart/2005/8/layout/vList2"/>
    <dgm:cxn modelId="{17FBD142-4BC2-48D4-8DF0-F97828FCB3E5}" srcId="{4701EA41-CACF-4FE4-8A8E-AB0438888793}" destId="{D6300CF8-724E-4758-8134-3E955A63EC57}" srcOrd="1" destOrd="0" parTransId="{CB3C343C-E957-46A7-BEFE-6911493E8A5F}" sibTransId="{E5365F4C-BEFD-4FAB-89CA-6905371DC750}"/>
    <dgm:cxn modelId="{135F1758-E9C4-4CA3-9C45-4DA975C8BD15}" type="presOf" srcId="{F686D7EA-F4A9-4F9D-B7F1-36F4A917394B}" destId="{76140EA7-6BBF-4469-A3AB-15E88D5A500B}" srcOrd="0" destOrd="0" presId="urn:microsoft.com/office/officeart/2005/8/layout/vList2"/>
    <dgm:cxn modelId="{ED8D0580-97D4-4F52-8859-C877A96F89DD}" type="presOf" srcId="{4701EA41-CACF-4FE4-8A8E-AB0438888793}" destId="{27437474-48DB-4273-8FBB-29D534A3EFBE}" srcOrd="0" destOrd="0" presId="urn:microsoft.com/office/officeart/2005/8/layout/vList2"/>
    <dgm:cxn modelId="{317150A6-3BD9-421C-8A1E-1BF29D35D47B}" srcId="{4701EA41-CACF-4FE4-8A8E-AB0438888793}" destId="{F686D7EA-F4A9-4F9D-B7F1-36F4A917394B}" srcOrd="0" destOrd="0" parTransId="{810CFFD3-0971-475A-80FD-5B31A2633B91}" sibTransId="{BC8B5F04-4D66-4A6E-8A50-16E92151BEF8}"/>
    <dgm:cxn modelId="{21140FA8-8117-4602-9851-6F41FBCE74CA}" type="presOf" srcId="{9A70A830-7E03-4F7B-9AD6-E48C9707D1AC}" destId="{F0639A95-DBE6-4CFA-92BE-9318929100EE}" srcOrd="0" destOrd="0" presId="urn:microsoft.com/office/officeart/2005/8/layout/vList2"/>
    <dgm:cxn modelId="{0C4B33A8-A4EB-4801-82BA-1A6D53C8FA27}" type="presOf" srcId="{8379C6DC-085F-424A-81DC-F2C3ED11DC88}" destId="{C2BA8DEF-7FDF-42E7-A45F-B0AE55270624}" srcOrd="0" destOrd="0" presId="urn:microsoft.com/office/officeart/2005/8/layout/vList2"/>
    <dgm:cxn modelId="{9C110BE7-DBB2-452A-9D80-DD1DA9211642}" srcId="{4701EA41-CACF-4FE4-8A8E-AB0438888793}" destId="{8379C6DC-085F-424A-81DC-F2C3ED11DC88}" srcOrd="2" destOrd="0" parTransId="{67C9486E-3E99-4A59-B8EF-0641DEECAB37}" sibTransId="{6DDFF757-57EE-4CED-B8C6-44993F01CC0B}"/>
    <dgm:cxn modelId="{B834B97E-9AEB-4625-96EB-A54C2EBA8BFE}" type="presParOf" srcId="{27437474-48DB-4273-8FBB-29D534A3EFBE}" destId="{76140EA7-6BBF-4469-A3AB-15E88D5A500B}" srcOrd="0" destOrd="0" presId="urn:microsoft.com/office/officeart/2005/8/layout/vList2"/>
    <dgm:cxn modelId="{92518696-3B08-42AD-BEC7-2A2A6A5A4BE0}" type="presParOf" srcId="{27437474-48DB-4273-8FBB-29D534A3EFBE}" destId="{5A4D5785-7E52-4A45-9F34-213ABB8E90CB}" srcOrd="1" destOrd="0" presId="urn:microsoft.com/office/officeart/2005/8/layout/vList2"/>
    <dgm:cxn modelId="{7B5C5A72-FC44-4BD6-A29B-AFC0CBD6DEA0}" type="presParOf" srcId="{27437474-48DB-4273-8FBB-29D534A3EFBE}" destId="{5A60F1B5-8A67-40E4-A3AE-A5D7D63FE5A5}" srcOrd="2" destOrd="0" presId="urn:microsoft.com/office/officeart/2005/8/layout/vList2"/>
    <dgm:cxn modelId="{C22E8919-EDDC-43F3-9C76-F36A7EE7ECAE}" type="presParOf" srcId="{27437474-48DB-4273-8FBB-29D534A3EFBE}" destId="{1AD7AE9C-52F5-4CA4-8C56-4F4AD600F61A}" srcOrd="3" destOrd="0" presId="urn:microsoft.com/office/officeart/2005/8/layout/vList2"/>
    <dgm:cxn modelId="{3A723E15-2938-4549-9B05-B329AA6B4287}" type="presParOf" srcId="{27437474-48DB-4273-8FBB-29D534A3EFBE}" destId="{C2BA8DEF-7FDF-42E7-A45F-B0AE55270624}" srcOrd="4" destOrd="0" presId="urn:microsoft.com/office/officeart/2005/8/layout/vList2"/>
    <dgm:cxn modelId="{C432665F-1ADF-47B1-9BC2-36A40188BC17}" type="presParOf" srcId="{27437474-48DB-4273-8FBB-29D534A3EFBE}" destId="{5E4B4E43-90FA-41D6-AB4A-E20D06557433}" srcOrd="5" destOrd="0" presId="urn:microsoft.com/office/officeart/2005/8/layout/vList2"/>
    <dgm:cxn modelId="{F0D84084-596E-419B-AFAD-46B77B76A0B4}" type="presParOf" srcId="{27437474-48DB-4273-8FBB-29D534A3EFBE}" destId="{F0639A95-DBE6-4CFA-92BE-9318929100E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40EA7-6BBF-4469-A3AB-15E88D5A500B}">
      <dsp:nvSpPr>
        <dsp:cNvPr id="0" name=""/>
        <dsp:cNvSpPr/>
      </dsp:nvSpPr>
      <dsp:spPr>
        <a:xfrm>
          <a:off x="0" y="0"/>
          <a:ext cx="8172200" cy="109172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800" u="sng" kern="1200" dirty="0">
              <a:solidFill>
                <a:schemeClr val="tx1"/>
              </a:solidFill>
            </a:rPr>
            <a:t>3 Forms of Assessment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3294" y="53294"/>
        <a:ext cx="8065612" cy="985138"/>
      </dsp:txXfrm>
    </dsp:sp>
    <dsp:sp modelId="{5A60F1B5-8A67-40E4-A3AE-A5D7D63FE5A5}">
      <dsp:nvSpPr>
        <dsp:cNvPr id="0" name=""/>
        <dsp:cNvSpPr/>
      </dsp:nvSpPr>
      <dsp:spPr>
        <a:xfrm>
          <a:off x="0" y="1233964"/>
          <a:ext cx="8172200" cy="1029600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800" kern="1200" dirty="0">
              <a:solidFill>
                <a:schemeClr val="tx1"/>
              </a:solidFill>
            </a:rPr>
            <a:t>Satisfactory completion of Modules    62 credits (31%)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0261" y="1284225"/>
        <a:ext cx="8071678" cy="929078"/>
      </dsp:txXfrm>
    </dsp:sp>
    <dsp:sp modelId="{C2BA8DEF-7FDF-42E7-A45F-B0AE55270624}">
      <dsp:nvSpPr>
        <dsp:cNvPr id="0" name=""/>
        <dsp:cNvSpPr/>
      </dsp:nvSpPr>
      <dsp:spPr>
        <a:xfrm>
          <a:off x="0" y="2451686"/>
          <a:ext cx="8172200" cy="102960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800" kern="1200" dirty="0">
              <a:solidFill>
                <a:schemeClr val="tx1"/>
              </a:solidFill>
            </a:rPr>
            <a:t>7 Student tasks			   70 credits (35%)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0261" y="2501947"/>
        <a:ext cx="8071678" cy="929078"/>
      </dsp:txXfrm>
    </dsp:sp>
    <dsp:sp modelId="{F0639A95-DBE6-4CFA-92BE-9318929100EE}">
      <dsp:nvSpPr>
        <dsp:cNvPr id="0" name=""/>
        <dsp:cNvSpPr/>
      </dsp:nvSpPr>
      <dsp:spPr>
        <a:xfrm>
          <a:off x="0" y="3639686"/>
          <a:ext cx="8172200" cy="1029600"/>
        </a:xfrm>
        <a:prstGeom prst="roundRect">
          <a:avLst/>
        </a:prstGeom>
        <a:gradFill rotWithShape="0">
          <a:gsLst>
            <a:gs pos="0">
              <a:schemeClr val="accent5">
                <a:hueOff val="-2481417"/>
                <a:satOff val="-13328"/>
                <a:lumOff val="455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481417"/>
                <a:satOff val="-13328"/>
                <a:lumOff val="455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800" kern="1200" dirty="0">
              <a:solidFill>
                <a:schemeClr val="tx1"/>
              </a:solidFill>
            </a:rPr>
            <a:t>Final examinations		    68 credits (34%)</a:t>
          </a:r>
        </a:p>
      </dsp:txBody>
      <dsp:txXfrm>
        <a:off x="50261" y="3689947"/>
        <a:ext cx="8071678" cy="929078"/>
      </dsp:txXfrm>
    </dsp:sp>
    <dsp:sp modelId="{9E91B11E-B8AC-404F-9EFF-645964C1AA28}">
      <dsp:nvSpPr>
        <dsp:cNvPr id="0" name=""/>
        <dsp:cNvSpPr/>
      </dsp:nvSpPr>
      <dsp:spPr>
        <a:xfrm>
          <a:off x="0" y="4827686"/>
          <a:ext cx="8172200" cy="10296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800" b="1" kern="1200" dirty="0">
              <a:solidFill>
                <a:schemeClr val="tx1"/>
              </a:solidFill>
            </a:rPr>
            <a:t>Total				200 credits (100%)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0261" y="4877947"/>
        <a:ext cx="8071678" cy="92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40EA7-6BBF-4469-A3AB-15E88D5A500B}">
      <dsp:nvSpPr>
        <dsp:cNvPr id="0" name=""/>
        <dsp:cNvSpPr/>
      </dsp:nvSpPr>
      <dsp:spPr>
        <a:xfrm>
          <a:off x="0" y="1"/>
          <a:ext cx="8172200" cy="129022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chemeClr val="tx1"/>
              </a:solidFill>
            </a:rPr>
            <a:t>Certification:</a:t>
          </a:r>
        </a:p>
      </dsp:txBody>
      <dsp:txXfrm>
        <a:off x="62983" y="62984"/>
        <a:ext cx="8046234" cy="1164255"/>
      </dsp:txXfrm>
    </dsp:sp>
    <dsp:sp modelId="{5A60F1B5-8A67-40E4-A3AE-A5D7D63FE5A5}">
      <dsp:nvSpPr>
        <dsp:cNvPr id="0" name=""/>
        <dsp:cNvSpPr/>
      </dsp:nvSpPr>
      <dsp:spPr>
        <a:xfrm>
          <a:off x="0" y="1626608"/>
          <a:ext cx="8172200" cy="1216800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800" kern="1200" dirty="0">
              <a:solidFill>
                <a:schemeClr val="tx1"/>
              </a:solidFill>
            </a:rPr>
            <a:t>Pass		60-69 %	(120 - 139 credits)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9399" y="1686007"/>
        <a:ext cx="8053402" cy="1098002"/>
      </dsp:txXfrm>
    </dsp:sp>
    <dsp:sp modelId="{C2BA8DEF-7FDF-42E7-A45F-B0AE55270624}">
      <dsp:nvSpPr>
        <dsp:cNvPr id="0" name=""/>
        <dsp:cNvSpPr/>
      </dsp:nvSpPr>
      <dsp:spPr>
        <a:xfrm>
          <a:off x="0" y="3065734"/>
          <a:ext cx="8172200" cy="121680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800" kern="1200" dirty="0">
              <a:solidFill>
                <a:schemeClr val="tx1"/>
              </a:solidFill>
            </a:rPr>
            <a:t>Merit		(70-84 %)	(140 - 169 credits)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9399" y="3125133"/>
        <a:ext cx="8053402" cy="1098002"/>
      </dsp:txXfrm>
    </dsp:sp>
    <dsp:sp modelId="{F0639A95-DBE6-4CFA-92BE-9318929100EE}">
      <dsp:nvSpPr>
        <dsp:cNvPr id="0" name=""/>
        <dsp:cNvSpPr/>
      </dsp:nvSpPr>
      <dsp:spPr>
        <a:xfrm>
          <a:off x="0" y="4469734"/>
          <a:ext cx="8172200" cy="1216800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2800" kern="1200" dirty="0">
              <a:solidFill>
                <a:schemeClr val="tx1"/>
              </a:solidFill>
            </a:rPr>
            <a:t>Distinction 	(85-100 %)	(170 - 200 credits)</a:t>
          </a:r>
        </a:p>
      </dsp:txBody>
      <dsp:txXfrm>
        <a:off x="59399" y="4529133"/>
        <a:ext cx="80534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7" name="Picture 66" descr="crest">
            <a:extLst>
              <a:ext uri="{FF2B5EF4-FFF2-40B4-BE49-F238E27FC236}">
                <a16:creationId xmlns:a16="http://schemas.microsoft.com/office/drawing/2014/main" id="{88E6D48E-0865-44FD-B7C8-078FCB17B18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547" y="165893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crest">
            <a:extLst>
              <a:ext uri="{FF2B5EF4-FFF2-40B4-BE49-F238E27FC236}">
                <a16:creationId xmlns:a16="http://schemas.microsoft.com/office/drawing/2014/main" id="{28ECCEE5-CEA9-4E4E-9650-C1E7D27A65D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crest">
            <a:extLst>
              <a:ext uri="{FF2B5EF4-FFF2-40B4-BE49-F238E27FC236}">
                <a16:creationId xmlns:a16="http://schemas.microsoft.com/office/drawing/2014/main" id="{1F0323DC-8F59-476C-A0A3-8F4D89849F9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0" name="Picture 9" descr="crest">
            <a:extLst>
              <a:ext uri="{FF2B5EF4-FFF2-40B4-BE49-F238E27FC236}">
                <a16:creationId xmlns:a16="http://schemas.microsoft.com/office/drawing/2014/main" id="{10B127EE-08CD-4894-9543-D4CC17EBB24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crest">
            <a:extLst>
              <a:ext uri="{FF2B5EF4-FFF2-40B4-BE49-F238E27FC236}">
                <a16:creationId xmlns:a16="http://schemas.microsoft.com/office/drawing/2014/main" id="{2E9A57BB-DE49-4FDB-ACC3-599F0F3EDA2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 descr="crest">
            <a:extLst>
              <a:ext uri="{FF2B5EF4-FFF2-40B4-BE49-F238E27FC236}">
                <a16:creationId xmlns:a16="http://schemas.microsoft.com/office/drawing/2014/main" id="{0178F3E8-BA0F-41DF-BA7D-715C10EAAD4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crest">
            <a:extLst>
              <a:ext uri="{FF2B5EF4-FFF2-40B4-BE49-F238E27FC236}">
                <a16:creationId xmlns:a16="http://schemas.microsoft.com/office/drawing/2014/main" id="{5165A122-7B1D-46CD-8135-8C1037B3157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crest">
            <a:extLst>
              <a:ext uri="{FF2B5EF4-FFF2-40B4-BE49-F238E27FC236}">
                <a16:creationId xmlns:a16="http://schemas.microsoft.com/office/drawing/2014/main" id="{73CDBE49-6A73-4EB6-9C5A-1FCA66BEF5A1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crest">
            <a:extLst>
              <a:ext uri="{FF2B5EF4-FFF2-40B4-BE49-F238E27FC236}">
                <a16:creationId xmlns:a16="http://schemas.microsoft.com/office/drawing/2014/main" id="{60562C2F-7576-4EEF-A74E-8C5F39EDF62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78">
                <a:solidFill>
                  <a:srgbClr val="817463"/>
                </a:solidFill>
              </a:rPr>
              <a:t>Title Text</a:t>
            </a:r>
          </a:p>
        </p:txBody>
      </p:sp>
      <p:pic>
        <p:nvPicPr>
          <p:cNvPr id="3" name="Picture 2" descr="crest">
            <a:extLst>
              <a:ext uri="{FF2B5EF4-FFF2-40B4-BE49-F238E27FC236}">
                <a16:creationId xmlns:a16="http://schemas.microsoft.com/office/drawing/2014/main" id="{54342709-6C34-4B19-B5CE-ECD34D4A473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90358571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57250" y="839391"/>
            <a:ext cx="4941094" cy="2750344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57250" y="3670102"/>
            <a:ext cx="4941094" cy="237529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0" indent="191338" algn="ctr">
              <a:spcBef>
                <a:spcPts val="0"/>
              </a:spcBef>
              <a:buSzTx/>
              <a:buNone/>
              <a:defRPr sz="3000"/>
            </a:lvl2pPr>
            <a:lvl3pPr marL="0" indent="382676" algn="ctr">
              <a:spcBef>
                <a:spcPts val="0"/>
              </a:spcBef>
              <a:buSzTx/>
              <a:buNone/>
              <a:defRPr sz="3000"/>
            </a:lvl3pPr>
            <a:lvl4pPr marL="0" indent="574015" algn="ctr">
              <a:spcBef>
                <a:spcPts val="0"/>
              </a:spcBef>
              <a:buSzTx/>
              <a:buNone/>
              <a:defRPr sz="3000"/>
            </a:lvl4pPr>
            <a:lvl5pPr marL="0" indent="765353" algn="ctr">
              <a:spcBef>
                <a:spcPts val="0"/>
              </a:spcBef>
              <a:buSzTx/>
              <a:buNone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267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267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267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267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2675A"/>
                </a:solidFill>
              </a:rPr>
              <a:t>Body Level Five</a:t>
            </a:r>
          </a:p>
        </p:txBody>
      </p:sp>
      <p:pic>
        <p:nvPicPr>
          <p:cNvPr id="4" name="Picture 3" descr="crest">
            <a:extLst>
              <a:ext uri="{FF2B5EF4-FFF2-40B4-BE49-F238E27FC236}">
                <a16:creationId xmlns:a16="http://schemas.microsoft.com/office/drawing/2014/main" id="{6A22ACF1-BAE6-4999-BE14-1F7CBA41618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5755519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crest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62099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est">
            <a:extLst>
              <a:ext uri="{FF2B5EF4-FFF2-40B4-BE49-F238E27FC236}">
                <a16:creationId xmlns:a16="http://schemas.microsoft.com/office/drawing/2014/main" id="{D72E43C6-F722-4BCA-8014-16245939B3F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00335206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crest">
            <a:extLst>
              <a:ext uri="{FF2B5EF4-FFF2-40B4-BE49-F238E27FC236}">
                <a16:creationId xmlns:a16="http://schemas.microsoft.com/office/drawing/2014/main" id="{1C5EB988-1493-4344-9EAA-1011402269E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crest">
            <a:extLst>
              <a:ext uri="{FF2B5EF4-FFF2-40B4-BE49-F238E27FC236}">
                <a16:creationId xmlns:a16="http://schemas.microsoft.com/office/drawing/2014/main" id="{85F0828B-B725-4231-8936-D072D86F1F6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62099"/>
            <a:ext cx="1155703" cy="1112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 descr="crest">
            <a:extLst>
              <a:ext uri="{FF2B5EF4-FFF2-40B4-BE49-F238E27FC236}">
                <a16:creationId xmlns:a16="http://schemas.microsoft.com/office/drawing/2014/main" id="{2377D849-C11E-43FE-AB9E-AD599C67ED3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 descr="crest">
            <a:extLst>
              <a:ext uri="{FF2B5EF4-FFF2-40B4-BE49-F238E27FC236}">
                <a16:creationId xmlns:a16="http://schemas.microsoft.com/office/drawing/2014/main" id="{C1A8D465-7A22-423F-94B3-AAC3D588744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 descr="crest">
            <a:extLst>
              <a:ext uri="{FF2B5EF4-FFF2-40B4-BE49-F238E27FC236}">
                <a16:creationId xmlns:a16="http://schemas.microsoft.com/office/drawing/2014/main" id="{4211D4B0-0FEE-4CBF-9018-3F53EF1B039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crest">
            <a:extLst>
              <a:ext uri="{FF2B5EF4-FFF2-40B4-BE49-F238E27FC236}">
                <a16:creationId xmlns:a16="http://schemas.microsoft.com/office/drawing/2014/main" id="{D7BE1584-BBDC-4AB4-A024-DE01641E9A3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crest">
            <a:extLst>
              <a:ext uri="{FF2B5EF4-FFF2-40B4-BE49-F238E27FC236}">
                <a16:creationId xmlns:a16="http://schemas.microsoft.com/office/drawing/2014/main" id="{89ACAA4E-6E4E-424B-B63B-29C220698FD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297" y="0"/>
            <a:ext cx="1155703" cy="1112837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alphaModFix amt="1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5268287"/>
            <a:ext cx="8791575" cy="1299937"/>
          </a:xfrm>
        </p:spPr>
        <p:txBody>
          <a:bodyPr>
            <a:normAutofit/>
          </a:bodyPr>
          <a:lstStyle/>
          <a:p>
            <a:pPr algn="ctr"/>
            <a:r>
              <a:rPr lang="en-IE" sz="5400" spc="232" dirty="0">
                <a:solidFill>
                  <a:srgbClr val="FFC000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</a:rPr>
              <a:t>St. </a:t>
            </a:r>
            <a:r>
              <a:rPr lang="en-IE" sz="5400" spc="232" dirty="0" err="1">
                <a:solidFill>
                  <a:srgbClr val="FFC000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</a:rPr>
              <a:t>Ailbe’s</a:t>
            </a:r>
            <a:r>
              <a:rPr lang="en-IE" sz="5400" spc="232" dirty="0">
                <a:solidFill>
                  <a:srgbClr val="FFC000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</a:rPr>
              <a:t> School</a:t>
            </a:r>
            <a:endParaRPr lang="en-IE" sz="5400" dirty="0">
              <a:solidFill>
                <a:srgbClr val="FFC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003B2-5812-44D6-B5D9-136D4B9AD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910" y="0"/>
            <a:ext cx="1313090" cy="16544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46A6DF-8C48-4A8D-A1BC-8F23E9A32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3" y="1823676"/>
            <a:ext cx="10274074" cy="3210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910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01" y="1095542"/>
            <a:ext cx="2669925" cy="4255025"/>
          </a:xfrm>
        </p:spPr>
        <p:txBody>
          <a:bodyPr>
            <a:normAutofit/>
          </a:bodyPr>
          <a:lstStyle/>
          <a:p>
            <a:pPr algn="ctr"/>
            <a:r>
              <a:rPr lang="en-IE" sz="3600" u="sng" dirty="0">
                <a:highlight>
                  <a:srgbClr val="FFFF00"/>
                </a:highlight>
              </a:rPr>
              <a:t>the leaving Certificate </a:t>
            </a:r>
            <a:br>
              <a:rPr lang="en-IE" sz="3600" u="sng" dirty="0">
                <a:highlight>
                  <a:srgbClr val="FFFF00"/>
                </a:highlight>
              </a:rPr>
            </a:br>
            <a:r>
              <a:rPr lang="en-IE" sz="3600" u="sng" dirty="0">
                <a:highlight>
                  <a:srgbClr val="FFFF00"/>
                </a:highlight>
              </a:rPr>
              <a:t>applied </a:t>
            </a:r>
            <a:br>
              <a:rPr lang="en-IE" sz="3600" u="sng" dirty="0">
                <a:highlight>
                  <a:srgbClr val="FFFF00"/>
                </a:highlight>
              </a:rPr>
            </a:br>
            <a:br>
              <a:rPr lang="en-IE" sz="3600" u="sng" dirty="0">
                <a:highlight>
                  <a:srgbClr val="FFFF00"/>
                </a:highlight>
              </a:rPr>
            </a:br>
            <a:endParaRPr lang="en-IE" u="sng" dirty="0">
              <a:highlight>
                <a:srgbClr val="FFFF00"/>
              </a:highlight>
            </a:endParaRPr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92E994E2-3D2B-4382-B545-9B58085BBD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60062"/>
              </p:ext>
            </p:extLst>
          </p:nvPr>
        </p:nvGraphicFramePr>
        <p:xfrm>
          <a:off x="3391547" y="625203"/>
          <a:ext cx="8172200" cy="587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2" name="Picture 2" descr="How to Create, Customize, and Brand a Course Certificate - ProProfs  Training Maker FAQs">
            <a:extLst>
              <a:ext uri="{FF2B5EF4-FFF2-40B4-BE49-F238E27FC236}">
                <a16:creationId xmlns:a16="http://schemas.microsoft.com/office/drawing/2014/main" id="{34990FC5-A265-4598-AB6D-B9EFB99DF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6" y="4133578"/>
            <a:ext cx="2543175" cy="1800225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01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A4B842-38A9-453C-88ED-6292C334F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910" y="0"/>
            <a:ext cx="1313090" cy="1654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D336E6-5B3F-4865-999B-9541418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870" y="193975"/>
            <a:ext cx="9905998" cy="768848"/>
          </a:xfrm>
        </p:spPr>
        <p:txBody>
          <a:bodyPr>
            <a:normAutofit fontScale="90000"/>
          </a:bodyPr>
          <a:lstStyle/>
          <a:p>
            <a:pPr algn="ctr"/>
            <a:br>
              <a:rPr lang="en-GB" altLang="en-US" sz="2000" u="sng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r>
              <a:rPr lang="en-GB" sz="3600" u="sng" dirty="0">
                <a:solidFill>
                  <a:schemeClr val="bg1"/>
                </a:solidFill>
                <a:highlight>
                  <a:srgbClr val="FFFF00"/>
                </a:highlight>
              </a:rPr>
              <a:t>the LEAVING CERTIFICATE APPLIED ROUTE MAP</a:t>
            </a:r>
            <a:endParaRPr lang="en-GB" u="sng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1026" name="Picture 2" descr="Leaving Certificate Applied (LCA) – North Monastery Secondary School">
            <a:extLst>
              <a:ext uri="{FF2B5EF4-FFF2-40B4-BE49-F238E27FC236}">
                <a16:creationId xmlns:a16="http://schemas.microsoft.com/office/drawing/2014/main" id="{D3615C3F-538B-4668-9479-6941734DCF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3" y="1421416"/>
            <a:ext cx="10174014" cy="48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5222-C14B-401D-BAF8-9D936D451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2610" y="1524000"/>
            <a:ext cx="9904459" cy="3197934"/>
          </a:xfrm>
        </p:spPr>
        <p:txBody>
          <a:bodyPr>
            <a:normAutofit/>
          </a:bodyPr>
          <a:lstStyle/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If you have any questions in relation to the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LCA programme, please get in touch!</a:t>
            </a:r>
          </a:p>
        </p:txBody>
      </p:sp>
      <p:pic>
        <p:nvPicPr>
          <p:cNvPr id="554" name="image16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1492" y="4849378"/>
            <a:ext cx="1855144" cy="13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image16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9304" y="4944627"/>
            <a:ext cx="1855144" cy="13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6" name="image16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3679" y="4849377"/>
            <a:ext cx="1855144" cy="13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image16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6929" y="4944627"/>
            <a:ext cx="1855144" cy="13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824C7BF-5FB1-4694-B001-FA3A6320F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577" y="129946"/>
            <a:ext cx="5038377" cy="3197934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92BAFF-BDF2-4CA2-B75A-1BB328B48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243" y="0"/>
            <a:ext cx="1313090" cy="16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48840" y="2969158"/>
            <a:ext cx="8791575" cy="5180246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5" name="Cloud Callout 4"/>
          <p:cNvSpPr/>
          <p:nvPr/>
        </p:nvSpPr>
        <p:spPr>
          <a:xfrm rot="21437961">
            <a:off x="1924945" y="617503"/>
            <a:ext cx="9509192" cy="5159353"/>
          </a:xfrm>
          <a:prstGeom prst="cloudCallout">
            <a:avLst>
              <a:gd name="adj1" fmla="val -58012"/>
              <a:gd name="adj2" fmla="val -44624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IE" altLang="en-US" sz="4800" dirty="0"/>
              <a:t>A brief guide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IE" altLang="en-US" sz="4800" dirty="0"/>
              <a:t>to the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IE" altLang="en-US" sz="4800" dirty="0"/>
              <a:t>Leaving Certificate Applied Programme </a:t>
            </a:r>
            <a:endParaRPr lang="en-US" altLang="en-US" sz="4800" dirty="0"/>
          </a:p>
        </p:txBody>
      </p:sp>
      <p:pic>
        <p:nvPicPr>
          <p:cNvPr id="3074" name="Picture 2" descr="About LCA - St.Mary's Secondary School Nenagh">
            <a:extLst>
              <a:ext uri="{FF2B5EF4-FFF2-40B4-BE49-F238E27FC236}">
                <a16:creationId xmlns:a16="http://schemas.microsoft.com/office/drawing/2014/main" id="{AB978F60-0787-4090-9D2D-B7C02B73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7" y="4232173"/>
            <a:ext cx="1924050" cy="2371725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ercy Mounthawk » Leaving Certificate Applied">
            <a:extLst>
              <a:ext uri="{FF2B5EF4-FFF2-40B4-BE49-F238E27FC236}">
                <a16:creationId xmlns:a16="http://schemas.microsoft.com/office/drawing/2014/main" id="{3DF106FB-442B-42F6-9D32-1C83FBDC2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560" y="4787801"/>
            <a:ext cx="2037080" cy="1782445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A4C061-C5F5-4405-BF24-C97262FE1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910" y="0"/>
            <a:ext cx="1313090" cy="16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u="sng" dirty="0">
                <a:solidFill>
                  <a:schemeClr val="bg1"/>
                </a:solidFill>
                <a:highlight>
                  <a:srgbClr val="FFFF00"/>
                </a:highlight>
              </a:rPr>
              <a:t>What is the leaving </a:t>
            </a:r>
            <a:br>
              <a:rPr lang="en-IE" u="sng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r>
              <a:rPr lang="en-IE" u="sng" dirty="0">
                <a:solidFill>
                  <a:schemeClr val="bg1"/>
                </a:solidFill>
                <a:highlight>
                  <a:srgbClr val="FFFF00"/>
                </a:highlight>
              </a:rPr>
              <a:t>Certificate applied programme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7798"/>
            <a:ext cx="9905999" cy="4561684"/>
          </a:xfrm>
        </p:spPr>
        <p:txBody>
          <a:bodyPr>
            <a:normAutofit/>
          </a:bodyPr>
          <a:lstStyle/>
          <a:p>
            <a:pPr lvl="0"/>
            <a:endParaRPr lang="en-IE" sz="4000" dirty="0">
              <a:solidFill>
                <a:schemeClr val="bg1"/>
              </a:solidFill>
            </a:endParaRPr>
          </a:p>
          <a:p>
            <a:endParaRPr lang="en-IE" sz="4000" dirty="0">
              <a:solidFill>
                <a:schemeClr val="bg1"/>
              </a:solidFill>
            </a:endParaRPr>
          </a:p>
          <a:p>
            <a:pPr lvl="0"/>
            <a:endParaRPr lang="en-IE" sz="3600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AAD-DDE4-4D38-AD42-CEA8B9800794}"/>
              </a:ext>
            </a:extLst>
          </p:cNvPr>
          <p:cNvSpPr txBox="1"/>
          <p:nvPr/>
        </p:nvSpPr>
        <p:spPr>
          <a:xfrm>
            <a:off x="771525" y="2097088"/>
            <a:ext cx="104013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3600" dirty="0">
                <a:solidFill>
                  <a:schemeClr val="bg1"/>
                </a:solidFill>
              </a:rPr>
              <a:t>It is a distinct, self-contained two-year Leaving 	Certificate programme aimed at preparing students 	for adulthood and working life</a:t>
            </a:r>
          </a:p>
          <a:p>
            <a:pPr eaLnBrk="1" hangingPunct="1">
              <a:spcBef>
                <a:spcPct val="50000"/>
              </a:spcBef>
            </a:pPr>
            <a:endParaRPr lang="en-GB" altLang="en-US" sz="3600" dirty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altLang="en-US" sz="3600" dirty="0">
                <a:solidFill>
                  <a:schemeClr val="bg1"/>
                </a:solidFill>
              </a:rPr>
              <a:t>It highlights forms of achievement and excellence which are different to the Leaving Certificate Established</a:t>
            </a:r>
            <a:r>
              <a:rPr lang="en-GB" altLang="en-US" sz="1800" dirty="0">
                <a:solidFill>
                  <a:schemeClr val="bg1"/>
                </a:solidFill>
              </a:rPr>
              <a:t>.</a:t>
            </a:r>
            <a:endParaRPr lang="en-GB" altLang="en-US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D52B61-B42C-4EC3-92CB-9DC077E68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910" y="-21614"/>
            <a:ext cx="1313090" cy="16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274031"/>
            <a:ext cx="9905998" cy="1478570"/>
          </a:xfrm>
        </p:spPr>
        <p:txBody>
          <a:bodyPr/>
          <a:lstStyle/>
          <a:p>
            <a:pPr algn="ctr"/>
            <a:r>
              <a:rPr lang="en-IE" u="sng" dirty="0">
                <a:solidFill>
                  <a:schemeClr val="bg1"/>
                </a:solidFill>
                <a:highlight>
                  <a:srgbClr val="FFFF00"/>
                </a:highlight>
              </a:rPr>
              <a:t>Who would benefit from</a:t>
            </a:r>
            <a:br>
              <a:rPr lang="en-IE" u="sng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r>
              <a:rPr lang="en-IE" u="sng" dirty="0">
                <a:solidFill>
                  <a:schemeClr val="bg1"/>
                </a:solidFill>
                <a:highlight>
                  <a:srgbClr val="FFFF00"/>
                </a:highlight>
              </a:rPr>
              <a:t>Leaving Certificate applied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52" y="1752601"/>
            <a:ext cx="10812162" cy="4920048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solidFill>
                  <a:schemeClr val="bg1"/>
                </a:solidFill>
              </a:rPr>
              <a:t>Students who are not adequately catered for by the traditional Leaving Certificate programme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solidFill>
                  <a:schemeClr val="bg1"/>
                </a:solidFill>
              </a:rPr>
              <a:t>It offers the opportunity to prepare for and progress to further education and training, PLCs &amp; </a:t>
            </a:r>
            <a:r>
              <a:rPr lang="en-GB" altLang="en-US" sz="3600" dirty="0" err="1">
                <a:solidFill>
                  <a:schemeClr val="bg1"/>
                </a:solidFill>
              </a:rPr>
              <a:t>Solas</a:t>
            </a:r>
            <a:r>
              <a:rPr lang="en-GB" altLang="en-US" sz="3600" dirty="0">
                <a:solidFill>
                  <a:schemeClr val="bg1"/>
                </a:solidFill>
              </a:rPr>
              <a:t> (FÁS)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solidFill>
                  <a:schemeClr val="bg1"/>
                </a:solidFill>
              </a:rPr>
              <a:t>Students wishing to progress to Universities or Institutes of Technology must first of all do a 1-year PLC course after the LCA programme</a:t>
            </a:r>
            <a:endParaRPr lang="en-IE" sz="4000" dirty="0">
              <a:solidFill>
                <a:schemeClr val="bg1"/>
              </a:solidFill>
            </a:endParaRPr>
          </a:p>
          <a:p>
            <a:pPr lvl="0"/>
            <a:endParaRPr lang="en-IE" sz="3600" dirty="0"/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EC865-11D2-4C7F-8879-2DE756E33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910" y="0"/>
            <a:ext cx="1313090" cy="16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6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eaving Cert Applied - Waterford Youthreach">
            <a:extLst>
              <a:ext uri="{FF2B5EF4-FFF2-40B4-BE49-F238E27FC236}">
                <a16:creationId xmlns:a16="http://schemas.microsoft.com/office/drawing/2014/main" id="{F48C1A74-0250-4CC5-A0AB-74A9E0F8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0" y="4547765"/>
            <a:ext cx="2209800" cy="20669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F8066-8EF1-41AB-9442-88AEBC72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75" y="243310"/>
            <a:ext cx="9385043" cy="1176865"/>
          </a:xfrm>
        </p:spPr>
        <p:txBody>
          <a:bodyPr/>
          <a:lstStyle/>
          <a:p>
            <a:pPr algn="ctr"/>
            <a:r>
              <a:rPr lang="en-IE" u="sng" dirty="0">
                <a:solidFill>
                  <a:schemeClr val="bg1"/>
                </a:solidFill>
                <a:highlight>
                  <a:srgbClr val="FFFF00"/>
                </a:highlight>
              </a:rPr>
              <a:t>What is the rationale of the leaving</a:t>
            </a:r>
            <a:br>
              <a:rPr lang="en-IE" u="sng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r>
              <a:rPr lang="en-IE" u="sng" dirty="0">
                <a:solidFill>
                  <a:schemeClr val="bg1"/>
                </a:solidFill>
                <a:highlight>
                  <a:srgbClr val="FFFF00"/>
                </a:highlight>
              </a:rPr>
              <a:t>Certificate applied programme </a:t>
            </a:r>
            <a:endParaRPr lang="en-GB" u="sng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5" y="1276771"/>
            <a:ext cx="11483478" cy="55812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GB" altLang="en-US" sz="3600" dirty="0">
                <a:solidFill>
                  <a:schemeClr val="bg1"/>
                </a:solidFill>
              </a:rPr>
              <a:t>Prepares students  for adulthood and working life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altLang="en-US" sz="3600" dirty="0">
                <a:solidFill>
                  <a:schemeClr val="bg1"/>
                </a:solidFill>
              </a:rPr>
              <a:t>Key component of LCA is work experience</a:t>
            </a:r>
          </a:p>
          <a:p>
            <a:pPr lvl="1">
              <a:defRPr/>
            </a:pPr>
            <a:r>
              <a:rPr lang="en-GB" altLang="en-US" sz="3200" dirty="0">
                <a:solidFill>
                  <a:schemeClr val="bg1"/>
                </a:solidFill>
              </a:rPr>
              <a:t>	Work experience takes place one day a week</a:t>
            </a:r>
            <a:endParaRPr lang="en-GB" altLang="en-US" sz="36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GB" altLang="en-US" sz="3600" dirty="0">
                <a:solidFill>
                  <a:schemeClr val="bg1"/>
                </a:solidFill>
              </a:rPr>
              <a:t>Applies knowledge and skills to the solution of real problems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GB" altLang="en-US" sz="3600" dirty="0">
                <a:solidFill>
                  <a:schemeClr val="bg1"/>
                </a:solidFill>
              </a:rPr>
              <a:t>Promotes communication and decision-making skills</a:t>
            </a:r>
          </a:p>
          <a:p>
            <a:pPr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GB" altLang="en-US" sz="3600" dirty="0">
                <a:solidFill>
                  <a:schemeClr val="bg1"/>
                </a:solidFill>
              </a:rPr>
              <a:t>Recognises talents of all pupils</a:t>
            </a:r>
          </a:p>
          <a:p>
            <a:pPr marL="0" indent="0">
              <a:buNone/>
              <a:defRPr/>
            </a:pPr>
            <a:endParaRPr lang="en-GB" alt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E3F2D-5799-42A0-94C4-916BE12DD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910" y="-11960"/>
            <a:ext cx="1313090" cy="16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6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33959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IE" sz="4000" u="sng" dirty="0">
                <a:solidFill>
                  <a:schemeClr val="bg1"/>
                </a:solidFill>
                <a:highlight>
                  <a:srgbClr val="FFFF00"/>
                </a:highlight>
              </a:rPr>
              <a:t>the leaving Certificate </a:t>
            </a:r>
            <a:br>
              <a:rPr lang="en-IE" sz="4000" u="sng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r>
              <a:rPr lang="en-IE" sz="4000" u="sng" dirty="0">
                <a:solidFill>
                  <a:schemeClr val="bg1"/>
                </a:solidFill>
                <a:highlight>
                  <a:srgbClr val="FFFF00"/>
                </a:highlight>
              </a:rPr>
              <a:t>applied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730" y="1711355"/>
            <a:ext cx="8614620" cy="5066950"/>
          </a:xfrm>
        </p:spPr>
        <p:txBody>
          <a:bodyPr>
            <a:noAutofit/>
          </a:bodyPr>
          <a:lstStyle/>
          <a:p>
            <a:pPr>
              <a:spcBef>
                <a:spcPct val="45000"/>
              </a:spcBef>
              <a:defRPr/>
            </a:pPr>
            <a:r>
              <a:rPr lang="en-US" altLang="en-US" sz="3200" dirty="0">
                <a:solidFill>
                  <a:schemeClr val="bg1"/>
                </a:solidFill>
                <a:cs typeface="Times New Roman" pitchFamily="18" charset="0"/>
              </a:rPr>
              <a:t>English &amp; Communications</a:t>
            </a:r>
          </a:p>
          <a:p>
            <a:pPr>
              <a:spcBef>
                <a:spcPct val="45000"/>
              </a:spcBef>
              <a:defRPr/>
            </a:pPr>
            <a:r>
              <a:rPr lang="en-US" altLang="en-US" sz="3200" dirty="0">
                <a:solidFill>
                  <a:schemeClr val="bg1"/>
                </a:solidFill>
                <a:cs typeface="Times New Roman" pitchFamily="18" charset="0"/>
              </a:rPr>
              <a:t>Mathematical Applications</a:t>
            </a:r>
          </a:p>
          <a:p>
            <a:pPr>
              <a:spcBef>
                <a:spcPct val="45000"/>
              </a:spcBef>
              <a:defRPr/>
            </a:pPr>
            <a:r>
              <a:rPr lang="en-IE" altLang="en-US" sz="3200" dirty="0">
                <a:solidFill>
                  <a:schemeClr val="bg1"/>
                </a:solidFill>
              </a:rPr>
              <a:t>Social Education</a:t>
            </a:r>
          </a:p>
          <a:p>
            <a:pPr marL="342900" indent="-342900">
              <a:spcBef>
                <a:spcPct val="45000"/>
              </a:spcBef>
              <a:defRPr/>
            </a:pPr>
            <a:r>
              <a:rPr lang="en-US" altLang="en-US" sz="3200" dirty="0">
                <a:solidFill>
                  <a:schemeClr val="bg1"/>
                </a:solidFill>
                <a:cs typeface="Times New Roman" pitchFamily="18" charset="0"/>
              </a:rPr>
              <a:t>Languages: French &amp; Irish</a:t>
            </a:r>
          </a:p>
          <a:p>
            <a:pPr marL="342900" indent="-342900">
              <a:spcBef>
                <a:spcPct val="4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cs typeface="Times New Roman" pitchFamily="18" charset="0"/>
              </a:rPr>
              <a:t>Graphics &amp; Construction </a:t>
            </a:r>
          </a:p>
          <a:p>
            <a:pPr marL="0" indent="0">
              <a:spcBef>
                <a:spcPct val="45000"/>
              </a:spcBef>
              <a:buNone/>
              <a:defRPr/>
            </a:pPr>
            <a:r>
              <a:rPr lang="en-US" altLang="en-US" sz="3200" dirty="0">
                <a:solidFill>
                  <a:schemeClr val="bg1"/>
                </a:solidFill>
                <a:cs typeface="Times New Roman" pitchFamily="18" charset="0"/>
              </a:rPr>
              <a:t>				</a:t>
            </a:r>
            <a:endParaRPr lang="en-IE" sz="3200" dirty="0">
              <a:sym typeface="Cochin"/>
            </a:endParaRPr>
          </a:p>
        </p:txBody>
      </p:sp>
      <p:pic>
        <p:nvPicPr>
          <p:cNvPr id="8194" name="Picture 2" descr="Girls' maths ability underestimated due to stereotypes, study finds">
            <a:extLst>
              <a:ext uri="{FF2B5EF4-FFF2-40B4-BE49-F238E27FC236}">
                <a16:creationId xmlns:a16="http://schemas.microsoft.com/office/drawing/2014/main" id="{EDB1C105-9DC6-4E52-911B-1D495776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11" y="1981833"/>
            <a:ext cx="4614043" cy="245586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8F0D0-6D38-49E0-ABF1-2B73FB783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688" y="0"/>
            <a:ext cx="1313090" cy="16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23031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7732D8-9145-4A05-978C-DDC917108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910" y="-5443"/>
            <a:ext cx="1313090" cy="1654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72812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IE" sz="4000" u="sng" dirty="0">
                <a:solidFill>
                  <a:schemeClr val="bg1"/>
                </a:solidFill>
                <a:highlight>
                  <a:srgbClr val="FFFF00"/>
                </a:highlight>
              </a:rPr>
              <a:t>the leaving Certificate </a:t>
            </a:r>
            <a:br>
              <a:rPr lang="en-IE" sz="4000" u="sng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r>
              <a:rPr lang="en-IE" sz="4000" u="sng" dirty="0">
                <a:solidFill>
                  <a:schemeClr val="bg1"/>
                </a:solidFill>
                <a:highlight>
                  <a:srgbClr val="FFFF00"/>
                </a:highlight>
              </a:rPr>
              <a:t>applied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>
              <a:defRPr>
                <a:solidFill>
                  <a:srgbClr val="000000"/>
                </a:solidFill>
                <a:effectLst/>
              </a:defRPr>
            </a:pPr>
            <a:endParaRPr lang="en-IE" sz="3200" dirty="0">
              <a:sym typeface="Cochin"/>
            </a:endParaRPr>
          </a:p>
          <a:p>
            <a:pPr lvl="0">
              <a:defRPr>
                <a:solidFill>
                  <a:srgbClr val="000000"/>
                </a:solidFill>
                <a:effectLst/>
              </a:defRPr>
            </a:pPr>
            <a:endParaRPr lang="en-IE" sz="3200" dirty="0">
              <a:sym typeface="Cochin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BC7C9B-FAD8-4945-8064-B249497F77A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41936" y="2152650"/>
            <a:ext cx="8745014" cy="4153774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4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  <a:cs typeface="Times New Roman" pitchFamily="18" charset="0"/>
              </a:rPr>
              <a:t>Vocational Preparation &amp; Guidance </a:t>
            </a:r>
          </a:p>
          <a:p>
            <a:pPr marL="342900" indent="-342900">
              <a:spcBef>
                <a:spcPct val="4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  <a:cs typeface="Times New Roman" pitchFamily="18" charset="0"/>
              </a:rPr>
              <a:t>Arts Education: Music</a:t>
            </a:r>
          </a:p>
          <a:p>
            <a:pPr marL="342900" indent="-342900">
              <a:spcBef>
                <a:spcPct val="4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  <a:cs typeface="Times New Roman" pitchFamily="18" charset="0"/>
              </a:rPr>
              <a:t>Information Technology</a:t>
            </a:r>
          </a:p>
          <a:p>
            <a:pPr marL="342900" indent="-342900">
              <a:spcBef>
                <a:spcPct val="45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  <a:cs typeface="Times New Roman" pitchFamily="18" charset="0"/>
              </a:rPr>
              <a:t>Leisure &amp; Recreation</a:t>
            </a:r>
            <a:endParaRPr lang="en-IE" altLang="en-US" sz="4000" dirty="0">
              <a:solidFill>
                <a:schemeClr val="bg1"/>
              </a:solidFill>
            </a:endParaRPr>
          </a:p>
          <a:p>
            <a:pPr>
              <a:spcBef>
                <a:spcPct val="45000"/>
              </a:spcBef>
              <a:defRPr/>
            </a:pPr>
            <a:endParaRPr lang="en-GB" altLang="en-US" sz="4000" dirty="0">
              <a:solidFill>
                <a:schemeClr val="bg1"/>
              </a:solidFill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12" name="Picture 2" descr="C:\Users\Niamh Breathnach\Downloads\Screenshot_20161018-005604.png">
            <a:extLst>
              <a:ext uri="{FF2B5EF4-FFF2-40B4-BE49-F238E27FC236}">
                <a16:creationId xmlns:a16="http://schemas.microsoft.com/office/drawing/2014/main" id="{F759E7B0-FABF-4DC6-AF95-4FF28455B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952" y="249850"/>
            <a:ext cx="2727689" cy="48492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ill Education - Social Education">
            <a:extLst>
              <a:ext uri="{FF2B5EF4-FFF2-40B4-BE49-F238E27FC236}">
                <a16:creationId xmlns:a16="http://schemas.microsoft.com/office/drawing/2014/main" id="{86A7A3C1-8EEC-4C01-B97E-EE4F8D615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265" y="4547352"/>
            <a:ext cx="1507146" cy="2148485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8348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0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>
              <a:defRPr>
                <a:solidFill>
                  <a:srgbClr val="000000"/>
                </a:solidFill>
                <a:effectLst/>
              </a:defRPr>
            </a:pPr>
            <a:endParaRPr lang="en-IE" sz="3200" dirty="0">
              <a:sym typeface="Cochin"/>
            </a:endParaRPr>
          </a:p>
          <a:p>
            <a:pPr lvl="0">
              <a:defRPr>
                <a:solidFill>
                  <a:srgbClr val="000000"/>
                </a:solidFill>
                <a:effectLst/>
              </a:defRPr>
            </a:pPr>
            <a:endParaRPr lang="en-IE" sz="3200" dirty="0">
              <a:sym typeface="Cochin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BC7C9B-FAD8-4945-8064-B249497F77A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59056" y="3270566"/>
            <a:ext cx="8745014" cy="3926046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6146" name="Picture 2" descr="L.C.A | Coláiste na Sceilge">
            <a:extLst>
              <a:ext uri="{FF2B5EF4-FFF2-40B4-BE49-F238E27FC236}">
                <a16:creationId xmlns:a16="http://schemas.microsoft.com/office/drawing/2014/main" id="{30EE55F8-2664-40E1-89ED-0C02178C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21" y="118712"/>
            <a:ext cx="4704092" cy="6620575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C4AB30-2B24-4828-8E4D-3E5E8AE4E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910" y="0"/>
            <a:ext cx="1313090" cy="16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62807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25" y="1134681"/>
            <a:ext cx="2669925" cy="4255025"/>
          </a:xfrm>
        </p:spPr>
        <p:txBody>
          <a:bodyPr>
            <a:normAutofit/>
          </a:bodyPr>
          <a:lstStyle/>
          <a:p>
            <a:pPr algn="ctr"/>
            <a:r>
              <a:rPr lang="en-IE" sz="3600" u="sng" dirty="0">
                <a:highlight>
                  <a:srgbClr val="FFFF00"/>
                </a:highlight>
              </a:rPr>
              <a:t>the leaving Certificate </a:t>
            </a:r>
            <a:br>
              <a:rPr lang="en-IE" sz="3600" u="sng" dirty="0">
                <a:highlight>
                  <a:srgbClr val="FFFF00"/>
                </a:highlight>
              </a:rPr>
            </a:br>
            <a:r>
              <a:rPr lang="en-IE" sz="3600" u="sng" dirty="0">
                <a:highlight>
                  <a:srgbClr val="FFFF00"/>
                </a:highlight>
              </a:rPr>
              <a:t>applied assessment</a:t>
            </a:r>
            <a:br>
              <a:rPr lang="en-IE" sz="3600" u="sng" dirty="0">
                <a:solidFill>
                  <a:srgbClr val="FFC000"/>
                </a:solidFill>
                <a:highlight>
                  <a:srgbClr val="FFFF00"/>
                </a:highlight>
              </a:rPr>
            </a:br>
            <a:br>
              <a:rPr lang="en-IE" sz="3600" u="sng" dirty="0">
                <a:solidFill>
                  <a:srgbClr val="FFC000"/>
                </a:solidFill>
                <a:highlight>
                  <a:srgbClr val="FFFF00"/>
                </a:highlight>
              </a:rPr>
            </a:br>
            <a:endParaRPr lang="en-IE" u="sng" dirty="0">
              <a:highlight>
                <a:srgbClr val="FFFF00"/>
              </a:highlight>
            </a:endParaRPr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92E994E2-3D2B-4382-B545-9B58085BBD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43209"/>
              </p:ext>
            </p:extLst>
          </p:nvPr>
        </p:nvGraphicFramePr>
        <p:xfrm>
          <a:off x="3391547" y="625203"/>
          <a:ext cx="8172200" cy="587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2" name="Picture 4" descr="FORMAT FOR LEAVING CERTIFICATE APPLIED 2017 FINAL EXAMINATIONS">
            <a:extLst>
              <a:ext uri="{FF2B5EF4-FFF2-40B4-BE49-F238E27FC236}">
                <a16:creationId xmlns:a16="http://schemas.microsoft.com/office/drawing/2014/main" id="{8F518C91-CDED-4693-943D-B2FED1CA8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768176"/>
            <a:ext cx="2619375" cy="17430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11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347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Cochin</vt:lpstr>
      <vt:lpstr>Times New Roman</vt:lpstr>
      <vt:lpstr>Trebuchet MS</vt:lpstr>
      <vt:lpstr>Tw Cen MT</vt:lpstr>
      <vt:lpstr>Wingdings</vt:lpstr>
      <vt:lpstr>Circuit</vt:lpstr>
      <vt:lpstr>PowerPoint Presentation</vt:lpstr>
      <vt:lpstr>PowerPoint Presentation</vt:lpstr>
      <vt:lpstr>What is the leaving  Certificate applied programme </vt:lpstr>
      <vt:lpstr>Who would benefit from Leaving Certificate applied</vt:lpstr>
      <vt:lpstr>What is the rationale of the leaving Certificate applied programme </vt:lpstr>
      <vt:lpstr>the leaving Certificate  applied curriculum </vt:lpstr>
      <vt:lpstr>the leaving Certificate  applied curriculum </vt:lpstr>
      <vt:lpstr> </vt:lpstr>
      <vt:lpstr>the leaving Certificate  applied assessment  </vt:lpstr>
      <vt:lpstr>the leaving Certificate  applied   </vt:lpstr>
      <vt:lpstr> the LEAVING CERTIFICATE APPLIED ROUTE MAP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Stapleton ( Colaiste An Chraoibhin, Teacher )</dc:creator>
  <cp:lastModifiedBy>Bob Cullen</cp:lastModifiedBy>
  <cp:revision>54</cp:revision>
  <dcterms:created xsi:type="dcterms:W3CDTF">2021-01-25T19:28:08Z</dcterms:created>
  <dcterms:modified xsi:type="dcterms:W3CDTF">2024-01-23T15:01:18Z</dcterms:modified>
</cp:coreProperties>
</file>