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83" r:id="rId5"/>
    <p:sldId id="284" r:id="rId6"/>
    <p:sldId id="288" r:id="rId7"/>
    <p:sldId id="259" r:id="rId8"/>
    <p:sldId id="260" r:id="rId9"/>
    <p:sldId id="261" r:id="rId10"/>
    <p:sldId id="285" r:id="rId11"/>
    <p:sldId id="262" r:id="rId12"/>
    <p:sldId id="263" r:id="rId13"/>
    <p:sldId id="264" r:id="rId14"/>
    <p:sldId id="268" r:id="rId15"/>
    <p:sldId id="269" r:id="rId16"/>
    <p:sldId id="270" r:id="rId17"/>
    <p:sldId id="271" r:id="rId18"/>
    <p:sldId id="272" r:id="rId19"/>
    <p:sldId id="276" r:id="rId20"/>
    <p:sldId id="278" r:id="rId21"/>
    <p:sldId id="279" r:id="rId22"/>
    <p:sldId id="286"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p:scale>
          <a:sx n="100" d="100"/>
          <a:sy n="100" d="100"/>
        </p:scale>
        <p:origin x="-336" y="4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2D7D5C-346D-4577-8EE3-F869C7FB2CE7}" type="datetimeFigureOut">
              <a:rPr lang="en-IE" smtClean="0"/>
              <a:t>22/01/2024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A6BFCC5-E240-4145-9BA5-0D536368CCB3}"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12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D7D5C-346D-4577-8EE3-F869C7FB2CE7}" type="datetimeFigureOut">
              <a:rPr lang="en-IE" smtClean="0"/>
              <a:t>22/01/2024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252153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D7D5C-346D-4577-8EE3-F869C7FB2CE7}" type="datetimeFigureOut">
              <a:rPr lang="en-IE" smtClean="0"/>
              <a:t>22/01/2024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304003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D7D5C-346D-4577-8EE3-F869C7FB2CE7}" type="datetimeFigureOut">
              <a:rPr lang="en-IE" smtClean="0"/>
              <a:t>22/01/2024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46736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2D7D5C-346D-4577-8EE3-F869C7FB2CE7}" type="datetimeFigureOut">
              <a:rPr lang="en-IE" smtClean="0"/>
              <a:t>22/01/2024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A6BFCC5-E240-4145-9BA5-0D536368CCB3}"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0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2D7D5C-346D-4577-8EE3-F869C7FB2CE7}" type="datetimeFigureOut">
              <a:rPr lang="en-IE" smtClean="0"/>
              <a:t>22/01/2024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421419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2D7D5C-346D-4577-8EE3-F869C7FB2CE7}" type="datetimeFigureOut">
              <a:rPr lang="en-IE" smtClean="0"/>
              <a:t>22/01/2024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88265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2D7D5C-346D-4577-8EE3-F869C7FB2CE7}" type="datetimeFigureOut">
              <a:rPr lang="en-IE" smtClean="0"/>
              <a:t>22/01/2024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231564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2D7D5C-346D-4577-8EE3-F869C7FB2CE7}" type="datetimeFigureOut">
              <a:rPr lang="en-IE" smtClean="0"/>
              <a:t>22/01/2024</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a:p>
        </p:txBody>
      </p:sp>
      <p:sp>
        <p:nvSpPr>
          <p:cNvPr id="9" name="Slide Number Placeholder 8"/>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202721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62D7D5C-346D-4577-8EE3-F869C7FB2CE7}" type="datetimeFigureOut">
              <a:rPr lang="en-IE" smtClean="0"/>
              <a:t>22/01/2024</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6BFCC5-E240-4145-9BA5-0D536368CCB3}" type="slidenum">
              <a:rPr lang="en-IE" smtClean="0"/>
              <a:t>‹#›</a:t>
            </a:fld>
            <a:endParaRPr lang="en-IE"/>
          </a:p>
        </p:txBody>
      </p:sp>
    </p:spTree>
    <p:extLst>
      <p:ext uri="{BB962C8B-B14F-4D97-AF65-F5344CB8AC3E}">
        <p14:creationId xmlns:p14="http://schemas.microsoft.com/office/powerpoint/2010/main" val="391469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2D7D5C-346D-4577-8EE3-F869C7FB2CE7}" type="datetimeFigureOut">
              <a:rPr lang="en-IE" smtClean="0"/>
              <a:t>22/01/2024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A6BFCC5-E240-4145-9BA5-0D536368CCB3}" type="slidenum">
              <a:rPr lang="en-IE" smtClean="0"/>
              <a:t>‹#›</a:t>
            </a:fld>
            <a:endParaRPr lang="en-IE"/>
          </a:p>
        </p:txBody>
      </p:sp>
    </p:spTree>
    <p:extLst>
      <p:ext uri="{BB962C8B-B14F-4D97-AF65-F5344CB8AC3E}">
        <p14:creationId xmlns:p14="http://schemas.microsoft.com/office/powerpoint/2010/main" val="381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62D7D5C-346D-4577-8EE3-F869C7FB2CE7}" type="datetimeFigureOut">
              <a:rPr lang="en-IE" smtClean="0"/>
              <a:t>22/01/2024</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6BFCC5-E240-4145-9BA5-0D536368CCB3}"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74586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dirty="0"/>
              <a:t>Transition Year </a:t>
            </a:r>
            <a:br>
              <a:rPr lang="en-IE" dirty="0"/>
            </a:br>
            <a:r>
              <a:rPr lang="en-IE" dirty="0"/>
              <a:t>at St. </a:t>
            </a:r>
            <a:r>
              <a:rPr lang="en-IE" dirty="0" err="1"/>
              <a:t>Ailbe’s</a:t>
            </a:r>
            <a:r>
              <a:rPr lang="en-IE" dirty="0"/>
              <a:t>  </a:t>
            </a:r>
          </a:p>
        </p:txBody>
      </p:sp>
      <p:sp>
        <p:nvSpPr>
          <p:cNvPr id="3" name="Subtitle 2"/>
          <p:cNvSpPr>
            <a:spLocks noGrp="1"/>
          </p:cNvSpPr>
          <p:nvPr>
            <p:ph type="subTitle" idx="1"/>
          </p:nvPr>
        </p:nvSpPr>
        <p:spPr/>
        <p: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pic>
        <p:nvPicPr>
          <p:cNvPr id="5" name="Picture 4">
            <a:extLst>
              <a:ext uri="{FF2B5EF4-FFF2-40B4-BE49-F238E27FC236}">
                <a16:creationId xmlns:a16="http://schemas.microsoft.com/office/drawing/2014/main" id="{07E6CD93-ADE1-43E9-B616-746772095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646" y="1697523"/>
            <a:ext cx="2637204" cy="3329597"/>
          </a:xfrm>
          <a:prstGeom prst="rect">
            <a:avLst/>
          </a:prstGeom>
        </p:spPr>
      </p:pic>
    </p:spTree>
    <p:extLst>
      <p:ext uri="{BB962C8B-B14F-4D97-AF65-F5344CB8AC3E}">
        <p14:creationId xmlns:p14="http://schemas.microsoft.com/office/powerpoint/2010/main" val="87959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F803-4CBA-40EE-89CC-0A926DDED58F}"/>
              </a:ext>
            </a:extLst>
          </p:cNvPr>
          <p:cNvSpPr>
            <a:spLocks noGrp="1"/>
          </p:cNvSpPr>
          <p:nvPr>
            <p:ph type="title"/>
          </p:nvPr>
        </p:nvSpPr>
        <p:spPr/>
        <p:txBody>
          <a:bodyPr/>
          <a:lstStyle/>
          <a:p>
            <a:r>
              <a:rPr lang="en-GB" dirty="0"/>
              <a:t>Higher Options The RDS</a:t>
            </a:r>
            <a:endParaRPr lang="en-IE" dirty="0"/>
          </a:p>
        </p:txBody>
      </p:sp>
      <p:pic>
        <p:nvPicPr>
          <p:cNvPr id="6" name="Picture Placeholder 5">
            <a:extLst>
              <a:ext uri="{FF2B5EF4-FFF2-40B4-BE49-F238E27FC236}">
                <a16:creationId xmlns:a16="http://schemas.microsoft.com/office/drawing/2014/main" id="{97293EAA-9BE3-420D-A8A0-5BDEAC50C09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1432" b="11432"/>
          <a:stretch/>
        </p:blipFill>
        <p:spPr>
          <a:xfrm>
            <a:off x="15" y="0"/>
            <a:ext cx="12191985" cy="4915076"/>
          </a:xfrm>
          <a:effectLst>
            <a:softEdge rad="127000"/>
          </a:effectLst>
        </p:spPr>
      </p:pic>
    </p:spTree>
    <p:extLst>
      <p:ext uri="{BB962C8B-B14F-4D97-AF65-F5344CB8AC3E}">
        <p14:creationId xmlns:p14="http://schemas.microsoft.com/office/powerpoint/2010/main" val="77984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D29D-26BC-42E5-83ED-6508B69BC00C}"/>
              </a:ext>
            </a:extLst>
          </p:cNvPr>
          <p:cNvSpPr>
            <a:spLocks noGrp="1"/>
          </p:cNvSpPr>
          <p:nvPr>
            <p:ph type="title"/>
          </p:nvPr>
        </p:nvSpPr>
        <p:spPr/>
        <p:txBody>
          <a:bodyPr/>
          <a:lstStyle/>
          <a:p>
            <a:r>
              <a:rPr lang="en-GB" dirty="0"/>
              <a:t>Higher Options The RDS</a:t>
            </a:r>
            <a:endParaRPr lang="en-IE" dirty="0"/>
          </a:p>
        </p:txBody>
      </p:sp>
      <p:pic>
        <p:nvPicPr>
          <p:cNvPr id="6" name="Picture Placeholder 5">
            <a:extLst>
              <a:ext uri="{FF2B5EF4-FFF2-40B4-BE49-F238E27FC236}">
                <a16:creationId xmlns:a16="http://schemas.microsoft.com/office/drawing/2014/main" id="{AE61DD4D-6E02-4B74-B841-78630A8BCC4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6158" b="26158"/>
          <a:stretch>
            <a:fillRect/>
          </a:stretch>
        </p:blipFill>
        <p:spPr>
          <a:effectLst>
            <a:softEdge rad="127000"/>
          </a:effectLst>
        </p:spPr>
      </p:pic>
    </p:spTree>
    <p:extLst>
      <p:ext uri="{BB962C8B-B14F-4D97-AF65-F5344CB8AC3E}">
        <p14:creationId xmlns:p14="http://schemas.microsoft.com/office/powerpoint/2010/main" val="375532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9F8C-3DBF-4258-B149-4B26AA2D8D1B}"/>
              </a:ext>
            </a:extLst>
          </p:cNvPr>
          <p:cNvSpPr>
            <a:spLocks noGrp="1"/>
          </p:cNvSpPr>
          <p:nvPr>
            <p:ph type="title"/>
          </p:nvPr>
        </p:nvSpPr>
        <p:spPr/>
        <p:txBody>
          <a:bodyPr/>
          <a:lstStyle/>
          <a:p>
            <a:r>
              <a:rPr lang="en-GB" dirty="0"/>
              <a:t>The Addams Family</a:t>
            </a:r>
            <a:endParaRPr lang="en-IE" dirty="0"/>
          </a:p>
        </p:txBody>
      </p:sp>
      <p:pic>
        <p:nvPicPr>
          <p:cNvPr id="6" name="Picture Placeholder 5">
            <a:extLst>
              <a:ext uri="{FF2B5EF4-FFF2-40B4-BE49-F238E27FC236}">
                <a16:creationId xmlns:a16="http://schemas.microsoft.com/office/drawing/2014/main" id="{8CF0E857-45A1-4ABC-AC1C-E6D7CF73CCD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746" b="18746"/>
          <a:stretch>
            <a:fillRect/>
          </a:stretch>
        </p:blipFill>
        <p:spPr>
          <a:effectLst>
            <a:softEdge rad="127000"/>
          </a:effectLst>
        </p:spPr>
      </p:pic>
    </p:spTree>
    <p:extLst>
      <p:ext uri="{BB962C8B-B14F-4D97-AF65-F5344CB8AC3E}">
        <p14:creationId xmlns:p14="http://schemas.microsoft.com/office/powerpoint/2010/main" val="1940621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3866F-A29B-4F02-8E8B-039BB1118B98}"/>
              </a:ext>
            </a:extLst>
          </p:cNvPr>
          <p:cNvSpPr>
            <a:spLocks noGrp="1"/>
          </p:cNvSpPr>
          <p:nvPr>
            <p:ph type="title"/>
          </p:nvPr>
        </p:nvSpPr>
        <p:spPr/>
        <p:txBody>
          <a:bodyPr/>
          <a:lstStyle/>
          <a:p>
            <a:r>
              <a:rPr lang="en-GB" dirty="0"/>
              <a:t>The Addams Family</a:t>
            </a:r>
            <a:endParaRPr lang="en-IE" dirty="0"/>
          </a:p>
        </p:txBody>
      </p:sp>
      <p:pic>
        <p:nvPicPr>
          <p:cNvPr id="6" name="Picture Placeholder 5">
            <a:extLst>
              <a:ext uri="{FF2B5EF4-FFF2-40B4-BE49-F238E27FC236}">
                <a16:creationId xmlns:a16="http://schemas.microsoft.com/office/drawing/2014/main" id="{8C1AACAF-DCBD-4013-BD5F-7F1C8133324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4561" b="34561"/>
          <a:stretch>
            <a:fillRect/>
          </a:stretch>
        </p:blipFill>
        <p:spPr>
          <a:effectLst>
            <a:softEdge rad="127000"/>
          </a:effectLst>
        </p:spPr>
      </p:pic>
    </p:spTree>
    <p:extLst>
      <p:ext uri="{BB962C8B-B14F-4D97-AF65-F5344CB8AC3E}">
        <p14:creationId xmlns:p14="http://schemas.microsoft.com/office/powerpoint/2010/main" val="334629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A896-F8C3-4157-8741-D51AF37443DE}"/>
              </a:ext>
            </a:extLst>
          </p:cNvPr>
          <p:cNvSpPr>
            <a:spLocks noGrp="1"/>
          </p:cNvSpPr>
          <p:nvPr>
            <p:ph type="title"/>
          </p:nvPr>
        </p:nvSpPr>
        <p:spPr/>
        <p:txBody>
          <a:bodyPr/>
          <a:lstStyle/>
          <a:p>
            <a:r>
              <a:rPr lang="en-GB" dirty="0"/>
              <a:t>TY’s helping with the Hope </a:t>
            </a:r>
            <a:endParaRPr lang="en-IE" dirty="0"/>
          </a:p>
        </p:txBody>
      </p:sp>
      <p:pic>
        <p:nvPicPr>
          <p:cNvPr id="6" name="Picture Placeholder 5">
            <a:extLst>
              <a:ext uri="{FF2B5EF4-FFF2-40B4-BE49-F238E27FC236}">
                <a16:creationId xmlns:a16="http://schemas.microsoft.com/office/drawing/2014/main" id="{CC76D71C-B67A-49AA-945C-148FDA7E9A5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9" t="25620" r="49" b="24737"/>
          <a:stretch/>
        </p:blipFill>
        <p:spPr>
          <a:xfrm>
            <a:off x="15" y="0"/>
            <a:ext cx="12191985" cy="5004000"/>
          </a:xfrm>
          <a:effectLst>
            <a:softEdge rad="127000"/>
          </a:effectLst>
        </p:spPr>
      </p:pic>
    </p:spTree>
    <p:extLst>
      <p:ext uri="{BB962C8B-B14F-4D97-AF65-F5344CB8AC3E}">
        <p14:creationId xmlns:p14="http://schemas.microsoft.com/office/powerpoint/2010/main" val="393232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268A-5D9D-4ADA-A4EB-0F54B2968B6A}"/>
              </a:ext>
            </a:extLst>
          </p:cNvPr>
          <p:cNvSpPr>
            <a:spLocks noGrp="1"/>
          </p:cNvSpPr>
          <p:nvPr>
            <p:ph type="title"/>
          </p:nvPr>
        </p:nvSpPr>
        <p:spPr/>
        <p:txBody>
          <a:bodyPr/>
          <a:lstStyle/>
          <a:p>
            <a:r>
              <a:rPr lang="en-GB" dirty="0"/>
              <a:t>Joe and Karen from DELL</a:t>
            </a:r>
            <a:endParaRPr lang="en-IE" dirty="0"/>
          </a:p>
        </p:txBody>
      </p:sp>
      <p:pic>
        <p:nvPicPr>
          <p:cNvPr id="6" name="Picture Placeholder 5">
            <a:extLst>
              <a:ext uri="{FF2B5EF4-FFF2-40B4-BE49-F238E27FC236}">
                <a16:creationId xmlns:a16="http://schemas.microsoft.com/office/drawing/2014/main" id="{7795ED76-38C4-45F8-B9B7-8F73F1523DA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8593" b="28593"/>
          <a:stretch>
            <a:fillRect/>
          </a:stretch>
        </p:blipFill>
        <p:spPr>
          <a:xfrm>
            <a:off x="0" y="0"/>
            <a:ext cx="12191999" cy="4927600"/>
          </a:xfrm>
          <a:effectLst>
            <a:softEdge rad="127000"/>
          </a:effectLst>
        </p:spPr>
      </p:pic>
      <p:sp>
        <p:nvSpPr>
          <p:cNvPr id="4" name="Text Placeholder 3">
            <a:extLst>
              <a:ext uri="{FF2B5EF4-FFF2-40B4-BE49-F238E27FC236}">
                <a16:creationId xmlns:a16="http://schemas.microsoft.com/office/drawing/2014/main" id="{21CCFF79-2D2D-4438-8945-040DA4FCA100}"/>
              </a:ext>
            </a:extLst>
          </p:cNvPr>
          <p:cNvSpPr>
            <a:spLocks noGrp="1"/>
          </p:cNvSpPr>
          <p:nvPr>
            <p:ph type="body" sz="half" idx="2"/>
          </p:nvPr>
        </p:nvSpPr>
        <p:spPr/>
        <p:txBody>
          <a:bodyPr/>
          <a:lstStyle/>
          <a:p>
            <a:r>
              <a:rPr lang="en-GB" dirty="0"/>
              <a:t>DELL Digital Futures Workshop</a:t>
            </a:r>
            <a:endParaRPr lang="en-IE" dirty="0"/>
          </a:p>
        </p:txBody>
      </p:sp>
    </p:spTree>
    <p:extLst>
      <p:ext uri="{BB962C8B-B14F-4D97-AF65-F5344CB8AC3E}">
        <p14:creationId xmlns:p14="http://schemas.microsoft.com/office/powerpoint/2010/main" val="220772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1022-2221-4BB8-A4F1-DCC3BED4B9F2}"/>
              </a:ext>
            </a:extLst>
          </p:cNvPr>
          <p:cNvSpPr>
            <a:spLocks noGrp="1"/>
          </p:cNvSpPr>
          <p:nvPr>
            <p:ph type="title"/>
          </p:nvPr>
        </p:nvSpPr>
        <p:spPr/>
        <p:txBody>
          <a:bodyPr/>
          <a:lstStyle/>
          <a:p>
            <a:r>
              <a:rPr lang="en-GB" dirty="0"/>
              <a:t>DELL Digital Futures Workshop</a:t>
            </a:r>
            <a:endParaRPr lang="en-IE" dirty="0"/>
          </a:p>
        </p:txBody>
      </p:sp>
      <p:pic>
        <p:nvPicPr>
          <p:cNvPr id="6" name="Picture Placeholder 5">
            <a:extLst>
              <a:ext uri="{FF2B5EF4-FFF2-40B4-BE49-F238E27FC236}">
                <a16:creationId xmlns:a16="http://schemas.microsoft.com/office/drawing/2014/main" id="{6F69102D-0971-4066-9749-B75808040AA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0013" b="30013"/>
          <a:stretch>
            <a:fillRect/>
          </a:stretch>
        </p:blipFill>
        <p:spPr>
          <a:effectLst>
            <a:softEdge rad="127000"/>
          </a:effectLst>
        </p:spPr>
      </p:pic>
    </p:spTree>
    <p:extLst>
      <p:ext uri="{BB962C8B-B14F-4D97-AF65-F5344CB8AC3E}">
        <p14:creationId xmlns:p14="http://schemas.microsoft.com/office/powerpoint/2010/main" val="13437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67C7-BE0A-41A3-8930-D9ABB07A8CE1}"/>
              </a:ext>
            </a:extLst>
          </p:cNvPr>
          <p:cNvSpPr>
            <a:spLocks noGrp="1"/>
          </p:cNvSpPr>
          <p:nvPr>
            <p:ph type="title"/>
          </p:nvPr>
        </p:nvSpPr>
        <p:spPr/>
        <p:txBody>
          <a:bodyPr/>
          <a:lstStyle/>
          <a:p>
            <a:r>
              <a:rPr lang="en-GB" dirty="0"/>
              <a:t>Enterprise – Market Day</a:t>
            </a:r>
            <a:endParaRPr lang="en-IE" dirty="0"/>
          </a:p>
        </p:txBody>
      </p:sp>
      <p:pic>
        <p:nvPicPr>
          <p:cNvPr id="6" name="Picture Placeholder 5">
            <a:extLst>
              <a:ext uri="{FF2B5EF4-FFF2-40B4-BE49-F238E27FC236}">
                <a16:creationId xmlns:a16="http://schemas.microsoft.com/office/drawing/2014/main" id="{65F73051-F936-40B9-8DA3-9EEFFCC8F6F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3382" b="23382"/>
          <a:stretch>
            <a:fillRect/>
          </a:stretch>
        </p:blipFill>
        <p:spPr>
          <a:effectLst>
            <a:softEdge rad="127000"/>
          </a:effectLst>
        </p:spPr>
      </p:pic>
    </p:spTree>
    <p:extLst>
      <p:ext uri="{BB962C8B-B14F-4D97-AF65-F5344CB8AC3E}">
        <p14:creationId xmlns:p14="http://schemas.microsoft.com/office/powerpoint/2010/main" val="132076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CF2"/>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4734BF2-12F1-4C1B-9AA3-BAE46D6B3F6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948" t="3875" r="11948" b="2881"/>
          <a:stretch/>
        </p:blipFill>
        <p:spPr>
          <a:xfrm>
            <a:off x="15" y="0"/>
            <a:ext cx="12191985" cy="4968000"/>
          </a:xfrm>
          <a:solidFill>
            <a:schemeClr val="bg2">
              <a:lumMod val="90000"/>
            </a:schemeClr>
          </a:solidFill>
          <a:effectLst>
            <a:softEdge rad="152400"/>
          </a:effectLst>
        </p:spPr>
      </p:pic>
      <p:sp>
        <p:nvSpPr>
          <p:cNvPr id="4" name="Text Placeholder 3">
            <a:extLst>
              <a:ext uri="{FF2B5EF4-FFF2-40B4-BE49-F238E27FC236}">
                <a16:creationId xmlns:a16="http://schemas.microsoft.com/office/drawing/2014/main" id="{16E1F185-DF98-4A5C-9200-9B0EC99AC000}"/>
              </a:ext>
            </a:extLst>
          </p:cNvPr>
          <p:cNvSpPr>
            <a:spLocks noGrp="1"/>
          </p:cNvSpPr>
          <p:nvPr>
            <p:ph type="body" sz="half" idx="2"/>
          </p:nvPr>
        </p:nvSpPr>
        <p:spPr/>
        <p:txBody>
          <a:bodyPr/>
          <a:lstStyle/>
          <a:p>
            <a:r>
              <a:rPr lang="en-GB" dirty="0"/>
              <a:t>Reflections For Christmas Ceremony</a:t>
            </a:r>
            <a:endParaRPr lang="en-IE" dirty="0"/>
          </a:p>
        </p:txBody>
      </p:sp>
    </p:spTree>
    <p:extLst>
      <p:ext uri="{BB962C8B-B14F-4D97-AF65-F5344CB8AC3E}">
        <p14:creationId xmlns:p14="http://schemas.microsoft.com/office/powerpoint/2010/main" val="2941908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85EB-2B4A-4A01-96BE-1D521059EE9E}"/>
              </a:ext>
            </a:extLst>
          </p:cNvPr>
          <p:cNvSpPr>
            <a:spLocks noGrp="1"/>
          </p:cNvSpPr>
          <p:nvPr>
            <p:ph type="title"/>
          </p:nvPr>
        </p:nvSpPr>
        <p:spPr/>
        <p:txBody>
          <a:bodyPr>
            <a:normAutofit fontScale="90000"/>
          </a:bodyPr>
          <a:lstStyle/>
          <a:p>
            <a:r>
              <a:rPr lang="en-GB" dirty="0"/>
              <a:t>Reflections For Christmas Ceremony In St. Mary’s Church</a:t>
            </a:r>
            <a:endParaRPr lang="en-IE" dirty="0"/>
          </a:p>
        </p:txBody>
      </p:sp>
      <p:pic>
        <p:nvPicPr>
          <p:cNvPr id="46" name="Picture Placeholder 45">
            <a:extLst>
              <a:ext uri="{FF2B5EF4-FFF2-40B4-BE49-F238E27FC236}">
                <a16:creationId xmlns:a16="http://schemas.microsoft.com/office/drawing/2014/main" id="{026A0F99-EE54-48C6-BA51-E1B550333F1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923" b="2594"/>
          <a:stretch/>
        </p:blipFill>
        <p:spPr>
          <a:xfrm>
            <a:off x="15" y="0"/>
            <a:ext cx="12191985" cy="4932000"/>
          </a:xfrm>
          <a:effectLst>
            <a:softEdge rad="127000"/>
          </a:effectLst>
        </p:spPr>
      </p:pic>
      <p:sp>
        <p:nvSpPr>
          <p:cNvPr id="4" name="Text Placeholder 3">
            <a:extLst>
              <a:ext uri="{FF2B5EF4-FFF2-40B4-BE49-F238E27FC236}">
                <a16:creationId xmlns:a16="http://schemas.microsoft.com/office/drawing/2014/main" id="{1217C308-7093-4E99-96A5-37DE0246F8E4}"/>
              </a:ext>
            </a:extLst>
          </p:cNvPr>
          <p:cNvSpPr>
            <a:spLocks noGrp="1"/>
          </p:cNvSpPr>
          <p:nvPr>
            <p:ph type="body" sz="half" idx="2"/>
          </p:nvPr>
        </p:nvSpPr>
        <p:spPr/>
        <p:txBody>
          <a:bodyPr/>
          <a:lstStyle/>
          <a:p>
            <a:endParaRPr lang="en-IE" dirty="0"/>
          </a:p>
        </p:txBody>
      </p:sp>
    </p:spTree>
    <p:extLst>
      <p:ext uri="{BB962C8B-B14F-4D97-AF65-F5344CB8AC3E}">
        <p14:creationId xmlns:p14="http://schemas.microsoft.com/office/powerpoint/2010/main" val="52555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Admission to the programme</a:t>
            </a:r>
          </a:p>
        </p:txBody>
      </p:sp>
      <p:sp>
        <p:nvSpPr>
          <p:cNvPr id="3" name="Content Placeholder 2"/>
          <p:cNvSpPr>
            <a:spLocks noGrp="1"/>
          </p:cNvSpPr>
          <p:nvPr>
            <p:ph idx="1"/>
          </p:nvPr>
        </p:nvSpPr>
        <p:spPr/>
        <p:txBody>
          <a:bodyPr>
            <a:normAutofit fontScale="92500" lnSpcReduction="20000"/>
          </a:bodyPr>
          <a:lstStyle/>
          <a:p>
            <a:pPr marL="0" indent="0">
              <a:buNone/>
            </a:pPr>
            <a:r>
              <a:rPr lang="en-IE" dirty="0"/>
              <a:t>We have currently 75 students enrolled in the TY programme.</a:t>
            </a:r>
          </a:p>
          <a:p>
            <a:pPr marL="0" indent="0">
              <a:buNone/>
            </a:pPr>
            <a:endParaRPr lang="en-IE" dirty="0"/>
          </a:p>
          <a:p>
            <a:pPr>
              <a:buFont typeface="+mj-lt"/>
              <a:buAutoNum type="arabicPeriod"/>
            </a:pPr>
            <a:r>
              <a:rPr lang="en-IE" dirty="0"/>
              <a:t>Students are invited to attend for a brief interview in April ( after the Easter holidays)</a:t>
            </a:r>
          </a:p>
          <a:p>
            <a:pPr>
              <a:buFont typeface="+mj-lt"/>
              <a:buAutoNum type="arabicPeriod"/>
            </a:pPr>
            <a:r>
              <a:rPr lang="en-GB" dirty="0"/>
              <a:t> </a:t>
            </a:r>
            <a:r>
              <a:rPr lang="en-IE" dirty="0"/>
              <a:t>Students will be given an assigned interview time.</a:t>
            </a:r>
          </a:p>
          <a:p>
            <a:pPr>
              <a:buFont typeface="+mj-lt"/>
              <a:buAutoNum type="arabicPeriod"/>
            </a:pPr>
            <a:r>
              <a:rPr lang="en-IE" dirty="0"/>
              <a:t>Following the interview, the students will be asked to sign a contract, committing to full participation in TY.</a:t>
            </a:r>
          </a:p>
          <a:p>
            <a:pPr>
              <a:buFont typeface="+mj-lt"/>
              <a:buAutoNum type="arabicPeriod"/>
            </a:pPr>
            <a:r>
              <a:rPr lang="en-IE" dirty="0"/>
              <a:t>The purpose of the interview is also to establish what the students would like to achieve in the course of the year</a:t>
            </a:r>
          </a:p>
          <a:p>
            <a:pPr>
              <a:buFont typeface="+mj-lt"/>
              <a:buAutoNum type="arabicPeriod"/>
            </a:pPr>
            <a:r>
              <a:rPr lang="en-IE" dirty="0"/>
              <a:t>Prospective students must have a good record of attendance, punctuality and behaviour</a:t>
            </a:r>
          </a:p>
          <a:p>
            <a:pPr>
              <a:buFont typeface="+mj-lt"/>
              <a:buAutoNum type="arabicPeriod"/>
            </a:pPr>
            <a:r>
              <a:rPr lang="en-IE" dirty="0"/>
              <a:t>Students must have shown the ability to meet deadlines and complete assignments and project work</a:t>
            </a:r>
          </a:p>
          <a:p>
            <a:pPr>
              <a:buFont typeface="+mj-lt"/>
              <a:buAutoNum type="arabicPeriod"/>
            </a:pPr>
            <a:r>
              <a:rPr lang="en-IE" dirty="0"/>
              <a:t>It would also be an advantage if the student has made a positive contribution to school life in their involvement with extra- curricular activities.</a:t>
            </a:r>
          </a:p>
        </p:txBody>
      </p:sp>
    </p:spTree>
    <p:extLst>
      <p:ext uri="{BB962C8B-B14F-4D97-AF65-F5344CB8AC3E}">
        <p14:creationId xmlns:p14="http://schemas.microsoft.com/office/powerpoint/2010/main" val="12931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26DFD-13E6-4E39-8B51-7B0B28669FA5}"/>
              </a:ext>
            </a:extLst>
          </p:cNvPr>
          <p:cNvSpPr>
            <a:spLocks noGrp="1"/>
          </p:cNvSpPr>
          <p:nvPr>
            <p:ph type="title"/>
          </p:nvPr>
        </p:nvSpPr>
        <p:spPr/>
        <p:txBody>
          <a:bodyPr/>
          <a:lstStyle/>
          <a:p>
            <a:r>
              <a:rPr lang="en-GB" dirty="0"/>
              <a:t>TY Christmas Trip</a:t>
            </a:r>
            <a:endParaRPr lang="en-IE" dirty="0"/>
          </a:p>
        </p:txBody>
      </p:sp>
      <p:pic>
        <p:nvPicPr>
          <p:cNvPr id="14" name="Picture Placeholder 13">
            <a:extLst>
              <a:ext uri="{FF2B5EF4-FFF2-40B4-BE49-F238E27FC236}">
                <a16:creationId xmlns:a16="http://schemas.microsoft.com/office/drawing/2014/main" id="{D80DF3F7-8AEE-448A-964E-7607496AF4A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761" b="21761"/>
          <a:stretch>
            <a:fillRect/>
          </a:stretch>
        </p:blipFill>
        <p:spPr>
          <a:effectLst>
            <a:softEdge rad="127000"/>
          </a:effectLst>
        </p:spPr>
      </p:pic>
      <p:sp>
        <p:nvSpPr>
          <p:cNvPr id="4" name="Text Placeholder 3">
            <a:extLst>
              <a:ext uri="{FF2B5EF4-FFF2-40B4-BE49-F238E27FC236}">
                <a16:creationId xmlns:a16="http://schemas.microsoft.com/office/drawing/2014/main" id="{8F6AD394-F711-4462-A8DF-FC22AE39DAA9}"/>
              </a:ext>
            </a:extLst>
          </p:cNvPr>
          <p:cNvSpPr>
            <a:spLocks noGrp="1"/>
          </p:cNvSpPr>
          <p:nvPr>
            <p:ph type="body" sz="half" idx="2"/>
          </p:nvPr>
        </p:nvSpPr>
        <p:spPr/>
        <p:txBody>
          <a:bodyPr/>
          <a:lstStyle/>
          <a:p>
            <a:r>
              <a:rPr lang="en-GB" dirty="0"/>
              <a:t>Limerick On Ice</a:t>
            </a:r>
            <a:endParaRPr lang="en-IE" dirty="0"/>
          </a:p>
        </p:txBody>
      </p:sp>
    </p:spTree>
    <p:extLst>
      <p:ext uri="{BB962C8B-B14F-4D97-AF65-F5344CB8AC3E}">
        <p14:creationId xmlns:p14="http://schemas.microsoft.com/office/powerpoint/2010/main" val="229757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D20D-2140-4CAD-87C2-10F3A1274FBD}"/>
              </a:ext>
            </a:extLst>
          </p:cNvPr>
          <p:cNvSpPr>
            <a:spLocks noGrp="1"/>
          </p:cNvSpPr>
          <p:nvPr>
            <p:ph type="title"/>
          </p:nvPr>
        </p:nvSpPr>
        <p:spPr/>
        <p:txBody>
          <a:bodyPr/>
          <a:lstStyle/>
          <a:p>
            <a:r>
              <a:rPr lang="en-GB" dirty="0"/>
              <a:t>Limerick On Ice</a:t>
            </a:r>
            <a:endParaRPr lang="en-IE" dirty="0"/>
          </a:p>
        </p:txBody>
      </p:sp>
      <p:pic>
        <p:nvPicPr>
          <p:cNvPr id="10" name="Picture Placeholder 9">
            <a:extLst>
              <a:ext uri="{FF2B5EF4-FFF2-40B4-BE49-F238E27FC236}">
                <a16:creationId xmlns:a16="http://schemas.microsoft.com/office/drawing/2014/main" id="{7FB2612E-12FB-4241-AE88-48293E27E5E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62" t="23734" r="662" b="23734"/>
          <a:stretch/>
        </p:blipFill>
        <p:spPr>
          <a:xfrm>
            <a:off x="-1" y="-15494"/>
            <a:ext cx="12192001" cy="4910243"/>
          </a:xfrm>
          <a:effectLst>
            <a:softEdge rad="127000"/>
          </a:effectLst>
        </p:spPr>
      </p:pic>
    </p:spTree>
    <p:extLst>
      <p:ext uri="{BB962C8B-B14F-4D97-AF65-F5344CB8AC3E}">
        <p14:creationId xmlns:p14="http://schemas.microsoft.com/office/powerpoint/2010/main" val="3780001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D20D-2140-4CAD-87C2-10F3A1274FBD}"/>
              </a:ext>
            </a:extLst>
          </p:cNvPr>
          <p:cNvSpPr>
            <a:spLocks noGrp="1"/>
          </p:cNvSpPr>
          <p:nvPr>
            <p:ph type="title"/>
          </p:nvPr>
        </p:nvSpPr>
        <p:spPr/>
        <p:txBody>
          <a:bodyPr/>
          <a:lstStyle/>
          <a:p>
            <a:r>
              <a:rPr lang="en-GB" dirty="0"/>
              <a:t>Limerick On Ice</a:t>
            </a:r>
            <a:endParaRPr lang="en-IE" dirty="0"/>
          </a:p>
        </p:txBody>
      </p:sp>
      <p:pic>
        <p:nvPicPr>
          <p:cNvPr id="10" name="Picture Placeholder 9">
            <a:extLst>
              <a:ext uri="{FF2B5EF4-FFF2-40B4-BE49-F238E27FC236}">
                <a16:creationId xmlns:a16="http://schemas.microsoft.com/office/drawing/2014/main" id="{7FB2612E-12FB-4241-AE88-48293E27E5E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3849" y="0"/>
            <a:ext cx="5849901" cy="4910243"/>
          </a:xfrm>
          <a:effectLst>
            <a:softEdge rad="127000"/>
          </a:effectLst>
        </p:spPr>
      </p:pic>
      <p:pic>
        <p:nvPicPr>
          <p:cNvPr id="4" name="Picture 3">
            <a:extLst>
              <a:ext uri="{FF2B5EF4-FFF2-40B4-BE49-F238E27FC236}">
                <a16:creationId xmlns:a16="http://schemas.microsoft.com/office/drawing/2014/main" id="{25AEB220-2D7F-4551-8155-9BF449484238}"/>
              </a:ext>
            </a:extLst>
          </p:cNvPr>
          <p:cNvPicPr>
            <a:picLocks noChangeAspect="1"/>
          </p:cNvPicPr>
          <p:nvPr/>
        </p:nvPicPr>
        <p:blipFill rotWithShape="1">
          <a:blip r:embed="rId3">
            <a:extLst>
              <a:ext uri="{28A0092B-C50C-407E-A947-70E740481C1C}">
                <a14:useLocalDpi xmlns:a14="http://schemas.microsoft.com/office/drawing/2010/main" val="0"/>
              </a:ext>
            </a:extLst>
          </a:blip>
          <a:srcRect l="23046" r="23046"/>
          <a:stretch/>
        </p:blipFill>
        <p:spPr>
          <a:xfrm>
            <a:off x="6154102" y="2538"/>
            <a:ext cx="5472758" cy="4907705"/>
          </a:xfrm>
          <a:prstGeom prst="rect">
            <a:avLst/>
          </a:prstGeom>
          <a:effectLst>
            <a:softEdge rad="127000"/>
          </a:effectLst>
        </p:spPr>
      </p:pic>
    </p:spTree>
    <p:extLst>
      <p:ext uri="{BB962C8B-B14F-4D97-AF65-F5344CB8AC3E}">
        <p14:creationId xmlns:p14="http://schemas.microsoft.com/office/powerpoint/2010/main" val="3865420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6F06-B459-49F6-9C7D-F5E037A9D87A}"/>
              </a:ext>
            </a:extLst>
          </p:cNvPr>
          <p:cNvSpPr>
            <a:spLocks noGrp="1"/>
          </p:cNvSpPr>
          <p:nvPr>
            <p:ph type="title"/>
          </p:nvPr>
        </p:nvSpPr>
        <p:spPr/>
        <p:txBody>
          <a:bodyPr/>
          <a:lstStyle/>
          <a:p>
            <a:endParaRPr lang="en-IE"/>
          </a:p>
        </p:txBody>
      </p:sp>
      <p:sp>
        <p:nvSpPr>
          <p:cNvPr id="4" name="Text Placeholder 3">
            <a:extLst>
              <a:ext uri="{FF2B5EF4-FFF2-40B4-BE49-F238E27FC236}">
                <a16:creationId xmlns:a16="http://schemas.microsoft.com/office/drawing/2014/main" id="{0F664D6F-8C17-462C-BF60-6C5B678E51B5}"/>
              </a:ext>
            </a:extLst>
          </p:cNvPr>
          <p:cNvSpPr>
            <a:spLocks noGrp="1"/>
          </p:cNvSpPr>
          <p:nvPr>
            <p:ph type="body" sz="half" idx="2"/>
          </p:nvPr>
        </p:nvSpPr>
        <p:spPr/>
        <p:txBody>
          <a:bodyPr/>
          <a:lstStyle/>
          <a:p>
            <a:endParaRPr lang="en-IE"/>
          </a:p>
        </p:txBody>
      </p:sp>
      <p:pic>
        <p:nvPicPr>
          <p:cNvPr id="5" name="Picture Placeholder 4">
            <a:extLst>
              <a:ext uri="{FF2B5EF4-FFF2-40B4-BE49-F238E27FC236}">
                <a16:creationId xmlns:a16="http://schemas.microsoft.com/office/drawing/2014/main" id="{F1CCD598-3C82-4CB1-A94E-CCD0B065EEC0}"/>
              </a:ext>
            </a:extLst>
          </p:cNvPr>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71" b="171"/>
          <a:stretch/>
        </p:blipFill>
        <p:spPr>
          <a:xfrm>
            <a:off x="15" y="0"/>
            <a:ext cx="12191985" cy="4915076"/>
          </a:xfrm>
          <a:effectLst>
            <a:softEdge rad="127000"/>
          </a:effectLst>
        </p:spPr>
      </p:pic>
    </p:spTree>
    <p:extLst>
      <p:ext uri="{BB962C8B-B14F-4D97-AF65-F5344CB8AC3E}">
        <p14:creationId xmlns:p14="http://schemas.microsoft.com/office/powerpoint/2010/main" val="245874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434" y="0"/>
            <a:ext cx="8596668" cy="939800"/>
          </a:xfrm>
        </p:spPr>
        <p:txBody>
          <a:bodyPr/>
          <a:lstStyle/>
          <a:p>
            <a:r>
              <a:rPr lang="en-IE" dirty="0"/>
              <a:t>The TY Programme</a:t>
            </a:r>
          </a:p>
        </p:txBody>
      </p:sp>
      <p:sp>
        <p:nvSpPr>
          <p:cNvPr id="3" name="Content Placeholder 2"/>
          <p:cNvSpPr>
            <a:spLocks noGrp="1"/>
          </p:cNvSpPr>
          <p:nvPr>
            <p:ph idx="1"/>
          </p:nvPr>
        </p:nvSpPr>
        <p:spPr>
          <a:xfrm>
            <a:off x="660400" y="939801"/>
            <a:ext cx="8613602" cy="5101562"/>
          </a:xfrm>
        </p:spPr>
        <p:txBody>
          <a:bodyPr>
            <a:normAutofit fontScale="25000" lnSpcReduction="20000"/>
          </a:bodyPr>
          <a:lstStyle/>
          <a:p>
            <a:r>
              <a:rPr lang="en-IE" sz="6400" dirty="0"/>
              <a:t>We build upon our list of activities each year. We also invite students’ input and suggestions too.</a:t>
            </a:r>
          </a:p>
          <a:p>
            <a:r>
              <a:rPr lang="en-IE" sz="6400" dirty="0"/>
              <a:t>Here are some but by no means all of the activities and courses we complete….</a:t>
            </a:r>
          </a:p>
          <a:p>
            <a:endParaRPr lang="en-IE" sz="7200" dirty="0"/>
          </a:p>
          <a:p>
            <a:endParaRPr lang="en-IE" sz="7200" dirty="0"/>
          </a:p>
          <a:p>
            <a:pPr>
              <a:buFont typeface="Wingdings" panose="05000000000000000000" pitchFamily="2" charset="2"/>
              <a:buChar char="v"/>
            </a:pPr>
            <a:r>
              <a:rPr lang="en-IE" sz="7200" dirty="0"/>
              <a:t>Trip to outdoor activity centre </a:t>
            </a:r>
          </a:p>
          <a:p>
            <a:pPr>
              <a:buFont typeface="Wingdings" panose="05000000000000000000" pitchFamily="2" charset="2"/>
              <a:buChar char="v"/>
            </a:pPr>
            <a:r>
              <a:rPr lang="en-IE" sz="7200" dirty="0"/>
              <a:t>School Musical</a:t>
            </a:r>
          </a:p>
          <a:p>
            <a:pPr>
              <a:buFont typeface="Wingdings" panose="05000000000000000000" pitchFamily="2" charset="2"/>
              <a:buChar char="v"/>
            </a:pPr>
            <a:r>
              <a:rPr lang="en-IE" sz="7200" dirty="0"/>
              <a:t>First Aid</a:t>
            </a:r>
          </a:p>
          <a:p>
            <a:pPr>
              <a:buFont typeface="Wingdings" panose="05000000000000000000" pitchFamily="2" charset="2"/>
              <a:buChar char="v"/>
            </a:pPr>
            <a:r>
              <a:rPr lang="en-IE" sz="7200" dirty="0"/>
              <a:t>Defib and CPR</a:t>
            </a:r>
          </a:p>
          <a:p>
            <a:pPr>
              <a:buFont typeface="Wingdings" panose="05000000000000000000" pitchFamily="2" charset="2"/>
              <a:buChar char="v"/>
            </a:pPr>
            <a:r>
              <a:rPr lang="en-GB" sz="7200" dirty="0"/>
              <a:t>V</a:t>
            </a:r>
            <a:r>
              <a:rPr lang="en-IE" sz="7200" dirty="0" err="1"/>
              <a:t>isit</a:t>
            </a:r>
            <a:r>
              <a:rPr lang="en-IE" sz="7200" dirty="0"/>
              <a:t> to </a:t>
            </a:r>
            <a:r>
              <a:rPr lang="en-IE" sz="7200" dirty="0" err="1"/>
              <a:t>Mitcelstown</a:t>
            </a:r>
            <a:r>
              <a:rPr lang="en-IE" sz="7200" dirty="0"/>
              <a:t> Caves</a:t>
            </a:r>
          </a:p>
          <a:p>
            <a:pPr>
              <a:buFont typeface="Wingdings" panose="05000000000000000000" pitchFamily="2" charset="2"/>
              <a:buChar char="v"/>
            </a:pPr>
            <a:r>
              <a:rPr lang="en-IE" sz="7200" dirty="0"/>
              <a:t>Law Ed workshop</a:t>
            </a:r>
          </a:p>
          <a:p>
            <a:pPr>
              <a:buFont typeface="Wingdings" panose="05000000000000000000" pitchFamily="2" charset="2"/>
              <a:buChar char="v"/>
            </a:pPr>
            <a:r>
              <a:rPr lang="en-GB" sz="7200" dirty="0"/>
              <a:t>F</a:t>
            </a:r>
            <a:r>
              <a:rPr lang="en-IE" sz="7200" dirty="0" err="1"/>
              <a:t>orensic</a:t>
            </a:r>
            <a:r>
              <a:rPr lang="en-IE" sz="7200" dirty="0"/>
              <a:t> Workshop</a:t>
            </a:r>
          </a:p>
          <a:p>
            <a:pPr>
              <a:buFont typeface="Wingdings" panose="05000000000000000000" pitchFamily="2" charset="2"/>
              <a:buChar char="v"/>
            </a:pPr>
            <a:r>
              <a:rPr lang="en-GB" sz="7200" dirty="0"/>
              <a:t>I</a:t>
            </a:r>
            <a:r>
              <a:rPr lang="en-IE" sz="7200" dirty="0" err="1"/>
              <a:t>ce</a:t>
            </a:r>
            <a:r>
              <a:rPr lang="en-IE" sz="7200" dirty="0"/>
              <a:t> skating and shopping trip in December</a:t>
            </a:r>
          </a:p>
          <a:p>
            <a:pPr>
              <a:buFont typeface="Wingdings" panose="05000000000000000000" pitchFamily="2" charset="2"/>
              <a:buChar char="v"/>
            </a:pPr>
            <a:r>
              <a:rPr lang="en-GB" sz="7200" dirty="0"/>
              <a:t>D</a:t>
            </a:r>
            <a:r>
              <a:rPr lang="en-IE" sz="7200" dirty="0"/>
              <a:t>ELL Digital Futures Workshop</a:t>
            </a:r>
          </a:p>
          <a:p>
            <a:pPr>
              <a:buFont typeface="Wingdings" panose="05000000000000000000" pitchFamily="2" charset="2"/>
              <a:buChar char="v"/>
            </a:pPr>
            <a:r>
              <a:rPr lang="en-GB" sz="7200" dirty="0"/>
              <a:t>J</a:t>
            </a:r>
            <a:r>
              <a:rPr lang="en-IE" sz="7200" dirty="0" err="1"/>
              <a:t>iving</a:t>
            </a:r>
            <a:endParaRPr lang="en-IE" sz="7200" dirty="0"/>
          </a:p>
          <a:p>
            <a:endParaRPr lang="en-IE" sz="7200" dirty="0"/>
          </a:p>
        </p:txBody>
      </p:sp>
    </p:spTree>
    <p:extLst>
      <p:ext uri="{BB962C8B-B14F-4D97-AF65-F5344CB8AC3E}">
        <p14:creationId xmlns:p14="http://schemas.microsoft.com/office/powerpoint/2010/main" val="127287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E017-EE4E-4A2A-8B47-0378FC11042B}"/>
              </a:ext>
            </a:extLst>
          </p:cNvPr>
          <p:cNvSpPr>
            <a:spLocks noGrp="1"/>
          </p:cNvSpPr>
          <p:nvPr>
            <p:ph type="title"/>
          </p:nvPr>
        </p:nvSpPr>
        <p:spPr/>
        <p:txBody>
          <a:bodyPr/>
          <a:lstStyle/>
          <a:p>
            <a:r>
              <a:rPr lang="en-GB" dirty="0"/>
              <a:t>TY Activities</a:t>
            </a:r>
            <a:endParaRPr lang="en-IE" dirty="0"/>
          </a:p>
        </p:txBody>
      </p:sp>
      <p:sp>
        <p:nvSpPr>
          <p:cNvPr id="3" name="Content Placeholder 2">
            <a:extLst>
              <a:ext uri="{FF2B5EF4-FFF2-40B4-BE49-F238E27FC236}">
                <a16:creationId xmlns:a16="http://schemas.microsoft.com/office/drawing/2014/main" id="{84086860-4C9B-415E-91E6-B424783B728B}"/>
              </a:ext>
            </a:extLst>
          </p:cNvPr>
          <p:cNvSpPr>
            <a:spLocks noGrp="1"/>
          </p:cNvSpPr>
          <p:nvPr>
            <p:ph idx="1"/>
          </p:nvPr>
        </p:nvSpPr>
        <p:spPr/>
        <p:txBody>
          <a:bodyPr>
            <a:normAutofit fontScale="85000" lnSpcReduction="20000"/>
          </a:bodyPr>
          <a:lstStyle/>
          <a:p>
            <a:pPr>
              <a:buFont typeface="Wingdings" panose="05000000000000000000" pitchFamily="2" charset="2"/>
              <a:buChar char="v"/>
            </a:pPr>
            <a:r>
              <a:rPr lang="en-IE" dirty="0"/>
              <a:t>Driving Lessons</a:t>
            </a:r>
          </a:p>
          <a:p>
            <a:pPr>
              <a:buFont typeface="Wingdings" panose="05000000000000000000" pitchFamily="2" charset="2"/>
              <a:buChar char="v"/>
            </a:pPr>
            <a:r>
              <a:rPr lang="en-IE" dirty="0"/>
              <a:t>GAA Coaching</a:t>
            </a:r>
          </a:p>
          <a:p>
            <a:pPr>
              <a:buFont typeface="Wingdings" panose="05000000000000000000" pitchFamily="2" charset="2"/>
              <a:buChar char="v"/>
            </a:pPr>
            <a:r>
              <a:rPr lang="en-GB" dirty="0"/>
              <a:t>C</a:t>
            </a:r>
            <a:r>
              <a:rPr lang="en-IE" dirty="0" err="1"/>
              <a:t>arol</a:t>
            </a:r>
            <a:r>
              <a:rPr lang="en-IE" dirty="0"/>
              <a:t> singing at Christmas</a:t>
            </a:r>
          </a:p>
          <a:p>
            <a:pPr>
              <a:buFont typeface="Wingdings" panose="05000000000000000000" pitchFamily="2" charset="2"/>
              <a:buChar char="v"/>
            </a:pPr>
            <a:r>
              <a:rPr lang="en-GB" dirty="0"/>
              <a:t>V</a:t>
            </a:r>
            <a:r>
              <a:rPr lang="en-IE" dirty="0" err="1"/>
              <a:t>olunteering</a:t>
            </a:r>
            <a:r>
              <a:rPr lang="en-IE" dirty="0"/>
              <a:t> at local nursing home</a:t>
            </a:r>
          </a:p>
          <a:p>
            <a:pPr>
              <a:buFont typeface="Wingdings" panose="05000000000000000000" pitchFamily="2" charset="2"/>
              <a:buChar char="v"/>
            </a:pPr>
            <a:r>
              <a:rPr lang="en-IE" dirty="0"/>
              <a:t>Irish Heart Foundation Fundraiser</a:t>
            </a:r>
          </a:p>
          <a:p>
            <a:pPr>
              <a:buFont typeface="Wingdings" panose="05000000000000000000" pitchFamily="2" charset="2"/>
              <a:buChar char="v"/>
            </a:pPr>
            <a:r>
              <a:rPr lang="en-GB" dirty="0"/>
              <a:t>St. Mary’s Community Food Bank</a:t>
            </a:r>
          </a:p>
          <a:p>
            <a:pPr>
              <a:buFont typeface="Wingdings" panose="05000000000000000000" pitchFamily="2" charset="2"/>
              <a:buChar char="v"/>
            </a:pPr>
            <a:r>
              <a:rPr lang="en-GB" dirty="0"/>
              <a:t>Tony O’Reilly Gambling Addiction Workshop as part of Tipperary Mental Health Week</a:t>
            </a:r>
            <a:endParaRPr lang="en-IE" dirty="0"/>
          </a:p>
          <a:p>
            <a:pPr>
              <a:buFont typeface="Wingdings" panose="05000000000000000000" pitchFamily="2" charset="2"/>
              <a:buChar char="v"/>
            </a:pPr>
            <a:r>
              <a:rPr lang="en-IE" dirty="0"/>
              <a:t>Work Experience (3 weeks – December, February and April)</a:t>
            </a:r>
          </a:p>
          <a:p>
            <a:pPr>
              <a:buFont typeface="Wingdings" panose="05000000000000000000" pitchFamily="2" charset="2"/>
              <a:buChar char="v"/>
            </a:pPr>
            <a:r>
              <a:rPr lang="en-IE" dirty="0"/>
              <a:t>Visits to college open days/ RDS Higher Options</a:t>
            </a:r>
          </a:p>
          <a:p>
            <a:pPr>
              <a:buFont typeface="Wingdings" panose="05000000000000000000" pitchFamily="2" charset="2"/>
              <a:buChar char="v"/>
            </a:pPr>
            <a:r>
              <a:rPr lang="en-IE" dirty="0"/>
              <a:t>Fitness and well-being module</a:t>
            </a:r>
          </a:p>
          <a:p>
            <a:pPr>
              <a:buFont typeface="Wingdings" panose="05000000000000000000" pitchFamily="2" charset="2"/>
              <a:buChar char="v"/>
            </a:pPr>
            <a:r>
              <a:rPr lang="en-IE" dirty="0"/>
              <a:t>Foreign Trip at Easter</a:t>
            </a:r>
          </a:p>
        </p:txBody>
      </p:sp>
    </p:spTree>
    <p:extLst>
      <p:ext uri="{BB962C8B-B14F-4D97-AF65-F5344CB8AC3E}">
        <p14:creationId xmlns:p14="http://schemas.microsoft.com/office/powerpoint/2010/main" val="253559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42D7-7DBC-421D-8148-DA03CA9B6DBA}"/>
              </a:ext>
            </a:extLst>
          </p:cNvPr>
          <p:cNvSpPr>
            <a:spLocks noGrp="1"/>
          </p:cNvSpPr>
          <p:nvPr>
            <p:ph type="title"/>
          </p:nvPr>
        </p:nvSpPr>
        <p:spPr/>
        <p:txBody>
          <a:bodyPr/>
          <a:lstStyle/>
          <a:p>
            <a:r>
              <a:rPr lang="en-GB" dirty="0"/>
              <a:t>A look at an example of a TY timetable</a:t>
            </a:r>
            <a:endParaRPr lang="en-IE" dirty="0"/>
          </a:p>
        </p:txBody>
      </p:sp>
      <p:sp>
        <p:nvSpPr>
          <p:cNvPr id="4" name="Text Placeholder 3">
            <a:extLst>
              <a:ext uri="{FF2B5EF4-FFF2-40B4-BE49-F238E27FC236}">
                <a16:creationId xmlns:a16="http://schemas.microsoft.com/office/drawing/2014/main" id="{B231AEF1-1415-4486-8869-41F6C13AF3FF}"/>
              </a:ext>
            </a:extLst>
          </p:cNvPr>
          <p:cNvSpPr>
            <a:spLocks noGrp="1"/>
          </p:cNvSpPr>
          <p:nvPr>
            <p:ph type="body" sz="half" idx="2"/>
          </p:nvPr>
        </p:nvSpPr>
        <p:spPr/>
        <p:txBody>
          <a:bodyPr/>
          <a:lstStyle/>
          <a:p>
            <a:endParaRPr lang="en-IE"/>
          </a:p>
        </p:txBody>
      </p:sp>
      <p:pic>
        <p:nvPicPr>
          <p:cNvPr id="1026" name="Picture 2" descr="https://attachments.office.net/owa/claire%40ailbes.com/service.svc/s/GetAttachmentThumbnail?id=AAMkADYwZjA0ZmZkLWViOGQtNGVmOS05NDIzLWM5NmUxZjQ2NzhjZQBGAAAAAABLzSpig191S7koS9QqcXQPBwAaAT7%2ForeYTaKZYSBFkw%2FAAAAAAAENAAAaAT7%2ForeYTaKZYSBFkw%2FAAAmptGIqAAABEgAQAGV6cxUmsI1KqcvHRPE6u%2Fc%3D&amp;thumbnailType=2&amp;token=eyJhbGciOiJSUzI1NiIsImtpZCI6IkU1RDJGMEY4REE5M0I2NzA5QzQzQTlFOEE2MTQzQzAzRDYyRjlBODAiLCJ0eXAiOiJKV1QiLCJ4NXQiOiI1ZEx3LU5xVHRuQ2NRNm5vcGhROEE5WXZtb0EifQ.eyJvcmlnaW4iOiJodHRwczovL291dGxvb2sub2ZmaWNlLmNvbSIsInVjIjoiNGVjNDE1MTg3YWE0NDVmNTg5MmQzZGUwY2MyMzhjZWEiLCJzaWduaW5fc3RhdGUiOiJbXCJrbXNpXCJdIiwidmVyIjoiRXhjaGFuZ2UuQ2FsbGJhY2suVjEiLCJhcHBjdHhzZW5kZXIiOiJPd2FEb3dubG9hZEA0OWMxMDhiNy0yZjc3LTQ1MWEtOGU5Yy01MWI5NmY2M2M3NDYiLCJpc3NyaW5nIjoiU0lQIiwiYXBwY3R4Ijoie1wibXNleGNocHJvdFwiOlwib3dhXCIsXCJwdWlkXCI6XCIxMTUzOTA2NjYwNjcyNDYwODkyXCIsXCJzY29wZVwiOlwiT3dhRG93bmxvYWRcIixcIm9pZFwiOlwiZWFjMzFlZTgtMDA4Zi00MzQ4LThiNmQtMTVmZDRmMDMzMmYzXCIsXCJwcmltYXJ5c2lkXCI6XCJTLTEtNS0yMS00MDA2NzM0MDc5LTM2MDc3NjE5Ni05MjYxODQ5NC0yMDcwMDM3MlwifSIsIm5iZiI6MTcwNTk1NzA5NywiZXhwIjoxNzA1OTU3Njk3LCJpc3MiOiIwMDAwMDAwMi0wMDAwLTBmZjEtY2UwMC0wMDAwMDAwMDAwMDBANDljMTA4YjctMmY3Ny00NTFhLThlOWMtNTFiOTZmNjNjNzQ2IiwiYXVkIjoiMDAwMDAwMDItMDAwMC0wZmYxLWNlMDAtMDAwMDAwMDAwMDAwL2F0dGFjaG1lbnRzLm9mZmljZS5uZXRANDljMTA4YjctMmY3Ny00NTFhLThlOWMtNTFiOTZmNjNjNzQ2IiwiaGFwcCI6Im93YSJ9.NbjpMW6P42YV_OJYBkgJDw8IAEP0ivs8gK_Ic6UZKu0jOlICJo3rVGGbxRhv3WueQpmmYUmHp1TG62oBSK40N5kwkHJ3xFRO-6V20WsCl5ITCT24DY-wugzeGndL26URHRCCFn8T888PJc838KSFJK9xFr-oyKnsCgX3RPkEEbWCeRNql_KU-LmjtcGVOaWsEjAFby6Toj8_ipJGZSJEu6R6ppkmiYWJzTaF983K1jP1NcXp-nVijuj_UeEwonlyKPg2b0QqD9d20ZJel4LrLPLt4aoaqMAGhb4geApGKTeYlCUFkKk8FzXf-MKTKh-43bIprTHjVxzG-gK5Ih_btw&amp;X-OWA-CANARY=BbrXluSX8E6mXzeKS2UvkfDkz-KMG9wYuRbfjGE-5JGx2JiFiOdbtZjqdZXwcdn5TWqXf4ZYi5Q.&amp;owa=outlook.office.com&amp;scriptVer=20240112004.09&amp;clientId=B9E2701B42A34F47AFC996152C64EECC&amp;animation=true">
            <a:extLst>
              <a:ext uri="{FF2B5EF4-FFF2-40B4-BE49-F238E27FC236}">
                <a16:creationId xmlns:a16="http://schemas.microsoft.com/office/drawing/2014/main" id="{6D77908F-88F2-4909-A1F8-3E6475F4A9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2757" y="64831"/>
            <a:ext cx="4561918" cy="484689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6">
            <a:extLst>
              <a:ext uri="{FF2B5EF4-FFF2-40B4-BE49-F238E27FC236}">
                <a16:creationId xmlns:a16="http://schemas.microsoft.com/office/drawing/2014/main" id="{5247BD57-BC58-4601-AC3E-F50171711B3C}"/>
              </a:ext>
            </a:extLst>
          </p:cNvPr>
          <p:cNvSpPr>
            <a:spLocks noGrp="1"/>
          </p:cNvSpPr>
          <p:nvPr>
            <p:ph type="pic" idx="1"/>
          </p:nvPr>
        </p:nvSpPr>
        <p:spPr>
          <a:xfrm flipV="1">
            <a:off x="280086" y="-1195969"/>
            <a:ext cx="11969818" cy="45719"/>
          </a:xfrm>
        </p:spPr>
      </p:sp>
    </p:spTree>
    <p:extLst>
      <p:ext uri="{BB962C8B-B14F-4D97-AF65-F5344CB8AC3E}">
        <p14:creationId xmlns:p14="http://schemas.microsoft.com/office/powerpoint/2010/main" val="44490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9F3F-F42F-44A2-BC3C-BECAD7A46E65}"/>
              </a:ext>
            </a:extLst>
          </p:cNvPr>
          <p:cNvSpPr>
            <a:spLocks noGrp="1"/>
          </p:cNvSpPr>
          <p:nvPr>
            <p:ph type="title"/>
          </p:nvPr>
        </p:nvSpPr>
        <p:spPr/>
        <p:txBody>
          <a:bodyPr/>
          <a:lstStyle/>
          <a:p>
            <a:r>
              <a:rPr lang="en-GB" dirty="0"/>
              <a:t>Cost</a:t>
            </a:r>
            <a:endParaRPr lang="en-IE" dirty="0"/>
          </a:p>
        </p:txBody>
      </p:sp>
      <p:sp>
        <p:nvSpPr>
          <p:cNvPr id="3" name="Content Placeholder 2">
            <a:extLst>
              <a:ext uri="{FF2B5EF4-FFF2-40B4-BE49-F238E27FC236}">
                <a16:creationId xmlns:a16="http://schemas.microsoft.com/office/drawing/2014/main" id="{7A27D34D-2920-44BB-AECF-3A64C57A486E}"/>
              </a:ext>
            </a:extLst>
          </p:cNvPr>
          <p:cNvSpPr>
            <a:spLocks noGrp="1"/>
          </p:cNvSpPr>
          <p:nvPr>
            <p:ph idx="1"/>
          </p:nvPr>
        </p:nvSpPr>
        <p:spPr/>
        <p:txBody>
          <a:bodyPr/>
          <a:lstStyle/>
          <a:p>
            <a:pPr>
              <a:buFont typeface="Wingdings" panose="05000000000000000000" pitchFamily="2" charset="2"/>
              <a:buChar char="v"/>
            </a:pPr>
            <a:r>
              <a:rPr lang="en-GB" dirty="0"/>
              <a:t>The fee for TY is the same as other academic years, €150.</a:t>
            </a:r>
          </a:p>
          <a:p>
            <a:pPr>
              <a:buFont typeface="Wingdings" panose="05000000000000000000" pitchFamily="2" charset="2"/>
              <a:buChar char="v"/>
            </a:pPr>
            <a:r>
              <a:rPr lang="en-GB" dirty="0"/>
              <a:t>Although students will not have textbooks in all subjects, this cost covers photocopying, class materials and heavily subsidised activities and workshops</a:t>
            </a:r>
          </a:p>
          <a:p>
            <a:pPr>
              <a:buFont typeface="Wingdings" panose="05000000000000000000" pitchFamily="2" charset="2"/>
              <a:buChar char="v"/>
            </a:pPr>
            <a:endParaRPr lang="en-GB" dirty="0"/>
          </a:p>
          <a:p>
            <a:pPr>
              <a:buFont typeface="Wingdings" panose="05000000000000000000" pitchFamily="2" charset="2"/>
              <a:buChar char="v"/>
            </a:pPr>
            <a:r>
              <a:rPr lang="en-GB" dirty="0"/>
              <a:t>Other costs include activities and optional extras like the school tour at Easter, driving lessons, ice skating trip to Limerick and </a:t>
            </a:r>
            <a:r>
              <a:rPr lang="en-GB" dirty="0" err="1"/>
              <a:t>Ballyhass</a:t>
            </a:r>
            <a:r>
              <a:rPr lang="en-GB" dirty="0"/>
              <a:t> Outdoor Activity Centre</a:t>
            </a:r>
          </a:p>
          <a:p>
            <a:pPr>
              <a:buFont typeface="Wingdings" panose="05000000000000000000" pitchFamily="2" charset="2"/>
              <a:buChar char="v"/>
            </a:pPr>
            <a:r>
              <a:rPr lang="en-GB" dirty="0"/>
              <a:t>Some activities that have incurred a fee so far are attending  school musicals, TY Comedy Show (subsidised), RDS Higher Options day, </a:t>
            </a:r>
          </a:p>
          <a:p>
            <a:pPr>
              <a:buFont typeface="Wingdings" panose="05000000000000000000" pitchFamily="2" charset="2"/>
              <a:buChar char="v"/>
            </a:pPr>
            <a:r>
              <a:rPr lang="en-GB" dirty="0"/>
              <a:t>Other examples include - First Aid will be subsidised, Law Education Workshop will be free</a:t>
            </a:r>
            <a:endParaRPr lang="en-IE" dirty="0"/>
          </a:p>
        </p:txBody>
      </p:sp>
    </p:spTree>
    <p:extLst>
      <p:ext uri="{BB962C8B-B14F-4D97-AF65-F5344CB8AC3E}">
        <p14:creationId xmlns:p14="http://schemas.microsoft.com/office/powerpoint/2010/main" val="4014570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Benefits of doing TY</a:t>
            </a:r>
          </a:p>
        </p:txBody>
      </p:sp>
      <p:sp>
        <p:nvSpPr>
          <p:cNvPr id="3" name="Content Placeholder 2"/>
          <p:cNvSpPr>
            <a:spLocks noGrp="1"/>
          </p:cNvSpPr>
          <p:nvPr>
            <p:ph idx="1"/>
          </p:nvPr>
        </p:nvSpPr>
        <p:spPr/>
        <p:txBody>
          <a:bodyPr>
            <a:normAutofit fontScale="92500" lnSpcReduction="20000"/>
          </a:bodyPr>
          <a:lstStyle/>
          <a:p>
            <a:r>
              <a:rPr lang="en-IE" dirty="0"/>
              <a:t>It may sound like a cliché but you get out of TY what you put in. That is to say that the more activities you get involved in and the greater the effort you make, it will be an enriching year and highly beneficial.</a:t>
            </a:r>
          </a:p>
          <a:p>
            <a:endParaRPr lang="en-IE" dirty="0"/>
          </a:p>
          <a:p>
            <a:r>
              <a:rPr lang="en-IE" dirty="0"/>
              <a:t>Students learn to work independently and also as part of a group</a:t>
            </a:r>
          </a:p>
          <a:p>
            <a:r>
              <a:rPr lang="en-IE" dirty="0"/>
              <a:t>They become more confident and generally their communication skills will improve through work experience, involvement in the school musical and engaging with the various guest speakers.</a:t>
            </a:r>
          </a:p>
          <a:p>
            <a:r>
              <a:rPr lang="en-IE" dirty="0"/>
              <a:t>It is an extra year to mature</a:t>
            </a:r>
          </a:p>
          <a:p>
            <a:r>
              <a:rPr lang="en-IE" dirty="0"/>
              <a:t>A lot of the courses and workshops we do are certified or at least student participation is recognised</a:t>
            </a:r>
          </a:p>
          <a:p>
            <a:r>
              <a:rPr lang="en-IE" dirty="0"/>
              <a:t>Students gain an insight into the world of work. This may also influence their subject choices going forward into Fifth Year</a:t>
            </a:r>
          </a:p>
          <a:p>
            <a:r>
              <a:rPr lang="en-IE" dirty="0"/>
              <a:t>Students who approach the year with an open mind and positive attitude will benefit most</a:t>
            </a:r>
          </a:p>
        </p:txBody>
      </p:sp>
    </p:spTree>
    <p:extLst>
      <p:ext uri="{BB962C8B-B14F-4D97-AF65-F5344CB8AC3E}">
        <p14:creationId xmlns:p14="http://schemas.microsoft.com/office/powerpoint/2010/main" val="247285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I</a:t>
            </a:r>
            <a:r>
              <a:rPr lang="en-IE" dirty="0"/>
              <a:t> have included a number of photos of some of the activities that we have done so far this year.</a:t>
            </a:r>
          </a:p>
          <a:p>
            <a:endParaRPr lang="en-IE" dirty="0"/>
          </a:p>
          <a:p>
            <a:r>
              <a:rPr lang="en-IE" dirty="0"/>
              <a:t>We are very proud of their achievements and level of commitment and we are just half way through the year</a:t>
            </a:r>
          </a:p>
          <a:p>
            <a:r>
              <a:rPr lang="en-IE" dirty="0"/>
              <a:t>We still have lots more to pack in </a:t>
            </a:r>
          </a:p>
          <a:p>
            <a:endParaRPr lang="en-IE" dirty="0"/>
          </a:p>
          <a:p>
            <a:r>
              <a:rPr lang="en-IE" dirty="0"/>
              <a:t>Thank you for your time and I wish you every success in your future studies here at St. </a:t>
            </a:r>
            <a:r>
              <a:rPr lang="en-IE" dirty="0" err="1"/>
              <a:t>Ailbe’s</a:t>
            </a:r>
            <a:endParaRPr lang="en-IE" dirty="0"/>
          </a:p>
          <a:p>
            <a:r>
              <a:rPr lang="en-GB" dirty="0"/>
              <a:t>I</a:t>
            </a:r>
            <a:r>
              <a:rPr lang="en-IE" dirty="0"/>
              <a:t>f you have any further questions, please do not hesitate to contact me </a:t>
            </a:r>
            <a:r>
              <a:rPr lang="en-IE" dirty="0">
                <a:highlight>
                  <a:srgbClr val="FFFF00"/>
                </a:highlight>
              </a:rPr>
              <a:t>claire@ailbes.com</a:t>
            </a:r>
          </a:p>
        </p:txBody>
      </p:sp>
    </p:spTree>
    <p:extLst>
      <p:ext uri="{BB962C8B-B14F-4D97-AF65-F5344CB8AC3E}">
        <p14:creationId xmlns:p14="http://schemas.microsoft.com/office/powerpoint/2010/main" val="238982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F803-4CBA-40EE-89CC-0A926DDED58F}"/>
              </a:ext>
            </a:extLst>
          </p:cNvPr>
          <p:cNvSpPr>
            <a:spLocks noGrp="1"/>
          </p:cNvSpPr>
          <p:nvPr>
            <p:ph type="title"/>
          </p:nvPr>
        </p:nvSpPr>
        <p:spPr>
          <a:xfrm>
            <a:off x="1074736" y="5064760"/>
            <a:ext cx="10113645" cy="822960"/>
          </a:xfrm>
        </p:spPr>
        <p:txBody>
          <a:bodyPr/>
          <a:lstStyle/>
          <a:p>
            <a:r>
              <a:rPr lang="en-GB" dirty="0"/>
              <a:t>Collaboration with the </a:t>
            </a:r>
            <a:r>
              <a:rPr lang="en-GB" dirty="0" err="1"/>
              <a:t>Gaelscoil</a:t>
            </a:r>
            <a:r>
              <a:rPr lang="en-GB" dirty="0"/>
              <a:t> and Tipperary Dance</a:t>
            </a:r>
            <a:endParaRPr lang="en-IE" dirty="0"/>
          </a:p>
        </p:txBody>
      </p:sp>
      <p:pic>
        <p:nvPicPr>
          <p:cNvPr id="6" name="Picture Placeholder 5">
            <a:extLst>
              <a:ext uri="{FF2B5EF4-FFF2-40B4-BE49-F238E27FC236}">
                <a16:creationId xmlns:a16="http://schemas.microsoft.com/office/drawing/2014/main" id="{97293EAA-9BE3-420D-A8A0-5BDEAC50C09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1120" y="10160"/>
            <a:ext cx="12120879" cy="4915076"/>
          </a:xfrm>
          <a:effectLst>
            <a:softEdge rad="1270000"/>
          </a:effectLst>
        </p:spPr>
      </p:pic>
    </p:spTree>
    <p:extLst>
      <p:ext uri="{BB962C8B-B14F-4D97-AF65-F5344CB8AC3E}">
        <p14:creationId xmlns:p14="http://schemas.microsoft.com/office/powerpoint/2010/main" val="125933926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334</TotalTime>
  <Words>717</Words>
  <Application>Microsoft Office PowerPoint</Application>
  <PresentationFormat>Widescreen</PresentationFormat>
  <Paragraphs>93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Retrospect</vt:lpstr>
      <vt:lpstr>Transition Year  at St. Ailbe’s  </vt:lpstr>
      <vt:lpstr>Admission to the programme</vt:lpstr>
      <vt:lpstr>The TY Programme</vt:lpstr>
      <vt:lpstr>TY Activities</vt:lpstr>
      <vt:lpstr>A look at an example of a TY timetable</vt:lpstr>
      <vt:lpstr>Cost</vt:lpstr>
      <vt:lpstr>The Benefits of doing TY</vt:lpstr>
      <vt:lpstr>PowerPoint Presentation</vt:lpstr>
      <vt:lpstr>Collaboration with the Gaelscoil and Tipperary Dance</vt:lpstr>
      <vt:lpstr>Higher Options The RDS</vt:lpstr>
      <vt:lpstr>Higher Options The RDS</vt:lpstr>
      <vt:lpstr>The Addams Family</vt:lpstr>
      <vt:lpstr>The Addams Family</vt:lpstr>
      <vt:lpstr>TY’s helping with the Hope </vt:lpstr>
      <vt:lpstr>Joe and Karen from DELL</vt:lpstr>
      <vt:lpstr>DELL Digital Futures Workshop</vt:lpstr>
      <vt:lpstr>Enterprise – Market Day</vt:lpstr>
      <vt:lpstr>PowerPoint Presentation</vt:lpstr>
      <vt:lpstr>Reflections For Christmas Ceremony In St. Mary’s Church</vt:lpstr>
      <vt:lpstr>TY Christmas Trip</vt:lpstr>
      <vt:lpstr>Limerick On Ice</vt:lpstr>
      <vt:lpstr>Limerick On 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Year  at St. Ailbe’s</dc:title>
  <dc:creator>claire</dc:creator>
  <cp:lastModifiedBy>Claire Long</cp:lastModifiedBy>
  <cp:revision>32</cp:revision>
  <dcterms:created xsi:type="dcterms:W3CDTF">2018-01-17T21:08:14Z</dcterms:created>
  <dcterms:modified xsi:type="dcterms:W3CDTF">2024-01-22T21:17:23Z</dcterms:modified>
</cp:coreProperties>
</file>