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8" r:id="rId6"/>
    <p:sldId id="259" r:id="rId7"/>
    <p:sldId id="549" r:id="rId8"/>
    <p:sldId id="268" r:id="rId9"/>
    <p:sldId id="262" r:id="rId10"/>
    <p:sldId id="264" r:id="rId11"/>
    <p:sldId id="275" r:id="rId12"/>
    <p:sldId id="265" r:id="rId13"/>
    <p:sldId id="550" r:id="rId14"/>
    <p:sldId id="551" r:id="rId15"/>
    <p:sldId id="267" r:id="rId16"/>
    <p:sldId id="342" r:id="rId17"/>
    <p:sldId id="260" r:id="rId18"/>
    <p:sldId id="266" r:id="rId19"/>
    <p:sldId id="345" r:id="rId20"/>
    <p:sldId id="347" r:id="rId21"/>
    <p:sldId id="353" r:id="rId22"/>
    <p:sldId id="273" r:id="rId23"/>
    <p:sldId id="278" r:id="rId24"/>
    <p:sldId id="277" r:id="rId25"/>
    <p:sldId id="287" r:id="rId26"/>
    <p:sldId id="325" r:id="rId27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521D8-D533-37DE-5BC5-930A2A47C5EB}" v="3" dt="2024-11-20T12:40:46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oin Kennedy" userId="S::eoin@ailbes.com::de681eec-021c-4752-b7a1-5aa7896fd8d1" providerId="AD" clId="Web-{980521D8-D533-37DE-5BC5-930A2A47C5EB}"/>
    <pc:docChg chg="modSld">
      <pc:chgData name="Eoin Kennedy" userId="S::eoin@ailbes.com::de681eec-021c-4752-b7a1-5aa7896fd8d1" providerId="AD" clId="Web-{980521D8-D533-37DE-5BC5-930A2A47C5EB}" dt="2024-11-20T12:40:46.202" v="2" actId="1076"/>
      <pc:docMkLst>
        <pc:docMk/>
      </pc:docMkLst>
      <pc:sldChg chg="modSp">
        <pc:chgData name="Eoin Kennedy" userId="S::eoin@ailbes.com::de681eec-021c-4752-b7a1-5aa7896fd8d1" providerId="AD" clId="Web-{980521D8-D533-37DE-5BC5-930A2A47C5EB}" dt="2024-11-20T12:40:46.202" v="2" actId="1076"/>
        <pc:sldMkLst>
          <pc:docMk/>
          <pc:sldMk cId="2510125574" sldId="277"/>
        </pc:sldMkLst>
        <pc:spChg chg="mod">
          <ac:chgData name="Eoin Kennedy" userId="S::eoin@ailbes.com::de681eec-021c-4752-b7a1-5aa7896fd8d1" providerId="AD" clId="Web-{980521D8-D533-37DE-5BC5-930A2A47C5EB}" dt="2024-11-20T12:40:39.093" v="1" actId="1076"/>
          <ac:spMkLst>
            <pc:docMk/>
            <pc:sldMk cId="2510125574" sldId="277"/>
            <ac:spMk id="14" creationId="{B35130E2-5EEC-4F63-9C9B-13F690065B0C}"/>
          </ac:spMkLst>
        </pc:spChg>
        <pc:picChg chg="mod">
          <ac:chgData name="Eoin Kennedy" userId="S::eoin@ailbes.com::de681eec-021c-4752-b7a1-5aa7896fd8d1" providerId="AD" clId="Web-{980521D8-D533-37DE-5BC5-930A2A47C5EB}" dt="2024-11-20T12:40:46.202" v="2" actId="1076"/>
          <ac:picMkLst>
            <pc:docMk/>
            <pc:sldMk cId="2510125574" sldId="277"/>
            <ac:picMk id="16" creationId="{1F3D0C89-B0E5-403D-AA91-F2DCF61E3AF9}"/>
          </ac:picMkLst>
        </pc:picChg>
        <pc:picChg chg="mod">
          <ac:chgData name="Eoin Kennedy" userId="S::eoin@ailbes.com::de681eec-021c-4752-b7a1-5aa7896fd8d1" providerId="AD" clId="Web-{980521D8-D533-37DE-5BC5-930A2A47C5EB}" dt="2024-11-20T12:40:13.326" v="0" actId="1076"/>
          <ac:picMkLst>
            <pc:docMk/>
            <pc:sldMk cId="2510125574" sldId="277"/>
            <ac:picMk id="18" creationId="{1AB6C1F6-73D6-49CA-B50D-F2E271A0531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A3F40C16-E033-4BA9-B772-66C4B1FF17F8}" type="datetimeFigureOut">
              <a:rPr lang="en-IE" smtClean="0"/>
              <a:t>20/11/2024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082496C7-A4E2-4634-928C-56F23ABCA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3251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8D154838-4C67-46E4-B262-228F9E62A5D2}" type="datetimeFigureOut">
              <a:rPr lang="en-IE" smtClean="0"/>
              <a:t>20/11/2024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693521"/>
            <a:ext cx="5335893" cy="3840295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5374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265374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E4382FA6-BADD-4FC5-9B3B-E1688C32C7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98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6 indicators. Page 3 of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82FA6-BADD-4FC5-9B3B-E1688C32C70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033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Page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82FA6-BADD-4FC5-9B3B-E1688C32C708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6592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736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591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Disability Access Route to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82FA6-BADD-4FC5-9B3B-E1688C32C708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774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Page 4 &amp;5 handout. Type, documentation, professional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82FA6-BADD-4FC5-9B3B-E1688C32C708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111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53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164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81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Page 3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82FA6-BADD-4FC5-9B3B-E1688C32C708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383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Indicator https://www.susi.ie/eligibility-reckoner-app-irish/ 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82FA6-BADD-4FC5-9B3B-E1688C32C708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786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714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819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83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9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754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156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225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148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934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455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442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4D8D-EAAE-49C2-8150-DC0833E38D6A}" type="datetimeFigureOut">
              <a:rPr lang="en-IE" smtClean="0"/>
              <a:t>20/11/2024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5552"/>
            <a:ext cx="720080" cy="10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cesscollege.i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college.ie/wp-content/uploads/2023/09/HEAR-2024-Handbook-WEB-NEW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college.ie/dare/providing-evidence-of-your-disabil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si.ie/eligibility-criteria/approved-courses/" TargetMode="External"/><Relationship Id="rId3" Type="http://schemas.openxmlformats.org/officeDocument/2006/relationships/hyperlink" Target="https://www.cao.ie/help_files/hear_info.php" TargetMode="External"/><Relationship Id="rId7" Type="http://schemas.openxmlformats.org/officeDocument/2006/relationships/hyperlink" Target="http://www.studentfinance.ie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usi.ie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cao.ie/help_files/grant_info.php" TargetMode="External"/><Relationship Id="rId10" Type="http://schemas.openxmlformats.org/officeDocument/2006/relationships/hyperlink" Target="https://www.susi.ie/eligibility-criteria/income/undergraduate-income-thresholds-and-grant-award-rates/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www.susi.ie/eligibility-reckoner-app-irish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80929"/>
            <a:ext cx="7772400" cy="1470025"/>
          </a:xfrm>
        </p:spPr>
        <p:txBody>
          <a:bodyPr/>
          <a:lstStyle/>
          <a:p>
            <a:r>
              <a:rPr lang="en-IE" b="1" dirty="0">
                <a:solidFill>
                  <a:srgbClr val="FFC000"/>
                </a:solidFill>
              </a:rPr>
              <a:t>HEAR</a:t>
            </a:r>
            <a:r>
              <a:rPr lang="en-IE" b="1" dirty="0">
                <a:solidFill>
                  <a:schemeClr val="tx2">
                    <a:lumMod val="50000"/>
                  </a:schemeClr>
                </a:solidFill>
              </a:rPr>
              <a:t> &amp; </a:t>
            </a:r>
            <a:r>
              <a:rPr lang="en-IE" b="1" dirty="0">
                <a:solidFill>
                  <a:schemeClr val="accent3"/>
                </a:solidFill>
              </a:rPr>
              <a:t>DARE</a:t>
            </a:r>
            <a:r>
              <a:rPr lang="en-IE" b="1" dirty="0">
                <a:solidFill>
                  <a:schemeClr val="tx2">
                    <a:lumMod val="50000"/>
                  </a:schemeClr>
                </a:solidFill>
              </a:rPr>
              <a:t> APPLICATION</a:t>
            </a:r>
            <a:br>
              <a:rPr lang="en-IE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b="1" dirty="0">
                <a:solidFill>
                  <a:schemeClr val="tx2">
                    <a:lumMod val="50000"/>
                  </a:schemeClr>
                </a:solidFill>
              </a:rPr>
              <a:t>2024/25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56612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www.accesscollege.ie</a:t>
            </a:r>
            <a:r>
              <a:rPr lang="en-IE" dirty="0"/>
              <a:t>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29274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83" y="2041745"/>
            <a:ext cx="7886700" cy="326350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2173981"/>
            <a:ext cx="5125617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</a:t>
            </a:r>
            <a:r>
              <a:rPr lang="en-IE" sz="15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www.cao.ie</a:t>
            </a:r>
            <a:r>
              <a:rPr lang="en-IE" sz="15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15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2025.</a:t>
            </a:r>
            <a:endParaRPr lang="en-IE" sz="15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844" indent="-273844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HEAR Handbook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https://accesscollege.ie/wp-content/uploads/2023/09/HEAR-2024-Handbook-WEB-NEW.pdf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E" sz="7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844" indent="-273844">
              <a:lnSpc>
                <a:spcPct val="150000"/>
              </a:lnSpc>
              <a:spcBef>
                <a:spcPct val="0"/>
              </a:spcBef>
              <a:defRPr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IE" sz="15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all elements of the online HEAR application form by</a:t>
            </a:r>
            <a:r>
              <a:rPr lang="en-IE" sz="15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17:00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IE" sz="15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2025.</a:t>
            </a:r>
            <a:endParaRPr lang="en-IE" sz="7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defRPr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Submit </a:t>
            </a:r>
            <a:r>
              <a:rPr lang="en-IE" sz="15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copies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supporting documents requested on your checklist to CAO by </a:t>
            </a:r>
            <a:r>
              <a:rPr lang="en-IE" sz="1500" b="1" dirty="0">
                <a:solidFill>
                  <a:srgbClr val="2D2D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2025.</a:t>
            </a:r>
            <a:endParaRPr lang="en-IE" sz="1500" dirty="0">
              <a:solidFill>
                <a:srgbClr val="2D2D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003" y="930520"/>
            <a:ext cx="3369833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8037242" y="5520642"/>
            <a:ext cx="936702" cy="322068"/>
          </a:xfrm>
          <a:prstGeom prst="rect">
            <a:avLst/>
          </a:prstGeom>
        </p:spPr>
      </p:pic>
      <p:pic>
        <p:nvPicPr>
          <p:cNvPr id="1026" name="Picture 2" descr="Application Guides, Resources and Forms - Access Colle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9987"/>
            <a:ext cx="2961784" cy="42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1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7543" y="2294337"/>
            <a:ext cx="6637734" cy="32789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495300" indent="-495300" defTabSz="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200" dirty="0"/>
              <a:t>   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8635" y="2067538"/>
            <a:ext cx="8237964" cy="377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you fill in your online HEAR application you will receive a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n-IE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end. This is based on the information you provided.</a:t>
            </a:r>
          </a:p>
          <a:p>
            <a:pPr marL="385763" indent="-385763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n-IE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tells you what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</a:t>
            </a:r>
            <a:r>
              <a:rPr lang="en-IE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need to submit to fully complete your HEAR application.</a:t>
            </a:r>
          </a:p>
          <a:p>
            <a:pPr marL="385763" indent="-385763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your documentation in a timely fashion, i.e.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15 February</a:t>
            </a:r>
            <a:r>
              <a:rPr lang="en-IE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</a:t>
            </a: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IE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 requested on the checklist to make a complete application before </a:t>
            </a:r>
            <a:r>
              <a:rPr lang="en-IE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2025</a:t>
            </a:r>
            <a:r>
              <a:rPr lang="en-IE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825" y="950050"/>
            <a:ext cx="8122736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know what documents I need?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8037242" y="5520642"/>
            <a:ext cx="936702" cy="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3"/>
                </a:solidFill>
              </a:rPr>
              <a:t>DARE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Must have a </a:t>
            </a:r>
            <a:r>
              <a:rPr lang="en-IE" b="1" u="sng" dirty="0"/>
              <a:t>disability</a:t>
            </a:r>
            <a:r>
              <a:rPr lang="en-IE" b="1" dirty="0"/>
              <a:t> which has/had a </a:t>
            </a:r>
            <a:r>
              <a:rPr lang="en-IE" b="1" u="sng" dirty="0"/>
              <a:t>negative impact </a:t>
            </a:r>
            <a:r>
              <a:rPr lang="en-IE" b="1" dirty="0"/>
              <a:t>on their second level education.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868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5027" y="3664565"/>
            <a:ext cx="7602215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eligible for DARE you must meet </a:t>
            </a: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IE" sz="15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DARE </a:t>
            </a: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 and </a:t>
            </a:r>
            <a:r>
              <a:rPr lang="en-IE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</a:t>
            </a: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 of disability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586" y="4774570"/>
            <a:ext cx="8154720" cy="737766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must provide the required evidence of their disability and provide an Educational Impact Statement from their school to be considered for DARE.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4825" y="971815"/>
            <a:ext cx="4657044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Eligibility Criteria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45" y="2067231"/>
            <a:ext cx="5392557" cy="16153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908753"/>
            <a:ext cx="9144000" cy="91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8062333" y="5527008"/>
            <a:ext cx="981584" cy="34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9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189" y="1340768"/>
            <a:ext cx="8219256" cy="5400600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Attention Deficit Disorder (ADD)  </a:t>
            </a:r>
            <a:r>
              <a:rPr lang="en-IE" dirty="0">
                <a:solidFill>
                  <a:srgbClr val="FF0000"/>
                </a:solidFill>
              </a:rPr>
              <a:t>*</a:t>
            </a:r>
          </a:p>
          <a:p>
            <a:r>
              <a:rPr lang="en-IE" dirty="0"/>
              <a:t>Attention Deficit Hyperactivity Disorder (ADHD)</a:t>
            </a:r>
          </a:p>
          <a:p>
            <a:r>
              <a:rPr lang="en-IE" dirty="0"/>
              <a:t>Autistic Spectrum Disorder (including Asperger's Syndrome)</a:t>
            </a:r>
          </a:p>
          <a:p>
            <a:r>
              <a:rPr lang="en-IE" dirty="0"/>
              <a:t>Blind/ Vision Impaired</a:t>
            </a:r>
          </a:p>
          <a:p>
            <a:r>
              <a:rPr lang="en-IE" dirty="0"/>
              <a:t>Deaf/ Hearing Impaired</a:t>
            </a:r>
          </a:p>
          <a:p>
            <a:r>
              <a:rPr lang="en-IE" dirty="0"/>
              <a:t>Developmental Coordination Disorder (DCD) – Dyspraxia</a:t>
            </a:r>
          </a:p>
          <a:p>
            <a:r>
              <a:rPr lang="en-IE" dirty="0"/>
              <a:t>Mental Health Condition </a:t>
            </a:r>
            <a:r>
              <a:rPr lang="en-IE" dirty="0">
                <a:solidFill>
                  <a:srgbClr val="FF0000"/>
                </a:solidFill>
              </a:rPr>
              <a:t>*</a:t>
            </a:r>
          </a:p>
          <a:p>
            <a:r>
              <a:rPr lang="en-IE" dirty="0"/>
              <a:t>Neurological Condition (including Brain Injury and Epilepsy)</a:t>
            </a:r>
            <a:br>
              <a:rPr lang="en-IE" dirty="0"/>
            </a:br>
            <a:r>
              <a:rPr lang="en-IE" dirty="0"/>
              <a:t>Physical Disability</a:t>
            </a:r>
          </a:p>
          <a:p>
            <a:r>
              <a:rPr lang="en-IE" b="1" dirty="0"/>
              <a:t>Significant Ongoing Illness </a:t>
            </a:r>
            <a:r>
              <a:rPr lang="en-IE" b="1" dirty="0">
                <a:solidFill>
                  <a:srgbClr val="FF0000"/>
                </a:solidFill>
              </a:rPr>
              <a:t>*</a:t>
            </a:r>
          </a:p>
          <a:p>
            <a:r>
              <a:rPr lang="en-IE" dirty="0"/>
              <a:t>Speech and Language Communication Disorder</a:t>
            </a:r>
          </a:p>
          <a:p>
            <a:r>
              <a:rPr lang="en-IE" dirty="0"/>
              <a:t>Specific Learning Difficulty (including Dyslexia and Dyscalculia)</a:t>
            </a:r>
            <a:r>
              <a:rPr lang="en-IE" dirty="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>
                <a:solidFill>
                  <a:srgbClr val="FF0000"/>
                </a:solidFill>
              </a:rPr>
              <a:t>* Dated after 1 Feb 2022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*</a:t>
            </a:r>
            <a:r>
              <a:rPr lang="en-IE" dirty="0">
                <a:solidFill>
                  <a:srgbClr val="0070C0"/>
                </a:solidFill>
              </a:rPr>
              <a:t> Additional school based testing</a:t>
            </a:r>
          </a:p>
          <a:p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39944" cy="980728"/>
          </a:xfrm>
        </p:spPr>
        <p:txBody>
          <a:bodyPr>
            <a:normAutofit fontScale="90000"/>
          </a:bodyPr>
          <a:lstStyle/>
          <a:p>
            <a:r>
              <a:rPr lang="en-IE" sz="3100" b="1" dirty="0">
                <a:solidFill>
                  <a:schemeClr val="accent3"/>
                </a:solidFill>
              </a:rPr>
              <a:t>What </a:t>
            </a:r>
            <a:r>
              <a:rPr lang="en-IE" sz="3100" b="1" dirty="0">
                <a:solidFill>
                  <a:srgbClr val="92D050"/>
                </a:solidFill>
              </a:rPr>
              <a:t>disabilities</a:t>
            </a:r>
            <a:r>
              <a:rPr lang="en-IE" sz="3100" b="1" dirty="0">
                <a:solidFill>
                  <a:schemeClr val="accent3"/>
                </a:solidFill>
              </a:rPr>
              <a:t> are eligible for consideration for DARE?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441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/>
              <a:t>Your evidence of disability documentation is a </a:t>
            </a:r>
            <a:r>
              <a:rPr lang="en-IE" sz="2800" b="1" dirty="0"/>
              <a:t>crucial part of your application to DARE.</a:t>
            </a:r>
            <a:r>
              <a:rPr lang="en-IE" sz="2800" dirty="0"/>
              <a:t> It is used by DARE to establish </a:t>
            </a:r>
            <a:r>
              <a:rPr lang="en-IE" sz="2800" b="1" dirty="0"/>
              <a:t>whether or not you meet DARE’s evidence of disability criteria</a:t>
            </a:r>
            <a:r>
              <a:rPr lang="en-IE" sz="2800" dirty="0"/>
              <a:t> and therefore overall DARE eligibility. In addition, </a:t>
            </a:r>
            <a:r>
              <a:rPr lang="en-IE" sz="2800" b="1" dirty="0"/>
              <a:t>it is used by DARE colleges and universities to determine the kinds of supports you might need when you get to college.</a:t>
            </a:r>
            <a:r>
              <a:rPr lang="en-IE" sz="2800" dirty="0"/>
              <a:t> Your application will not be complete until you provide evidence of your disability by </a:t>
            </a:r>
            <a:r>
              <a:rPr lang="en-IE" sz="2800" b="1" dirty="0"/>
              <a:t>15 March 2025</a:t>
            </a:r>
            <a:r>
              <a:rPr lang="en-IE" sz="2800" dirty="0"/>
              <a:t>. Evidence could be a report from an Appropriate Professional, e.g. Psychologist, Ophthalmologist, varies depending on the disability.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accent3"/>
                </a:solidFill>
              </a:rPr>
              <a:t>Providing Evidence of your Disability</a:t>
            </a:r>
          </a:p>
        </p:txBody>
      </p:sp>
    </p:spTree>
    <p:extLst>
      <p:ext uri="{BB962C8B-B14F-4D97-AF65-F5344CB8AC3E}">
        <p14:creationId xmlns:p14="http://schemas.microsoft.com/office/powerpoint/2010/main" val="149812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03" y="1988500"/>
            <a:ext cx="7886700" cy="326350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229005"/>
            <a:ext cx="501034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www.cao.ie by </a:t>
            </a:r>
            <a:r>
              <a:rPr lang="en-GB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2025</a:t>
            </a: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DARE Handbook </a:t>
            </a:r>
            <a:r>
              <a:rPr lang="en-GB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https://accesscollege.ie/wp-content/uploads/2024/10/DARE-2025-Handbook-WEB.pdf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r>
              <a:rPr lang="en-IE" sz="1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Section A of the Supplementary Info Form and apply to DARE by answering </a:t>
            </a:r>
            <a:r>
              <a:rPr lang="en-IE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  <a:r>
              <a:rPr lang="en-IE" sz="1500" dirty="0">
                <a:solidFill>
                  <a:srgbClr val="1322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1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IE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1</a:t>
            </a:r>
            <a:r>
              <a:rPr lang="en-IE" sz="1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E" sz="1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1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2025</a:t>
            </a: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r>
              <a:rPr lang="en-GB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your documentation in a timely fashion, i.e. before 15 February.</a:t>
            </a:r>
          </a:p>
          <a:p>
            <a:pPr marL="273844" indent="-273844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IE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the Educational Impact Statement and Evidence of Disability to CAO by </a:t>
            </a:r>
            <a:r>
              <a:rPr lang="en-IE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2025.</a:t>
            </a:r>
            <a:endParaRPr lang="en-IE" sz="3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724" y="299957"/>
            <a:ext cx="3369833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050" name="Picture 2" descr="Application Guides, Resources and Forms - Access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9937"/>
            <a:ext cx="3304803" cy="46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0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03" y="1988500"/>
            <a:ext cx="7886700" cy="326350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1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404" y="1147353"/>
            <a:ext cx="860119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A: Applicant Information 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by you </a:t>
            </a:r>
            <a:r>
              <a:rPr lang="en-GB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17:00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2025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to Q1 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apply to DARE and fully complete Questions 1-5.    </a:t>
            </a: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marL="616744" lvl="1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Yes to Q1(b) to apply to carry forward your DARE eligibility. </a:t>
            </a:r>
          </a:p>
          <a:p>
            <a:pPr>
              <a:lnSpc>
                <a:spcPct val="150000"/>
              </a:lnSpc>
              <a:spcBef>
                <a:spcPts val="150"/>
              </a:spcBef>
              <a:defRPr/>
            </a:pPr>
            <a:endParaRPr lang="en-GB" sz="75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B: Educational Impact Statement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Statement completed by your school. Send to CAO by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2025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Tx/>
              <a:buAutoNum type="arabicPeriod"/>
              <a:defRPr/>
            </a:pPr>
            <a:endParaRPr lang="en-GB" sz="7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Evidence of a Disability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by the appropriate professional. Send to CAO by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2025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3844" indent="-273844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endParaRPr lang="en-GB" sz="7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D: School Statement</a:t>
            </a:r>
          </a:p>
          <a:p>
            <a:pPr marL="214313" indent="-214313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applying under the Dyslexia/ Significant Literacy Difficulties category, applicants who do not have a Psychological Assessment Report identifying Dyslexia should submit </a:t>
            </a:r>
            <a:r>
              <a:rPr lang="en-US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D</a:t>
            </a:r>
            <a:r>
              <a:rPr lang="en-US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to CAO by </a:t>
            </a: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142" y="366883"/>
            <a:ext cx="7802136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Supplementary Information Form (SIF)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98817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09" y="2515012"/>
            <a:ext cx="8012357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out the information on providing evidence of your disability on </a:t>
            </a:r>
          </a:p>
          <a:p>
            <a:pPr lvl="1">
              <a:lnSpc>
                <a:spcPct val="150000"/>
              </a:lnSpc>
              <a:spcBef>
                <a:spcPts val="150"/>
              </a:spcBef>
              <a:defRPr/>
            </a:pPr>
            <a:endParaRPr lang="en-GB" sz="135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150"/>
              </a:spcBef>
              <a:defRPr/>
            </a:pPr>
            <a:r>
              <a:rPr lang="en-GB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www.accesscollege.ie/dare/providing-evidence-of-your-disability</a:t>
            </a:r>
            <a:r>
              <a:rPr lang="en-GB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003" y="930520"/>
            <a:ext cx="6572633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8062333" y="5527008"/>
            <a:ext cx="981584" cy="3440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923" y="4096896"/>
            <a:ext cx="6942478" cy="1078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post Evidence of Disability documentation to the CAO by </a:t>
            </a:r>
            <a:r>
              <a:rPr lang="en-GB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2025</a:t>
            </a: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57175" indent="-257175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endParaRPr lang="en-GB" sz="13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GB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keep a copy of all documents that you post to CAO.</a:t>
            </a:r>
          </a:p>
        </p:txBody>
      </p:sp>
    </p:spTree>
    <p:extLst>
      <p:ext uri="{BB962C8B-B14F-4D97-AF65-F5344CB8AC3E}">
        <p14:creationId xmlns:p14="http://schemas.microsoft.com/office/powerpoint/2010/main" val="90918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accent3"/>
                </a:solidFill>
              </a:rPr>
              <a:t>Meeting DARE’s Educational Impact Criteria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248472" cy="48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99578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Applicants must meet a </a:t>
            </a:r>
            <a:r>
              <a:rPr lang="en-IE" sz="2800" b="1" dirty="0"/>
              <a:t>combination of *two</a:t>
            </a:r>
            <a:r>
              <a:rPr lang="en-IE" sz="2800" dirty="0"/>
              <a:t> indicators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* </a:t>
            </a:r>
            <a:r>
              <a:rPr lang="en-IE" sz="2000" b="1" dirty="0"/>
              <a:t>Applications with Specific Learning Difficulty must meet indicator 6 + one other.  All others any two indicators.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76AAD4-41FA-410E-827C-5F43265FA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446" y="1527631"/>
            <a:ext cx="4038601" cy="32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8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4038600" cy="58655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E" b="1" dirty="0">
                <a:solidFill>
                  <a:srgbClr val="FFC000"/>
                </a:solidFill>
              </a:rPr>
              <a:t>HEAR</a:t>
            </a:r>
          </a:p>
          <a:p>
            <a:pPr marL="0" indent="0">
              <a:buNone/>
            </a:pPr>
            <a:r>
              <a:rPr lang="en-IE" b="1" dirty="0">
                <a:solidFill>
                  <a:srgbClr val="FFC000"/>
                </a:solidFill>
              </a:rPr>
              <a:t>Higher Education Access Route</a:t>
            </a:r>
          </a:p>
          <a:p>
            <a:pPr marL="0" indent="0">
              <a:buNone/>
            </a:pPr>
            <a:r>
              <a:rPr lang="en-IE" dirty="0"/>
              <a:t>It is a third level admissions scheme for school leavers </a:t>
            </a:r>
            <a:r>
              <a:rPr lang="en-GB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who for 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social, financial or cultural </a:t>
            </a:r>
            <a:r>
              <a:rPr lang="en-GB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reasons are 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under-represented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b="1" dirty="0">
                <a:solidFill>
                  <a:srgbClr val="4472C4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third level education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E" dirty="0"/>
              <a:t>Eligible students may be offered places on </a:t>
            </a:r>
            <a:r>
              <a:rPr lang="en-IE" b="1" dirty="0"/>
              <a:t>reduced points and receive extra supports</a:t>
            </a:r>
            <a:r>
              <a:rPr lang="en-IE" dirty="0"/>
              <a:t> in colleges that run the scheme.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60649"/>
            <a:ext cx="4038600" cy="58655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E" b="1" dirty="0">
                <a:solidFill>
                  <a:schemeClr val="accent3">
                    <a:lumMod val="50000"/>
                  </a:schemeClr>
                </a:solidFill>
              </a:rPr>
              <a:t>DARE</a:t>
            </a:r>
          </a:p>
          <a:p>
            <a:pPr marL="0" indent="0">
              <a:buNone/>
            </a:pPr>
            <a:r>
              <a:rPr lang="en-IE" b="1" dirty="0">
                <a:solidFill>
                  <a:schemeClr val="accent3">
                    <a:lumMod val="50000"/>
                  </a:schemeClr>
                </a:solidFill>
              </a:rPr>
              <a:t>Disability Access Route to Education </a:t>
            </a:r>
          </a:p>
          <a:p>
            <a:pPr marL="0" indent="0">
              <a:buNone/>
            </a:pPr>
            <a:r>
              <a:rPr lang="en-IE" dirty="0"/>
              <a:t>It is a third level admissions scheme for school leavers whose </a:t>
            </a:r>
            <a:r>
              <a:rPr lang="en-IE" b="1" dirty="0"/>
              <a:t>disabilities have had a negative impact on their second level education.</a:t>
            </a:r>
            <a:r>
              <a:rPr lang="en-IE" dirty="0"/>
              <a:t> Eligible students may be offered places on </a:t>
            </a:r>
            <a:r>
              <a:rPr lang="en-IE" b="1" dirty="0"/>
              <a:t>reduced points </a:t>
            </a:r>
            <a:r>
              <a:rPr lang="en-IE" dirty="0"/>
              <a:t>in the colleges that run the scheme</a:t>
            </a:r>
          </a:p>
          <a:p>
            <a:pPr marL="0" indent="0" algn="ctr">
              <a:buNone/>
            </a:pPr>
            <a:endParaRPr lang="en-IE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27984" y="404664"/>
            <a:ext cx="0" cy="5832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9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8D1BF5-3266-400C-BF29-5B563EF49366}"/>
              </a:ext>
            </a:extLst>
          </p:cNvPr>
          <p:cNvSpPr/>
          <p:nvPr/>
        </p:nvSpPr>
        <p:spPr>
          <a:xfrm>
            <a:off x="395536" y="4149080"/>
            <a:ext cx="756084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22222"/>
                </a:solidFill>
                <a:latin typeface="Helvetica Neue"/>
              </a:rPr>
              <a:t>Disability </a:t>
            </a:r>
            <a:endParaRPr lang="en-US" altLang="en-US" sz="7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Helvetica Neue"/>
              </a:rPr>
              <a:t>If you wish to disclose a disability or Dyslexia/ Significant Literacy Difficulties or Dyscalculia/ Significant Numeracy Difficulties or apply to the Disability Access Route to Education (DARE) click on the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22222"/>
                </a:solidFill>
                <a:latin typeface="Helvetica Neue"/>
              </a:rPr>
              <a:t> 'Modify Disability (&amp; DARE Application) Status'</a:t>
            </a:r>
            <a:r>
              <a:rPr lang="en-US" altLang="en-US" dirty="0">
                <a:solidFill>
                  <a:srgbClr val="222222"/>
                </a:solidFill>
                <a:latin typeface="Helvetica Neue"/>
              </a:rPr>
              <a:t> button below.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Helvetica Neue"/>
              </a:rPr>
              <a:t/>
            </a:r>
            <a:br>
              <a:rPr lang="en-US" altLang="en-US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dirty="0">
                <a:solidFill>
                  <a:srgbClr val="222222"/>
                </a:solidFill>
                <a:latin typeface="Helvetica Neue"/>
              </a:rPr>
              <a:t/>
            </a:r>
            <a:br>
              <a:rPr lang="en-US" altLang="en-US" dirty="0">
                <a:solidFill>
                  <a:srgbClr val="222222"/>
                </a:solidFill>
                <a:latin typeface="Helvetica Neue"/>
              </a:rPr>
            </a:br>
            <a:endParaRPr lang="en-US" altLang="en-US" sz="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44CD3-2ABA-4B86-981B-4BFBF0936F30}"/>
              </a:ext>
            </a:extLst>
          </p:cNvPr>
          <p:cNvSpPr txBox="1"/>
          <p:nvPr/>
        </p:nvSpPr>
        <p:spPr>
          <a:xfrm>
            <a:off x="323528" y="116632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</a:rPr>
              <a:t>IMPORTANT</a:t>
            </a:r>
          </a:p>
          <a:p>
            <a:endParaRPr lang="en-GB" sz="2600" dirty="0"/>
          </a:p>
          <a:p>
            <a:r>
              <a:rPr lang="en-GB" sz="2600" dirty="0"/>
              <a:t>HEAR/DARE Applications are embedded within the CAO application, if you do not tick on the relevant box, within the CAO application, you will not gain access to the HEAR &amp; DARE applications.</a:t>
            </a:r>
          </a:p>
          <a:p>
            <a:endParaRPr lang="en-GB" sz="2600" dirty="0"/>
          </a:p>
          <a:p>
            <a:r>
              <a:rPr lang="en-GB" sz="2600" dirty="0"/>
              <a:t>The information appears after the Qualifications Sections in the CAO application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39C4F-E13F-4FDF-A278-08AED399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733256"/>
            <a:ext cx="62960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76AE55-5B31-48CF-9A2B-162424A83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944974"/>
            <a:ext cx="43282" cy="76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8885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</a:rPr>
              <a:t>.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2BA6CB"/>
              </a:solidFill>
              <a:effectLst/>
              <a:latin typeface="Helvetica Neue"/>
            </a:endParaRPr>
          </a:p>
        </p:txBody>
      </p:sp>
      <p:pic>
        <p:nvPicPr>
          <p:cNvPr id="1034" name="Picture 10" descr="Opens in a new window">
            <a:hlinkClick r:id="rId3" tooltip="Opens in a new window"/>
            <a:extLst>
              <a:ext uri="{FF2B5EF4-FFF2-40B4-BE49-F238E27FC236}">
                <a16:creationId xmlns:a16="http://schemas.microsoft.com/office/drawing/2014/main" id="{503E2178-9DAF-4A88-8AF1-D57F9AF9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5873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5130E2-5EEC-4F63-9C9B-13F690065B0C}"/>
              </a:ext>
            </a:extLst>
          </p:cNvPr>
          <p:cNvSpPr/>
          <p:nvPr/>
        </p:nvSpPr>
        <p:spPr>
          <a:xfrm>
            <a:off x="222794" y="3044400"/>
            <a:ext cx="85976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222222"/>
                </a:solidFill>
                <a:latin typeface="Helvetica Neue"/>
              </a:rPr>
              <a:t>SUSI - Maintenance/Fee Grant Application 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(</a:t>
            </a:r>
            <a:r>
              <a:rPr lang="en-US" altLang="en-US" sz="1600" u="sng" dirty="0">
                <a:solidFill>
                  <a:srgbClr val="2BA6CB"/>
                </a:solidFill>
                <a:latin typeface="Helvetica Neue"/>
                <a:hlinkClick r:id="rId5"/>
              </a:rPr>
              <a:t>Further Information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)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/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All new student Maintenance/Fee Grant applications will be made online to SUSI (Student Universal Support Ireland) through their website at 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6"/>
              </a:rPr>
              <a:t>www.susi.ie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(see also 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7"/>
              </a:rPr>
              <a:t>www.studentfinance.ie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).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/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Please refer to the 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8"/>
              </a:rPr>
              <a:t>SUSI web site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for details of courses that may be eligible for student grant funding from SUSI.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22222"/>
              </a:solidFill>
              <a:latin typeface="Helvetica Neue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22222"/>
                </a:solidFill>
                <a:latin typeface="Helvetica Neue"/>
                <a:hlinkClick r:id="rId9"/>
              </a:rPr>
              <a:t>Online SUSI Eligibility Indicator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	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  <a:hlinkClick r:id="rId10"/>
              </a:rPr>
              <a:t>Thresholds 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/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/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If you wish to apply for a grant, you may indicate this on your CAO online application. CAO will then provide your Identification, Contact and Offer/Acceptance details to the grant authority (SUSI).</a:t>
            </a:r>
            <a:endParaRPr lang="en-US" alt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A62497-CCF6-4718-AD73-50B9BDC5DAE6}"/>
              </a:ext>
            </a:extLst>
          </p:cNvPr>
          <p:cNvSpPr/>
          <p:nvPr/>
        </p:nvSpPr>
        <p:spPr>
          <a:xfrm>
            <a:off x="259220" y="84304"/>
            <a:ext cx="849694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222222"/>
                </a:solidFill>
                <a:latin typeface="Helvetica Neue"/>
              </a:rPr>
              <a:t>Higher Education Access Route (HEAR) 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(</a:t>
            </a:r>
            <a:r>
              <a:rPr lang="en-US" altLang="en-US" sz="1600" u="sng" dirty="0">
                <a:solidFill>
                  <a:srgbClr val="2BA6CB"/>
                </a:solidFill>
                <a:latin typeface="Helvetica Neue"/>
                <a:hlinkClick r:id="rId3" tooltip="Opens in a new window"/>
              </a:rPr>
              <a:t>Further Information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3" tooltip="Opens in a new window"/>
              </a:rPr>
              <a:t>  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)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(for school-leavers from socio-economically disadvantaged backgrounds)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/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The Higher Education Access Route (HEAR) is a third level admissions scheme for school leavers from socio-economically disadvantaged backgrounds.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/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You must complete all relevant Sections (1-8) of the online HEAR application by 17:00 on 1 March 2025 to be considered for HEAR</a:t>
            </a:r>
          </a:p>
          <a:p>
            <a:endParaRPr lang="en-US" altLang="en-US" sz="1600" b="1" dirty="0">
              <a:solidFill>
                <a:srgbClr val="222222"/>
              </a:solidFill>
              <a:latin typeface="Helvetica Neue"/>
            </a:endParaRPr>
          </a:p>
          <a:p>
            <a:r>
              <a:rPr lang="en-US" altLang="en-US" sz="1600" b="1" dirty="0">
                <a:solidFill>
                  <a:srgbClr val="222222"/>
                </a:solidFill>
                <a:latin typeface="Helvetica Neue"/>
              </a:rPr>
              <a:t>Click on the HEAR Application button below to complete your online HEAR application.</a:t>
            </a:r>
          </a:p>
          <a:p>
            <a:endParaRPr lang="en-US" altLang="en-US" sz="7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3D0C89-B0E5-403D-AA91-F2DCF61E3A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7083" y="2586239"/>
            <a:ext cx="2388006" cy="5547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B6C1F6-73D6-49CA-B50D-F2E271A053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2490" y="6264304"/>
            <a:ext cx="4207371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5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482" y="981956"/>
            <a:ext cx="5336717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and HEAR Timelines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14659"/>
              </p:ext>
            </p:extLst>
          </p:nvPr>
        </p:nvGraphicFramePr>
        <p:xfrm>
          <a:off x="435428" y="2307681"/>
          <a:ext cx="7249886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DARE &amp; HEAR closing date</a:t>
                      </a:r>
                      <a:endParaRPr kumimoji="0" lang="en-IE" sz="15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March 2025 at 17:00</a:t>
                      </a:r>
                      <a:endParaRPr kumimoji="0" lang="en-IE" sz="15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Supporting documents closing date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March 2025</a:t>
                      </a:r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Notification of eligibility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June 2025</a:t>
                      </a:r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99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Review and Appeals Application 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June 2025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HEAR/DARE offers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August 2025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College Orientation</a:t>
                      </a:r>
                      <a:endParaRPr kumimoji="0" lang="en-IE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Aug /Early Sept 2025</a:t>
                      </a:r>
                      <a:endParaRPr kumimoji="0" lang="en-IE" sz="15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5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886199" y="2464619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/>
          <p:cNvSpPr/>
          <p:nvPr/>
        </p:nvSpPr>
        <p:spPr>
          <a:xfrm>
            <a:off x="3886199" y="3008571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3886199" y="3526212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/>
          <p:cNvSpPr/>
          <p:nvPr/>
        </p:nvSpPr>
        <p:spPr>
          <a:xfrm>
            <a:off x="3886199" y="4043854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3875313" y="4539725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3875313" y="5094562"/>
            <a:ext cx="174171" cy="17417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0" y="5908753"/>
            <a:ext cx="9144000" cy="91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8037242" y="5520642"/>
            <a:ext cx="936702" cy="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7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446" y="2057402"/>
            <a:ext cx="6686550" cy="3394472"/>
          </a:xfrm>
        </p:spPr>
        <p:txBody>
          <a:bodyPr>
            <a:normAutofit/>
          </a:bodyPr>
          <a:lstStyle/>
          <a:p>
            <a:endParaRPr lang="en-US" sz="27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195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1950" dirty="0">
              <a:latin typeface="Myriad Pr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482" y="981956"/>
            <a:ext cx="8582799" cy="780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GB" sz="345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Information: </a:t>
            </a:r>
            <a:r>
              <a:rPr lang="en-GB" sz="3000" b="1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24290"/>
            <a:ext cx="9144000" cy="76460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8062333" y="5527008"/>
            <a:ext cx="981584" cy="34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A8BF1-4A93-A455-AFB1-C747C4BE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81" y="1726578"/>
            <a:ext cx="7716327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322" y="409332"/>
            <a:ext cx="8507288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chemeClr val="tx2"/>
                </a:solidFill>
              </a:rPr>
              <a:t>What does ‘reduced points’ mean?</a:t>
            </a:r>
            <a:endParaRPr lang="en-IE" dirty="0">
              <a:solidFill>
                <a:schemeClr val="tx2"/>
              </a:solidFill>
            </a:endParaRPr>
          </a:p>
          <a:p>
            <a:r>
              <a:rPr lang="en-IE" dirty="0"/>
              <a:t>If you apply to </a:t>
            </a:r>
            <a:r>
              <a:rPr lang="en-IE" b="1" dirty="0">
                <a:solidFill>
                  <a:schemeClr val="accent6"/>
                </a:solidFill>
              </a:rPr>
              <a:t>HEAR</a:t>
            </a:r>
            <a:r>
              <a:rPr lang="en-IE" b="1" dirty="0"/>
              <a:t>/</a:t>
            </a:r>
            <a:r>
              <a:rPr lang="en-IE" b="1" dirty="0">
                <a:solidFill>
                  <a:schemeClr val="accent3"/>
                </a:solidFill>
              </a:rPr>
              <a:t>DARE</a:t>
            </a:r>
            <a:r>
              <a:rPr lang="en-IE" dirty="0"/>
              <a:t> and meet the application criteria you may be offered a place even if you do not have enough Leaving Certificate points for your preferred course. CAO points 350, HEAR/DARE 340</a:t>
            </a:r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r>
              <a:rPr lang="en-IE" b="1" dirty="0"/>
              <a:t>You still need to meet the minimum entry requirements </a:t>
            </a:r>
            <a:r>
              <a:rPr lang="en-IE" dirty="0"/>
              <a:t>and any specific programme requirements before being considered for a </a:t>
            </a:r>
            <a:r>
              <a:rPr lang="en-IE" b="1" dirty="0">
                <a:solidFill>
                  <a:schemeClr val="accent6"/>
                </a:solidFill>
              </a:rPr>
              <a:t>HEAR</a:t>
            </a:r>
            <a:r>
              <a:rPr lang="en-IE" b="1" dirty="0"/>
              <a:t>/</a:t>
            </a:r>
            <a:r>
              <a:rPr lang="en-IE" b="1" dirty="0">
                <a:solidFill>
                  <a:srgbClr val="92D050"/>
                </a:solidFill>
              </a:rPr>
              <a:t>DARE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Each of the colleges set aside a </a:t>
            </a:r>
            <a:r>
              <a:rPr lang="en-IE" b="1" dirty="0"/>
              <a:t>quota of places </a:t>
            </a:r>
            <a:r>
              <a:rPr lang="en-IE" dirty="0"/>
              <a:t>for </a:t>
            </a:r>
            <a:r>
              <a:rPr lang="en-IE" b="1" dirty="0">
                <a:solidFill>
                  <a:schemeClr val="accent6"/>
                </a:solidFill>
              </a:rPr>
              <a:t>HEAR</a:t>
            </a:r>
            <a:r>
              <a:rPr lang="en-IE" b="1" dirty="0"/>
              <a:t>/</a:t>
            </a:r>
            <a:r>
              <a:rPr lang="en-IE" b="1" dirty="0">
                <a:solidFill>
                  <a:srgbClr val="92D050"/>
                </a:solidFill>
              </a:rPr>
              <a:t>DARE</a:t>
            </a:r>
            <a:r>
              <a:rPr lang="en-IE" dirty="0"/>
              <a:t> students each year. </a:t>
            </a:r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r>
              <a:rPr lang="en-IE" dirty="0"/>
              <a:t/>
            </a:r>
            <a:br>
              <a:rPr lang="en-IE" dirty="0"/>
            </a:b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34783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9969-736A-6FD2-B032-0793D624A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264" y="-99392"/>
            <a:ext cx="6670096" cy="1656184"/>
          </a:xfrm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r>
              <a:rPr lang="en-US" sz="2400" dirty="0"/>
              <a:t>Map showing higher education institutions participating in HEAR and DARE</a:t>
            </a:r>
            <a:r>
              <a:rPr lang="en-US" dirty="0"/>
              <a:t/>
            </a:r>
            <a:br>
              <a:rPr lang="en-US" dirty="0"/>
            </a:br>
            <a:endParaRPr lang="en-IE" dirty="0"/>
          </a:p>
        </p:txBody>
      </p:sp>
      <p:pic>
        <p:nvPicPr>
          <p:cNvPr id="11" name="Picture 10" descr="A map of Ireland with a list of colleges and universities that participate in the HEAR and DARE admissions routes. ">
            <a:extLst>
              <a:ext uri="{FF2B5EF4-FFF2-40B4-BE49-F238E27FC236}">
                <a16:creationId xmlns:a16="http://schemas.microsoft.com/office/drawing/2014/main" id="{8D55AECD-6BBC-AFAB-BD12-E0DE496C0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2" y="857251"/>
            <a:ext cx="9145472" cy="514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/>
          <a:lstStyle/>
          <a:p>
            <a:r>
              <a:rPr lang="en-IE" b="1" dirty="0">
                <a:solidFill>
                  <a:schemeClr val="accent6"/>
                </a:solidFill>
              </a:rPr>
              <a:t>HEAR Application</a:t>
            </a:r>
          </a:p>
        </p:txBody>
      </p:sp>
    </p:spTree>
    <p:extLst>
      <p:ext uri="{BB962C8B-B14F-4D97-AF65-F5344CB8AC3E}">
        <p14:creationId xmlns:p14="http://schemas.microsoft.com/office/powerpoint/2010/main" val="147161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accent6"/>
                </a:solidFill>
              </a:rPr>
              <a:t>How do I know if I’m eligible to apply to HEAR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980729"/>
            <a:ext cx="8784976" cy="5145435"/>
          </a:xfrm>
        </p:spPr>
        <p:txBody>
          <a:bodyPr>
            <a:noAutofit/>
          </a:bodyPr>
          <a:lstStyle/>
          <a:p>
            <a:r>
              <a:rPr lang="en-IE" sz="2800" b="1" dirty="0"/>
              <a:t>*Indicator 1 - Low Income </a:t>
            </a:r>
            <a:r>
              <a:rPr lang="en-IE" sz="2000" b="1" dirty="0"/>
              <a:t>(Must have Indicator 1 plus correct combination of 2 other indicators)</a:t>
            </a:r>
          </a:p>
          <a:p>
            <a:pPr marL="0" indent="0">
              <a:buNone/>
            </a:pPr>
            <a:r>
              <a:rPr lang="en-IE" sz="2800" dirty="0"/>
              <a:t>Is the household income below the HEAR Income threshold in 2023? €46790 fewer than 4 dependant children</a:t>
            </a:r>
          </a:p>
          <a:p>
            <a:r>
              <a:rPr lang="en-IE" sz="2800" b="1" dirty="0"/>
              <a:t>Indicator 2 - Medical Card</a:t>
            </a:r>
          </a:p>
          <a:p>
            <a:pPr marL="0" indent="0">
              <a:buNone/>
            </a:pPr>
            <a:r>
              <a:rPr lang="en-IE" sz="2800" dirty="0"/>
              <a:t>Your family has a Medical Card/GP Visit Card </a:t>
            </a:r>
            <a:r>
              <a:rPr lang="en-IE" sz="2800" b="1" dirty="0"/>
              <a:t>in date on 31st December 2024.</a:t>
            </a:r>
            <a:endParaRPr lang="en-IE" sz="2800" dirty="0"/>
          </a:p>
          <a:p>
            <a:r>
              <a:rPr lang="en-IE" sz="2800" b="1" dirty="0"/>
              <a:t>Indicator 3 - Social Welfare</a:t>
            </a:r>
          </a:p>
          <a:p>
            <a:pPr marL="0" indent="0">
              <a:buNone/>
            </a:pPr>
            <a:r>
              <a:rPr lang="en-IE" sz="2800" dirty="0"/>
              <a:t>Is the applicant’s parent(s) or guardian in receipt of a means-tested social welfare payment for a </a:t>
            </a:r>
            <a:r>
              <a:rPr lang="en-IE" sz="2800" b="1" dirty="0"/>
              <a:t>minimum of 26 weeks in 2023.</a:t>
            </a:r>
          </a:p>
          <a:p>
            <a:pPr marL="0" indent="0">
              <a:buNone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2810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2"/>
            <a:ext cx="8435280" cy="6408712"/>
          </a:xfrm>
        </p:spPr>
        <p:txBody>
          <a:bodyPr>
            <a:noAutofit/>
          </a:bodyPr>
          <a:lstStyle/>
          <a:p>
            <a:r>
              <a:rPr lang="en-IE" sz="2800" b="1" dirty="0"/>
              <a:t>Indicator 4 - Socio-Economic Grouping (based on occupation and employment status)</a:t>
            </a:r>
          </a:p>
          <a:p>
            <a:pPr marL="0" indent="0">
              <a:buNone/>
            </a:pPr>
            <a:r>
              <a:rPr lang="en-IE" sz="2800" dirty="0"/>
              <a:t>Is the applicant a member of a </a:t>
            </a:r>
            <a:r>
              <a:rPr lang="en-IE" sz="2800" b="1" dirty="0"/>
              <a:t>group underrepresented in higher education</a:t>
            </a:r>
            <a:r>
              <a:rPr lang="en-IE" sz="2800" dirty="0"/>
              <a:t> i.e. non-manual workers, semi and unskilled workers.</a:t>
            </a:r>
          </a:p>
          <a:p>
            <a:r>
              <a:rPr lang="en-IE" sz="2800" b="1" dirty="0"/>
              <a:t>*Indicator 5 - DEIS School </a:t>
            </a:r>
            <a:r>
              <a:rPr lang="en-IE" sz="2000" b="1" dirty="0"/>
              <a:t>(Every St Ailbe’s Student)</a:t>
            </a:r>
          </a:p>
          <a:p>
            <a:pPr marL="0" indent="0">
              <a:buNone/>
            </a:pPr>
            <a:r>
              <a:rPr lang="en-IE" sz="2800" dirty="0"/>
              <a:t>“DEIS” scheme (Delivering Equality of Opportunity in Schools) for the duration of their second level education.</a:t>
            </a:r>
          </a:p>
          <a:p>
            <a:r>
              <a:rPr lang="en-IE" sz="2800" b="1" dirty="0"/>
              <a:t>Indicator 6 - Geographical Area</a:t>
            </a:r>
          </a:p>
          <a:p>
            <a:pPr marL="0" indent="0">
              <a:buNone/>
            </a:pPr>
            <a:r>
              <a:rPr lang="en-IE" sz="2800" dirty="0"/>
              <a:t>Does the applicant live in an area of concentrated disadvantage – high unemployment and poverty, or a small proportion of adults attend third level education.</a:t>
            </a:r>
          </a:p>
          <a:p>
            <a:pPr marL="0" indent="0">
              <a:buNone/>
            </a:pPr>
            <a:r>
              <a:rPr lang="en-GB" sz="2800" dirty="0"/>
              <a:t>Search for </a:t>
            </a:r>
            <a:r>
              <a:rPr lang="en-GB" sz="2800" dirty="0" err="1"/>
              <a:t>Pobal</a:t>
            </a:r>
            <a:r>
              <a:rPr lang="en-GB" sz="2800" dirty="0"/>
              <a:t> maps deprivation</a:t>
            </a:r>
            <a:endParaRPr lang="en-IE" sz="2800" dirty="0"/>
          </a:p>
          <a:p>
            <a:pPr marL="0" indent="0">
              <a:buNone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389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07030"/>
            <a:ext cx="8856984" cy="56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9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4000" b="1" dirty="0">
                <a:solidFill>
                  <a:schemeClr val="accent6"/>
                </a:solidFill>
              </a:rPr>
              <a:t>The combinations of Indicators for eligibility are:</a:t>
            </a:r>
          </a:p>
          <a:p>
            <a:pPr marL="0" indent="0">
              <a:buNone/>
            </a:pPr>
            <a:endParaRPr lang="en-IE" sz="4000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+ 2 + </a:t>
            </a:r>
          </a:p>
          <a:p>
            <a:pPr marL="0" indent="0">
              <a:buNone/>
            </a:pPr>
            <a:r>
              <a:rPr lang="en-IE" sz="4000" b="1" dirty="0"/>
              <a:t>	4 or 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or 6</a:t>
            </a:r>
          </a:p>
          <a:p>
            <a:pPr marL="0" indent="0">
              <a:buNone/>
            </a:pPr>
            <a:endParaRPr lang="en-IE" sz="4000" b="1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+ 3 + </a:t>
            </a:r>
          </a:p>
          <a:p>
            <a:pPr marL="0" indent="0">
              <a:buNone/>
            </a:pPr>
            <a:r>
              <a:rPr lang="en-IE" sz="4000" b="1" dirty="0"/>
              <a:t>	4 or 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or 6</a:t>
            </a:r>
          </a:p>
          <a:p>
            <a:pPr marL="0" indent="0">
              <a:buNone/>
            </a:pPr>
            <a:endParaRPr lang="en-IE" sz="4000" b="1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+ 4 + </a:t>
            </a:r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or 6</a:t>
            </a:r>
          </a:p>
          <a:p>
            <a:pPr marL="0" indent="0">
              <a:buNone/>
            </a:pPr>
            <a:endParaRPr lang="en-IE" sz="4000" b="1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</a:t>
            </a:r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+ 6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5656" y="1405125"/>
            <a:ext cx="158417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475656" y="2780929"/>
            <a:ext cx="1584176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475656" y="4079294"/>
            <a:ext cx="12241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1475656" y="5301208"/>
            <a:ext cx="1224136" cy="9361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556793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INDICATORS</a:t>
            </a:r>
          </a:p>
          <a:p>
            <a:r>
              <a:rPr lang="en-IE" b="1" dirty="0">
                <a:solidFill>
                  <a:srgbClr val="FF0000"/>
                </a:solidFill>
              </a:rPr>
              <a:t>1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/>
              <a:t>Income €46790</a:t>
            </a:r>
          </a:p>
          <a:p>
            <a:r>
              <a:rPr lang="en-IE" b="1" dirty="0"/>
              <a:t>2</a:t>
            </a:r>
            <a:r>
              <a:rPr lang="en-IE" dirty="0"/>
              <a:t> Medical/GP Visit Card</a:t>
            </a:r>
          </a:p>
          <a:p>
            <a:r>
              <a:rPr lang="en-IE" b="1" dirty="0"/>
              <a:t>3 </a:t>
            </a:r>
            <a:r>
              <a:rPr lang="en-IE" dirty="0"/>
              <a:t>Social Welfare Payment (26 </a:t>
            </a:r>
            <a:r>
              <a:rPr lang="en-IE" dirty="0" err="1"/>
              <a:t>wks</a:t>
            </a:r>
            <a:r>
              <a:rPr lang="en-IE" dirty="0"/>
              <a:t> 2023)</a:t>
            </a:r>
          </a:p>
          <a:p>
            <a:r>
              <a:rPr lang="en-IE" b="1" dirty="0"/>
              <a:t>4 </a:t>
            </a:r>
            <a:r>
              <a:rPr lang="en-IE" dirty="0"/>
              <a:t>Socio-economic Group (non-manual, semi &amp; unskilled manual workers)</a:t>
            </a:r>
          </a:p>
          <a:p>
            <a:r>
              <a:rPr lang="en-IE" b="1" dirty="0">
                <a:solidFill>
                  <a:srgbClr val="FF0000"/>
                </a:solidFill>
              </a:rPr>
              <a:t>5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/>
              <a:t>DEIS School</a:t>
            </a:r>
          </a:p>
          <a:p>
            <a:r>
              <a:rPr lang="en-IE" b="1" dirty="0"/>
              <a:t>6</a:t>
            </a:r>
            <a:r>
              <a:rPr lang="en-IE" dirty="0"/>
              <a:t> Concentrated Disadvantage</a:t>
            </a:r>
          </a:p>
        </p:txBody>
      </p:sp>
    </p:spTree>
    <p:extLst>
      <p:ext uri="{BB962C8B-B14F-4D97-AF65-F5344CB8AC3E}">
        <p14:creationId xmlns:p14="http://schemas.microsoft.com/office/powerpoint/2010/main" val="77407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E0BFCC4CCC44AAA37183B70EB624A" ma:contentTypeVersion="34" ma:contentTypeDescription="Create a new document." ma:contentTypeScope="" ma:versionID="ca487bfa2b3498ba102f4855c79f3a47">
  <xsd:schema xmlns:xsd="http://www.w3.org/2001/XMLSchema" xmlns:xs="http://www.w3.org/2001/XMLSchema" xmlns:p="http://schemas.microsoft.com/office/2006/metadata/properties" xmlns:ns3="25fb05f4-b4d7-40fa-8e84-91253ed6f826" xmlns:ns4="c34c4e1c-f24f-455f-8555-9c6e2664a541" targetNamespace="http://schemas.microsoft.com/office/2006/metadata/properties" ma:root="true" ma:fieldsID="82453efee1ceb5834c0e3fdb1f79d423" ns3:_="" ns4:_="">
    <xsd:import namespace="25fb05f4-b4d7-40fa-8e84-91253ed6f826"/>
    <xsd:import namespace="c34c4e1c-f24f-455f-8555-9c6e2664a5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b05f4-b4d7-40fa-8e84-91253ed6f8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IsNotebookLocked" ma:index="28" nillable="true" ma:displayName="Is Notebook Locked" ma:internalName="IsNotebookLocked">
      <xsd:simpleType>
        <xsd:restriction base="dms:Boolean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37" nillable="true" ma:displayName="_activity" ma:hidden="true" ma:internalName="_activity">
      <xsd:simpleType>
        <xsd:restriction base="dms:Note"/>
      </xsd:simple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3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c4e1c-f24f-455f-8555-9c6e2664a54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fb05f4-b4d7-40fa-8e84-91253ed6f826" xsi:nil="true"/>
    <AppVersion xmlns="25fb05f4-b4d7-40fa-8e84-91253ed6f826" xsi:nil="true"/>
    <Self_Registration_Enabled xmlns="25fb05f4-b4d7-40fa-8e84-91253ed6f826" xsi:nil="true"/>
    <Invited_Students xmlns="25fb05f4-b4d7-40fa-8e84-91253ed6f826" xsi:nil="true"/>
    <Students xmlns="25fb05f4-b4d7-40fa-8e84-91253ed6f826">
      <UserInfo>
        <DisplayName/>
        <AccountId xsi:nil="true"/>
        <AccountType/>
      </UserInfo>
    </Students>
    <IsNotebookLocked xmlns="25fb05f4-b4d7-40fa-8e84-91253ed6f826" xsi:nil="true"/>
    <FolderType xmlns="25fb05f4-b4d7-40fa-8e84-91253ed6f826" xsi:nil="true"/>
    <Teachers xmlns="25fb05f4-b4d7-40fa-8e84-91253ed6f826">
      <UserInfo>
        <DisplayName/>
        <AccountId xsi:nil="true"/>
        <AccountType/>
      </UserInfo>
    </Teachers>
    <Student_Groups xmlns="25fb05f4-b4d7-40fa-8e84-91253ed6f826">
      <UserInfo>
        <DisplayName/>
        <AccountId xsi:nil="true"/>
        <AccountType/>
      </UserInfo>
    </Student_Groups>
    <Invited_Teachers xmlns="25fb05f4-b4d7-40fa-8e84-91253ed6f826" xsi:nil="true"/>
    <Is_Collaboration_Space_Locked xmlns="25fb05f4-b4d7-40fa-8e84-91253ed6f826" xsi:nil="true"/>
    <CultureName xmlns="25fb05f4-b4d7-40fa-8e84-91253ed6f826" xsi:nil="true"/>
    <Owner xmlns="25fb05f4-b4d7-40fa-8e84-91253ed6f826">
      <UserInfo>
        <DisplayName/>
        <AccountId xsi:nil="true"/>
        <AccountType/>
      </UserInfo>
    </Owner>
    <TeamsChannelId xmlns="25fb05f4-b4d7-40fa-8e84-91253ed6f826" xsi:nil="true"/>
    <DefaultSectionNames xmlns="25fb05f4-b4d7-40fa-8e84-91253ed6f826" xsi:nil="true"/>
    <Templates xmlns="25fb05f4-b4d7-40fa-8e84-91253ed6f826" xsi:nil="true"/>
    <Has_Teacher_Only_SectionGroup xmlns="25fb05f4-b4d7-40fa-8e84-91253ed6f826" xsi:nil="true"/>
    <NotebookType xmlns="25fb05f4-b4d7-40fa-8e84-91253ed6f826" xsi:nil="true"/>
  </documentManagement>
</p:properties>
</file>

<file path=customXml/itemProps1.xml><?xml version="1.0" encoding="utf-8"?>
<ds:datastoreItem xmlns:ds="http://schemas.openxmlformats.org/officeDocument/2006/customXml" ds:itemID="{F7BF8EAD-8FC3-4F4F-8C09-DA126B9527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fb05f4-b4d7-40fa-8e84-91253ed6f826"/>
    <ds:schemaRef ds:uri="c34c4e1c-f24f-455f-8555-9c6e2664a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9B949C-B76D-43ED-98AC-96175B55F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5D834C-DDF3-4704-A0AF-DE13CE15674C}">
  <ds:schemaRefs>
    <ds:schemaRef ds:uri="http://schemas.microsoft.com/office/2006/metadata/properties"/>
    <ds:schemaRef ds:uri="c34c4e1c-f24f-455f-8555-9c6e2664a541"/>
    <ds:schemaRef ds:uri="http://purl.org/dc/elements/1.1/"/>
    <ds:schemaRef ds:uri="http://schemas.openxmlformats.org/package/2006/metadata/core-properties"/>
    <ds:schemaRef ds:uri="http://purl.org/dc/dcmitype/"/>
    <ds:schemaRef ds:uri="25fb05f4-b4d7-40fa-8e84-91253ed6f826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1590</Words>
  <Application>Microsoft Office PowerPoint</Application>
  <PresentationFormat>On-screen Show (4:3)</PresentationFormat>
  <Paragraphs>167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 Neue</vt:lpstr>
      <vt:lpstr>Myriad Pro</vt:lpstr>
      <vt:lpstr>Tahoma</vt:lpstr>
      <vt:lpstr>Office Theme</vt:lpstr>
      <vt:lpstr>HEAR &amp; DARE APPLICATION 2024/25</vt:lpstr>
      <vt:lpstr>PowerPoint Presentation</vt:lpstr>
      <vt:lpstr>PowerPoint Presentation</vt:lpstr>
      <vt:lpstr>Map showing higher education institutions participating in HEAR and DARE </vt:lpstr>
      <vt:lpstr>HEAR Application</vt:lpstr>
      <vt:lpstr>How do I know if I’m eligible to apply to HEAR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DARE Application</vt:lpstr>
      <vt:lpstr>PowerPoint Presentation</vt:lpstr>
      <vt:lpstr>What disabilities are eligible for consideration for DARE?</vt:lpstr>
      <vt:lpstr>Providing Evidence of your Disability</vt:lpstr>
      <vt:lpstr>PowerPoint Presentation</vt:lpstr>
      <vt:lpstr>PowerPoint Presentation</vt:lpstr>
      <vt:lpstr>PowerPoint Presentation</vt:lpstr>
      <vt:lpstr>Meeting DARE’s Educational Impact Criteria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 &amp; DARE APPLICATION</dc:title>
  <dc:creator>maryryan</dc:creator>
  <cp:lastModifiedBy>Eoin Kennedy</cp:lastModifiedBy>
  <cp:revision>63</cp:revision>
  <cp:lastPrinted>2022-11-30T13:20:55Z</cp:lastPrinted>
  <dcterms:created xsi:type="dcterms:W3CDTF">2019-11-13T11:13:48Z</dcterms:created>
  <dcterms:modified xsi:type="dcterms:W3CDTF">2024-11-20T14:25:17Z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0x010100A79E0BFCC4CCC44AAA37183B70EB624A</vt:lpwstr>
  </property>
</Properties>
</file>