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65" r:id="rId7"/>
    <p:sldId id="258" r:id="rId8"/>
    <p:sldId id="271" r:id="rId9"/>
    <p:sldId id="267" r:id="rId10"/>
    <p:sldId id="272" r:id="rId11"/>
    <p:sldId id="273" r:id="rId12"/>
    <p:sldId id="274" r:id="rId13"/>
    <p:sldId id="259" r:id="rId14"/>
    <p:sldId id="261" r:id="rId15"/>
    <p:sldId id="263" r:id="rId16"/>
    <p:sldId id="260" r:id="rId17"/>
    <p:sldId id="262" r:id="rId18"/>
    <p:sldId id="266" r:id="rId19"/>
  </p:sldIdLst>
  <p:sldSz cx="18288000" cy="10287000"/>
  <p:notesSz cx="6858000" cy="9144000"/>
  <p:embeddedFontLst>
    <p:embeddedFont>
      <p:font typeface="Agrandir" panose="020B0604020202020204" charset="0"/>
      <p:regular r:id="rId21"/>
    </p:embeddedFont>
    <p:embeddedFont>
      <p:font typeface="Agrandir Bold" panose="020B0604020202020204" charset="0"/>
      <p:regular r:id="rId22"/>
    </p:embeddedFont>
    <p:embeddedFont>
      <p:font typeface="Agrandir Medium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ontserrat" panose="020B0604020202020204" charset="0"/>
      <p:regular r:id="rId28"/>
    </p:embeddedFont>
    <p:embeddedFont>
      <p:font typeface="Montserrat Medium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D9698-8F73-453C-BB24-4C4DC8CA94C9}" type="datetimeFigureOut">
              <a:rPr lang="en-IE" smtClean="0"/>
              <a:t>17/01/2025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7279B-06FF-4493-A53D-98ABB3EFE2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019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07279B-06FF-4493-A53D-98ABB3EFE2EA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6835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26" Type="http://schemas.openxmlformats.org/officeDocument/2006/relationships/image" Target="../media/image25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26" Type="http://schemas.openxmlformats.org/officeDocument/2006/relationships/image" Target="../media/image23.svg"/><Relationship Id="rId3" Type="http://schemas.openxmlformats.org/officeDocument/2006/relationships/image" Target="../media/image48.png"/><Relationship Id="rId21" Type="http://schemas.openxmlformats.org/officeDocument/2006/relationships/image" Target="../media/image18.png"/><Relationship Id="rId7" Type="http://schemas.openxmlformats.org/officeDocument/2006/relationships/image" Target="../media/image50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24" Type="http://schemas.openxmlformats.org/officeDocument/2006/relationships/image" Target="../media/image21.sv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53.svg"/><Relationship Id="rId10" Type="http://schemas.openxmlformats.org/officeDocument/2006/relationships/image" Target="../media/image7.svg"/><Relationship Id="rId19" Type="http://schemas.openxmlformats.org/officeDocument/2006/relationships/image" Target="../media/image16.png"/><Relationship Id="rId4" Type="http://schemas.openxmlformats.org/officeDocument/2006/relationships/image" Target="../media/image49.svg"/><Relationship Id="rId9" Type="http://schemas.openxmlformats.org/officeDocument/2006/relationships/image" Target="../media/image6.png"/><Relationship Id="rId14" Type="http://schemas.openxmlformats.org/officeDocument/2006/relationships/image" Target="../media/image11.svg"/><Relationship Id="rId22" Type="http://schemas.openxmlformats.org/officeDocument/2006/relationships/image" Target="../media/image19.svg"/><Relationship Id="rId27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12" Type="http://schemas.openxmlformats.org/officeDocument/2006/relationships/image" Target="../media/image38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79078" y="-97683"/>
            <a:ext cx="2832552" cy="2588549"/>
          </a:xfrm>
          <a:custGeom>
            <a:avLst/>
            <a:gdLst/>
            <a:ahLst/>
            <a:cxnLst/>
            <a:rect l="l" t="t" r="r" b="b"/>
            <a:pathLst>
              <a:path w="2832552" h="2588549">
                <a:moveTo>
                  <a:pt x="0" y="0"/>
                </a:moveTo>
                <a:lnTo>
                  <a:pt x="2832551" y="0"/>
                </a:lnTo>
                <a:lnTo>
                  <a:pt x="2832551" y="2588550"/>
                </a:lnTo>
                <a:lnTo>
                  <a:pt x="0" y="2588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97865" y="-204688"/>
            <a:ext cx="2803900" cy="2414053"/>
          </a:xfrm>
          <a:custGeom>
            <a:avLst/>
            <a:gdLst/>
            <a:ahLst/>
            <a:cxnLst/>
            <a:rect l="l" t="t" r="r" b="b"/>
            <a:pathLst>
              <a:path w="2803900" h="2414053">
                <a:moveTo>
                  <a:pt x="0" y="0"/>
                </a:moveTo>
                <a:lnTo>
                  <a:pt x="2803900" y="0"/>
                </a:lnTo>
                <a:lnTo>
                  <a:pt x="2803900" y="2414053"/>
                </a:lnTo>
                <a:lnTo>
                  <a:pt x="0" y="2414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64452" y="4285838"/>
            <a:ext cx="2138114" cy="2604359"/>
          </a:xfrm>
          <a:custGeom>
            <a:avLst/>
            <a:gdLst/>
            <a:ahLst/>
            <a:cxnLst/>
            <a:rect l="l" t="t" r="r" b="b"/>
            <a:pathLst>
              <a:path w="2138114" h="2604359">
                <a:moveTo>
                  <a:pt x="0" y="0"/>
                </a:moveTo>
                <a:lnTo>
                  <a:pt x="2138114" y="0"/>
                </a:lnTo>
                <a:lnTo>
                  <a:pt x="2138114" y="2604359"/>
                </a:lnTo>
                <a:lnTo>
                  <a:pt x="0" y="26043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33734" y="-151033"/>
            <a:ext cx="2465343" cy="2588269"/>
          </a:xfrm>
          <a:custGeom>
            <a:avLst/>
            <a:gdLst/>
            <a:ahLst/>
            <a:cxnLst/>
            <a:rect l="l" t="t" r="r" b="b"/>
            <a:pathLst>
              <a:path w="2465343" h="2588269">
                <a:moveTo>
                  <a:pt x="0" y="0"/>
                </a:moveTo>
                <a:lnTo>
                  <a:pt x="2465343" y="0"/>
                </a:lnTo>
                <a:lnTo>
                  <a:pt x="2465343" y="2588269"/>
                </a:lnTo>
                <a:lnTo>
                  <a:pt x="0" y="25882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461841" y="7759926"/>
            <a:ext cx="2417143" cy="2315806"/>
          </a:xfrm>
          <a:custGeom>
            <a:avLst/>
            <a:gdLst/>
            <a:ahLst/>
            <a:cxnLst/>
            <a:rect l="l" t="t" r="r" b="b"/>
            <a:pathLst>
              <a:path w="2417143" h="2315806">
                <a:moveTo>
                  <a:pt x="0" y="0"/>
                </a:moveTo>
                <a:lnTo>
                  <a:pt x="2417143" y="0"/>
                </a:lnTo>
                <a:lnTo>
                  <a:pt x="2417143" y="2315806"/>
                </a:lnTo>
                <a:lnTo>
                  <a:pt x="0" y="23158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639" y="3548857"/>
            <a:ext cx="3065578" cy="2711086"/>
          </a:xfrm>
          <a:custGeom>
            <a:avLst/>
            <a:gdLst/>
            <a:ahLst/>
            <a:cxnLst/>
            <a:rect l="l" t="t" r="r" b="b"/>
            <a:pathLst>
              <a:path w="3065578" h="2711086">
                <a:moveTo>
                  <a:pt x="0" y="0"/>
                </a:moveTo>
                <a:lnTo>
                  <a:pt x="3065578" y="0"/>
                </a:lnTo>
                <a:lnTo>
                  <a:pt x="3065578" y="2711085"/>
                </a:lnTo>
                <a:lnTo>
                  <a:pt x="0" y="271108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228" y="6744675"/>
            <a:ext cx="2882762" cy="3283660"/>
          </a:xfrm>
          <a:custGeom>
            <a:avLst/>
            <a:gdLst/>
            <a:ahLst/>
            <a:cxnLst/>
            <a:rect l="l" t="t" r="r" b="b"/>
            <a:pathLst>
              <a:path w="2882762" h="3283660">
                <a:moveTo>
                  <a:pt x="0" y="0"/>
                </a:moveTo>
                <a:lnTo>
                  <a:pt x="2882761" y="0"/>
                </a:lnTo>
                <a:lnTo>
                  <a:pt x="2882761" y="3283660"/>
                </a:lnTo>
                <a:lnTo>
                  <a:pt x="0" y="32836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377361" y="6865899"/>
            <a:ext cx="2163234" cy="3572134"/>
          </a:xfrm>
          <a:custGeom>
            <a:avLst/>
            <a:gdLst/>
            <a:ahLst/>
            <a:cxnLst/>
            <a:rect l="l" t="t" r="r" b="b"/>
            <a:pathLst>
              <a:path w="2163234" h="3572134">
                <a:moveTo>
                  <a:pt x="0" y="0"/>
                </a:moveTo>
                <a:lnTo>
                  <a:pt x="2163234" y="0"/>
                </a:lnTo>
                <a:lnTo>
                  <a:pt x="2163234" y="3572134"/>
                </a:lnTo>
                <a:lnTo>
                  <a:pt x="0" y="357213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111" y="-45729"/>
            <a:ext cx="2379176" cy="3224668"/>
          </a:xfrm>
          <a:custGeom>
            <a:avLst/>
            <a:gdLst/>
            <a:ahLst/>
            <a:cxnLst/>
            <a:rect l="l" t="t" r="r" b="b"/>
            <a:pathLst>
              <a:path w="2379176" h="3224668">
                <a:moveTo>
                  <a:pt x="0" y="0"/>
                </a:moveTo>
                <a:lnTo>
                  <a:pt x="2379175" y="0"/>
                </a:lnTo>
                <a:lnTo>
                  <a:pt x="2379175" y="3224668"/>
                </a:lnTo>
                <a:lnTo>
                  <a:pt x="0" y="322466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16470" y="8040100"/>
            <a:ext cx="2647404" cy="2079468"/>
          </a:xfrm>
          <a:custGeom>
            <a:avLst/>
            <a:gdLst/>
            <a:ahLst/>
            <a:cxnLst/>
            <a:rect l="l" t="t" r="r" b="b"/>
            <a:pathLst>
              <a:path w="2647404" h="2079468">
                <a:moveTo>
                  <a:pt x="0" y="0"/>
                </a:moveTo>
                <a:lnTo>
                  <a:pt x="2647404" y="0"/>
                </a:lnTo>
                <a:lnTo>
                  <a:pt x="2647404" y="2079468"/>
                </a:lnTo>
                <a:lnTo>
                  <a:pt x="0" y="207946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552485" y="2002698"/>
            <a:ext cx="1442398" cy="2352482"/>
          </a:xfrm>
          <a:custGeom>
            <a:avLst/>
            <a:gdLst/>
            <a:ahLst/>
            <a:cxnLst/>
            <a:rect l="l" t="t" r="r" b="b"/>
            <a:pathLst>
              <a:path w="1442398" h="2352482">
                <a:moveTo>
                  <a:pt x="0" y="0"/>
                </a:moveTo>
                <a:lnTo>
                  <a:pt x="1442398" y="0"/>
                </a:lnTo>
                <a:lnTo>
                  <a:pt x="1442398" y="2352482"/>
                </a:lnTo>
                <a:lnTo>
                  <a:pt x="0" y="235248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032490">
            <a:off x="5417981" y="-1400633"/>
            <a:ext cx="4703437" cy="4114800"/>
          </a:xfrm>
          <a:custGeom>
            <a:avLst/>
            <a:gdLst/>
            <a:ahLst/>
            <a:cxnLst/>
            <a:rect l="l" t="t" r="r" b="b"/>
            <a:pathLst>
              <a:path w="4703437" h="4114800">
                <a:moveTo>
                  <a:pt x="0" y="0"/>
                </a:moveTo>
                <a:lnTo>
                  <a:pt x="4703438" y="0"/>
                </a:lnTo>
                <a:lnTo>
                  <a:pt x="4703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66062" y="6401087"/>
            <a:ext cx="4302387" cy="4075647"/>
          </a:xfrm>
          <a:custGeom>
            <a:avLst/>
            <a:gdLst/>
            <a:ahLst/>
            <a:cxnLst/>
            <a:rect l="l" t="t" r="r" b="b"/>
            <a:pathLst>
              <a:path w="4302387" h="4075647">
                <a:moveTo>
                  <a:pt x="0" y="0"/>
                </a:moveTo>
                <a:lnTo>
                  <a:pt x="4302387" y="0"/>
                </a:lnTo>
                <a:lnTo>
                  <a:pt x="4302387" y="4075647"/>
                </a:lnTo>
                <a:lnTo>
                  <a:pt x="0" y="407564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08982" y="2258207"/>
            <a:ext cx="12870036" cy="2694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86"/>
              </a:lnSpc>
              <a:spcBef>
                <a:spcPct val="0"/>
              </a:spcBef>
            </a:pPr>
            <a:r>
              <a:rPr lang="en-US" sz="9800" b="1" spc="-343" dirty="0">
                <a:latin typeface="Agrandir Bold"/>
                <a:ea typeface="Agrandir Bold"/>
                <a:cs typeface="Agrandir Bold"/>
                <a:sym typeface="Agrandir Bold"/>
              </a:rPr>
              <a:t>Leaving Cert </a:t>
            </a:r>
          </a:p>
          <a:p>
            <a:pPr marL="0" lvl="0" indent="0" algn="ctr">
              <a:lnSpc>
                <a:spcPts val="10486"/>
              </a:lnSpc>
              <a:spcBef>
                <a:spcPct val="0"/>
              </a:spcBef>
            </a:pPr>
            <a:r>
              <a:rPr lang="en-US" sz="9800" b="1" spc="-343" dirty="0">
                <a:latin typeface="Agrandir Bold"/>
                <a:ea typeface="Agrandir Bold"/>
                <a:cs typeface="Agrandir Bold"/>
                <a:sym typeface="Agrandir Bold"/>
              </a:rPr>
              <a:t>Economics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19147" y="4914244"/>
            <a:ext cx="10449705" cy="1347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86"/>
              </a:lnSpc>
              <a:spcBef>
                <a:spcPct val="0"/>
              </a:spcBef>
            </a:pPr>
            <a:r>
              <a:rPr lang="en-US" sz="9800" spc="-343" dirty="0">
                <a:latin typeface="Agrandir"/>
                <a:ea typeface="Agrandir"/>
                <a:cs typeface="Agrandir"/>
                <a:sym typeface="Agrandir"/>
              </a:rPr>
              <a:t>Mr. Power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66939" y="-384243"/>
            <a:ext cx="6621061" cy="10700199"/>
          </a:xfrm>
          <a:custGeom>
            <a:avLst/>
            <a:gdLst/>
            <a:ahLst/>
            <a:cxnLst/>
            <a:rect l="l" t="t" r="r" b="b"/>
            <a:pathLst>
              <a:path w="8064289" h="12103999">
                <a:moveTo>
                  <a:pt x="0" y="0"/>
                </a:moveTo>
                <a:lnTo>
                  <a:pt x="8064289" y="0"/>
                </a:lnTo>
                <a:lnTo>
                  <a:pt x="8064289" y="12104000"/>
                </a:lnTo>
                <a:lnTo>
                  <a:pt x="0" y="1210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535" r="-6253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5800" y="495300"/>
            <a:ext cx="92202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Current Exam Structure </a:t>
            </a:r>
            <a:r>
              <a:rPr lang="en-US" sz="3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(As of 2024)</a:t>
            </a:r>
            <a:endParaRPr lang="en-US" sz="7200" b="1" spc="-252" dirty="0">
              <a:latin typeface="Agrandir Medium"/>
              <a:ea typeface="Agrandir Medium"/>
              <a:cs typeface="Agrandir Medium"/>
              <a:sym typeface="Agrandir Medium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409700" y="4698243"/>
            <a:ext cx="7512993" cy="310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99" u="none" spc="113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70E447-AA7A-490E-B177-9FC8602E598A}"/>
              </a:ext>
            </a:extLst>
          </p:cNvPr>
          <p:cNvSpPr txBox="1"/>
          <p:nvPr/>
        </p:nvSpPr>
        <p:spPr>
          <a:xfrm>
            <a:off x="304800" y="2311955"/>
            <a:ext cx="10210800" cy="855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3600" b="1" dirty="0"/>
          </a:p>
          <a:p>
            <a:pPr algn="just"/>
            <a:r>
              <a:rPr lang="en-GB" sz="3600" b="1" dirty="0"/>
              <a:t>Short Questions (Approx. 30 Minutes) </a:t>
            </a:r>
          </a:p>
          <a:p>
            <a:pPr algn="just"/>
            <a:r>
              <a:rPr lang="en-GB" sz="3200" dirty="0"/>
              <a:t>In the exam, this is </a:t>
            </a:r>
            <a:r>
              <a:rPr lang="en-GB" sz="3200" b="1" dirty="0"/>
              <a:t>section A </a:t>
            </a:r>
            <a:r>
              <a:rPr lang="en-GB" sz="3200" dirty="0"/>
              <a:t>of the paper. There are 10 short questions and you are required to answer 8 out of these. There may be internal choice. This section of the paper is worth 100 Marks. </a:t>
            </a:r>
            <a:r>
              <a:rPr lang="en-GB" sz="3200" b="1" dirty="0"/>
              <a:t>(Approx. 12/13 Marks per Question)</a:t>
            </a:r>
          </a:p>
          <a:p>
            <a:pPr algn="just"/>
            <a:endParaRPr lang="en-GB" b="1" dirty="0"/>
          </a:p>
          <a:p>
            <a:pPr algn="just"/>
            <a:r>
              <a:rPr lang="en-GB" sz="3600" b="1" dirty="0"/>
              <a:t>Long Questions (Approx. 2 Hours)</a:t>
            </a:r>
          </a:p>
          <a:p>
            <a:pPr algn="just"/>
            <a:r>
              <a:rPr lang="en-GB" sz="3200" dirty="0"/>
              <a:t>In the exam this is </a:t>
            </a:r>
            <a:r>
              <a:rPr lang="en-GB" sz="3200" b="1" dirty="0"/>
              <a:t>Section B </a:t>
            </a:r>
            <a:r>
              <a:rPr lang="en-GB" sz="3200" dirty="0"/>
              <a:t>of the paper. You will be supplied with 6 questions in total and you are expected to answer 4 (there will not be enough time to attempt any more). Generally, they are split 50/50 with the first 3 focusing on 'microeconomics' and the final 3 focusing on 'macroeconomics’. This section of the paper is worth 300 marks. </a:t>
            </a:r>
            <a:r>
              <a:rPr lang="en-GB" sz="3200" b="1" dirty="0"/>
              <a:t>(Each Question is worth 75 Marks)</a:t>
            </a:r>
          </a:p>
          <a:p>
            <a:endParaRPr lang="en-GB" sz="2000" dirty="0"/>
          </a:p>
          <a:p>
            <a:endParaRPr lang="en-IE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20800" y="0"/>
            <a:ext cx="70866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43000" y="114300"/>
            <a:ext cx="7512993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Final Exam:</a:t>
            </a:r>
          </a:p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Current Layout  </a:t>
            </a:r>
          </a:p>
        </p:txBody>
      </p:sp>
      <p:sp>
        <p:nvSpPr>
          <p:cNvPr id="8" name="Freeform 8"/>
          <p:cNvSpPr/>
          <p:nvPr/>
        </p:nvSpPr>
        <p:spPr>
          <a:xfrm>
            <a:off x="15240000" y="6311809"/>
            <a:ext cx="3208572" cy="3975191"/>
          </a:xfrm>
          <a:custGeom>
            <a:avLst/>
            <a:gdLst/>
            <a:ahLst/>
            <a:cxnLst/>
            <a:rect l="l" t="t" r="r" b="b"/>
            <a:pathLst>
              <a:path w="5037372" h="4826183">
                <a:moveTo>
                  <a:pt x="0" y="0"/>
                </a:moveTo>
                <a:lnTo>
                  <a:pt x="5037372" y="0"/>
                </a:lnTo>
                <a:lnTo>
                  <a:pt x="5037372" y="4826184"/>
                </a:lnTo>
                <a:lnTo>
                  <a:pt x="0" y="482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B68711-3C54-47E7-91B3-1FE0D20E9F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8" y="2743200"/>
            <a:ext cx="13294962" cy="4800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31F7D1-E4D3-427C-A043-303EC186924F}"/>
              </a:ext>
            </a:extLst>
          </p:cNvPr>
          <p:cNvSpPr/>
          <p:nvPr/>
        </p:nvSpPr>
        <p:spPr>
          <a:xfrm>
            <a:off x="433328" y="8648700"/>
            <a:ext cx="1066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The exam is 2 hours and 30 minutes and includes two sections: short questions and long questions. </a:t>
            </a:r>
            <a:endParaRPr lang="en-IE" sz="24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64419" y="1340665"/>
            <a:ext cx="1615916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900" b="1" spc="-31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The Research Project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100138" y="2716984"/>
            <a:ext cx="7920266" cy="2991887"/>
            <a:chOff x="0" y="0"/>
            <a:chExt cx="2263664" cy="8551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AADBC0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67596" y="2716984"/>
            <a:ext cx="7920266" cy="2991887"/>
            <a:chOff x="0" y="0"/>
            <a:chExt cx="2263664" cy="85510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83C6A2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0138" y="5911395"/>
            <a:ext cx="7920266" cy="2991887"/>
            <a:chOff x="0" y="0"/>
            <a:chExt cx="2263664" cy="85510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83C6A2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252356" y="5928058"/>
            <a:ext cx="7920266" cy="2991887"/>
            <a:chOff x="0" y="0"/>
            <a:chExt cx="2263664" cy="85510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63664" cy="855101"/>
            </a:xfrm>
            <a:custGeom>
              <a:avLst/>
              <a:gdLst/>
              <a:ahLst/>
              <a:cxnLst/>
              <a:rect l="l" t="t" r="r" b="b"/>
              <a:pathLst>
                <a:path w="2263664" h="855101">
                  <a:moveTo>
                    <a:pt x="23460" y="0"/>
                  </a:moveTo>
                  <a:lnTo>
                    <a:pt x="2240205" y="0"/>
                  </a:lnTo>
                  <a:cubicBezTo>
                    <a:pt x="2246427" y="0"/>
                    <a:pt x="2252394" y="2472"/>
                    <a:pt x="2256793" y="6871"/>
                  </a:cubicBezTo>
                  <a:cubicBezTo>
                    <a:pt x="2261193" y="11271"/>
                    <a:pt x="2263664" y="17238"/>
                    <a:pt x="2263664" y="23460"/>
                  </a:cubicBezTo>
                  <a:lnTo>
                    <a:pt x="2263664" y="831641"/>
                  </a:lnTo>
                  <a:cubicBezTo>
                    <a:pt x="2263664" y="837863"/>
                    <a:pt x="2261193" y="843830"/>
                    <a:pt x="2256793" y="848230"/>
                  </a:cubicBezTo>
                  <a:cubicBezTo>
                    <a:pt x="2252394" y="852629"/>
                    <a:pt x="2246427" y="855101"/>
                    <a:pt x="2240205" y="855101"/>
                  </a:cubicBezTo>
                  <a:lnTo>
                    <a:pt x="23460" y="855101"/>
                  </a:lnTo>
                  <a:cubicBezTo>
                    <a:pt x="17238" y="855101"/>
                    <a:pt x="11271" y="852629"/>
                    <a:pt x="6871" y="848230"/>
                  </a:cubicBezTo>
                  <a:cubicBezTo>
                    <a:pt x="2472" y="843830"/>
                    <a:pt x="0" y="837863"/>
                    <a:pt x="0" y="831641"/>
                  </a:cubicBezTo>
                  <a:lnTo>
                    <a:pt x="0" y="23460"/>
                  </a:lnTo>
                  <a:cubicBezTo>
                    <a:pt x="0" y="17238"/>
                    <a:pt x="2472" y="11271"/>
                    <a:pt x="6871" y="6871"/>
                  </a:cubicBezTo>
                  <a:cubicBezTo>
                    <a:pt x="11271" y="2472"/>
                    <a:pt x="17238" y="0"/>
                    <a:pt x="23460" y="0"/>
                  </a:cubicBezTo>
                  <a:close/>
                </a:path>
              </a:pathLst>
            </a:custGeom>
            <a:solidFill>
              <a:srgbClr val="AADBC0"/>
            </a:solidFill>
            <a:ln w="19050" cap="rnd">
              <a:solidFill>
                <a:srgbClr val="3A3937"/>
              </a:soli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9525"/>
              <a:ext cx="2263664" cy="8455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1C1AD-A8D3-4F4F-8176-9E3571968E51}"/>
              </a:ext>
            </a:extLst>
          </p:cNvPr>
          <p:cNvSpPr/>
          <p:nvPr/>
        </p:nvSpPr>
        <p:spPr>
          <a:xfrm>
            <a:off x="1745570" y="2971183"/>
            <a:ext cx="662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The research study will be based on a brief issued annually by the State Examinations Commission 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B27F99-630D-4D1B-A99F-0EFD9E292C89}"/>
              </a:ext>
            </a:extLst>
          </p:cNvPr>
          <p:cNvSpPr/>
          <p:nvPr/>
        </p:nvSpPr>
        <p:spPr>
          <a:xfrm>
            <a:off x="1745570" y="6134100"/>
            <a:ext cx="6363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Students are afforded an opportunity to research into and analyse an economic issue, problem or question, to evaluate findings and reflect on their own learning.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772D6FA-2BCF-4F23-BD3C-08228EA2B921}"/>
              </a:ext>
            </a:extLst>
          </p:cNvPr>
          <p:cNvSpPr/>
          <p:nvPr/>
        </p:nvSpPr>
        <p:spPr>
          <a:xfrm>
            <a:off x="9455830" y="2775790"/>
            <a:ext cx="7086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The Research Study Report is completed during Term 1 of Year 2 (Sixth Year). The research study should take approximately 20 hours to complete over a 6 – 8 week period.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F1CDEA-37BA-4512-88C2-C85BEBE21F20}"/>
              </a:ext>
            </a:extLst>
          </p:cNvPr>
          <p:cNvSpPr/>
          <p:nvPr/>
        </p:nvSpPr>
        <p:spPr>
          <a:xfrm>
            <a:off x="9405290" y="5961385"/>
            <a:ext cx="80145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Example: How the COVID 19 pandemic has shaped  policy in 2020 for sustainable development in Ireland</a:t>
            </a:r>
          </a:p>
          <a:p>
            <a:r>
              <a:rPr lang="en-GB" sz="3200" b="1" dirty="0"/>
              <a:t>(The effects on Irish Government finances of COVID 19 from January 2020 to December 2020)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57200" y="-947729"/>
            <a:ext cx="17145000" cy="3104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290"/>
              </a:lnSpc>
            </a:pPr>
            <a:r>
              <a:rPr lang="en-US" sz="11100" b="1" dirty="0">
                <a:latin typeface="Agrandir Bold"/>
                <a:ea typeface="Agrandir Bold"/>
                <a:cs typeface="Agrandir Bold"/>
                <a:sym typeface="Agrandir Bold"/>
              </a:rPr>
              <a:t>The Project Format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18704" y="4707381"/>
            <a:ext cx="825059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00"/>
              </a:lnSpc>
              <a:spcBef>
                <a:spcPct val="0"/>
              </a:spcBef>
            </a:pPr>
            <a:endParaRPr lang="en-US" sz="5000" b="1" dirty="0">
              <a:solidFill>
                <a:srgbClr val="FFFFFF"/>
              </a:solidFill>
              <a:latin typeface="Agrandir Bold"/>
              <a:ea typeface="Agrandir Bold"/>
              <a:cs typeface="Agrandir Bold"/>
              <a:sym typeface="Agrandir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186C1A-78E7-4A99-B1A5-418E100E56B2}"/>
              </a:ext>
            </a:extLst>
          </p:cNvPr>
          <p:cNvSpPr txBox="1"/>
          <p:nvPr/>
        </p:nvSpPr>
        <p:spPr>
          <a:xfrm>
            <a:off x="685800" y="2319481"/>
            <a:ext cx="13182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E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39D34A-6525-4EC7-BEB0-D901377EF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71384"/>
            <a:ext cx="14630400" cy="1014423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6889" y="228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" y="0"/>
            <a:ext cx="7391401" cy="10264140"/>
          </a:xfrm>
          <a:custGeom>
            <a:avLst/>
            <a:gdLst/>
            <a:ahLst/>
            <a:cxnLst/>
            <a:rect l="l" t="t" r="r" b="b"/>
            <a:pathLst>
              <a:path w="8064289" h="12103999">
                <a:moveTo>
                  <a:pt x="0" y="0"/>
                </a:moveTo>
                <a:lnTo>
                  <a:pt x="8064290" y="0"/>
                </a:lnTo>
                <a:lnTo>
                  <a:pt x="8064290" y="12104000"/>
                </a:lnTo>
                <a:lnTo>
                  <a:pt x="0" y="1210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890" r="-12394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896600" y="844277"/>
            <a:ext cx="7830114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36"/>
              </a:lnSpc>
            </a:pPr>
            <a:r>
              <a:rPr lang="en-US" sz="7200" b="1" spc="-252" dirty="0">
                <a:solidFill>
                  <a:srgbClr val="000000"/>
                </a:solidFill>
                <a:latin typeface="Agrandir Medium"/>
                <a:ea typeface="Agrandir Medium"/>
                <a:cs typeface="Agrandir Medium"/>
                <a:sym typeface="Agrandir Medium"/>
              </a:rPr>
              <a:t>Careers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887A4F-71CC-4105-9E96-D832C3337063}"/>
              </a:ext>
            </a:extLst>
          </p:cNvPr>
          <p:cNvSpPr txBox="1"/>
          <p:nvPr/>
        </p:nvSpPr>
        <p:spPr>
          <a:xfrm>
            <a:off x="8305800" y="2095500"/>
            <a:ext cx="975607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Banking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Insurance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Finance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Marketing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Politics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Journalism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b="1" dirty="0"/>
              <a:t>Current Affairs</a:t>
            </a:r>
          </a:p>
          <a:p>
            <a:r>
              <a:rPr lang="en-GB" dirty="0"/>
              <a:t> </a:t>
            </a:r>
            <a:endParaRPr lang="en-I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524" y="-3465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40004" y="7231815"/>
            <a:ext cx="2417247" cy="3026207"/>
          </a:xfrm>
          <a:custGeom>
            <a:avLst/>
            <a:gdLst/>
            <a:ahLst/>
            <a:cxnLst/>
            <a:rect l="l" t="t" r="r" b="b"/>
            <a:pathLst>
              <a:path w="2417247" h="3026207">
                <a:moveTo>
                  <a:pt x="0" y="0"/>
                </a:moveTo>
                <a:lnTo>
                  <a:pt x="2417246" y="0"/>
                </a:lnTo>
                <a:lnTo>
                  <a:pt x="2417246" y="3026206"/>
                </a:lnTo>
                <a:lnTo>
                  <a:pt x="0" y="302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59083" y="168678"/>
            <a:ext cx="2832552" cy="2588549"/>
          </a:xfrm>
          <a:custGeom>
            <a:avLst/>
            <a:gdLst/>
            <a:ahLst/>
            <a:cxnLst/>
            <a:rect l="l" t="t" r="r" b="b"/>
            <a:pathLst>
              <a:path w="2832552" h="2588549">
                <a:moveTo>
                  <a:pt x="0" y="0"/>
                </a:moveTo>
                <a:lnTo>
                  <a:pt x="2832552" y="0"/>
                </a:lnTo>
                <a:lnTo>
                  <a:pt x="2832552" y="2588549"/>
                </a:lnTo>
                <a:lnTo>
                  <a:pt x="0" y="2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09417" y="6897356"/>
            <a:ext cx="2906484" cy="3014207"/>
          </a:xfrm>
          <a:custGeom>
            <a:avLst/>
            <a:gdLst/>
            <a:ahLst/>
            <a:cxnLst/>
            <a:rect l="l" t="t" r="r" b="b"/>
            <a:pathLst>
              <a:path w="2906484" h="3014207">
                <a:moveTo>
                  <a:pt x="0" y="0"/>
                </a:moveTo>
                <a:lnTo>
                  <a:pt x="2906485" y="0"/>
                </a:lnTo>
                <a:lnTo>
                  <a:pt x="2906485" y="3014208"/>
                </a:lnTo>
                <a:lnTo>
                  <a:pt x="0" y="3014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471347" y="3950830"/>
            <a:ext cx="2138114" cy="2604359"/>
          </a:xfrm>
          <a:custGeom>
            <a:avLst/>
            <a:gdLst/>
            <a:ahLst/>
            <a:cxnLst/>
            <a:rect l="l" t="t" r="r" b="b"/>
            <a:pathLst>
              <a:path w="2138114" h="2604359">
                <a:moveTo>
                  <a:pt x="0" y="0"/>
                </a:moveTo>
                <a:lnTo>
                  <a:pt x="2138114" y="0"/>
                </a:lnTo>
                <a:lnTo>
                  <a:pt x="2138114" y="2604359"/>
                </a:lnTo>
                <a:lnTo>
                  <a:pt x="0" y="2604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54847" y="-136956"/>
            <a:ext cx="2975403" cy="3123761"/>
          </a:xfrm>
          <a:custGeom>
            <a:avLst/>
            <a:gdLst/>
            <a:ahLst/>
            <a:cxnLst/>
            <a:rect l="l" t="t" r="r" b="b"/>
            <a:pathLst>
              <a:path w="2975403" h="3123761">
                <a:moveTo>
                  <a:pt x="0" y="0"/>
                </a:moveTo>
                <a:lnTo>
                  <a:pt x="2975403" y="0"/>
                </a:lnTo>
                <a:lnTo>
                  <a:pt x="2975403" y="3123761"/>
                </a:lnTo>
                <a:lnTo>
                  <a:pt x="0" y="3123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03200" y="7466507"/>
            <a:ext cx="2741722" cy="2626777"/>
          </a:xfrm>
          <a:custGeom>
            <a:avLst/>
            <a:gdLst/>
            <a:ahLst/>
            <a:cxnLst/>
            <a:rect l="l" t="t" r="r" b="b"/>
            <a:pathLst>
              <a:path w="2741722" h="2626777">
                <a:moveTo>
                  <a:pt x="0" y="0"/>
                </a:moveTo>
                <a:lnTo>
                  <a:pt x="2741722" y="0"/>
                </a:lnTo>
                <a:lnTo>
                  <a:pt x="2741722" y="2626777"/>
                </a:lnTo>
                <a:lnTo>
                  <a:pt x="0" y="26267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83357" y="3518455"/>
            <a:ext cx="3427404" cy="3031072"/>
          </a:xfrm>
          <a:custGeom>
            <a:avLst/>
            <a:gdLst/>
            <a:ahLst/>
            <a:cxnLst/>
            <a:rect l="l" t="t" r="r" b="b"/>
            <a:pathLst>
              <a:path w="3427404" h="3031072">
                <a:moveTo>
                  <a:pt x="0" y="0"/>
                </a:moveTo>
                <a:lnTo>
                  <a:pt x="3427404" y="0"/>
                </a:lnTo>
                <a:lnTo>
                  <a:pt x="3427404" y="3031072"/>
                </a:lnTo>
                <a:lnTo>
                  <a:pt x="0" y="3031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1728" y="6425798"/>
            <a:ext cx="3227941" cy="3676843"/>
          </a:xfrm>
          <a:custGeom>
            <a:avLst/>
            <a:gdLst/>
            <a:ahLst/>
            <a:cxnLst/>
            <a:rect l="l" t="t" r="r" b="b"/>
            <a:pathLst>
              <a:path w="3227941" h="3676843">
                <a:moveTo>
                  <a:pt x="0" y="0"/>
                </a:moveTo>
                <a:lnTo>
                  <a:pt x="3227941" y="0"/>
                </a:lnTo>
                <a:lnTo>
                  <a:pt x="3227941" y="3676843"/>
                </a:lnTo>
                <a:lnTo>
                  <a:pt x="0" y="367684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581225" y="6775876"/>
            <a:ext cx="2163234" cy="3572134"/>
          </a:xfrm>
          <a:custGeom>
            <a:avLst/>
            <a:gdLst/>
            <a:ahLst/>
            <a:cxnLst/>
            <a:rect l="l" t="t" r="r" b="b"/>
            <a:pathLst>
              <a:path w="2163234" h="3572134">
                <a:moveTo>
                  <a:pt x="0" y="0"/>
                </a:moveTo>
                <a:lnTo>
                  <a:pt x="2163234" y="0"/>
                </a:lnTo>
                <a:lnTo>
                  <a:pt x="2163234" y="3572134"/>
                </a:lnTo>
                <a:lnTo>
                  <a:pt x="0" y="357213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64690" y="-55272"/>
            <a:ext cx="2636713" cy="3573727"/>
          </a:xfrm>
          <a:custGeom>
            <a:avLst/>
            <a:gdLst/>
            <a:ahLst/>
            <a:cxnLst/>
            <a:rect l="l" t="t" r="r" b="b"/>
            <a:pathLst>
              <a:path w="2636713" h="3573727">
                <a:moveTo>
                  <a:pt x="0" y="0"/>
                </a:moveTo>
                <a:lnTo>
                  <a:pt x="2636712" y="0"/>
                </a:lnTo>
                <a:lnTo>
                  <a:pt x="2636712" y="3573726"/>
                </a:lnTo>
                <a:lnTo>
                  <a:pt x="0" y="35737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531666" y="7531297"/>
            <a:ext cx="3030355" cy="2380266"/>
          </a:xfrm>
          <a:custGeom>
            <a:avLst/>
            <a:gdLst/>
            <a:ahLst/>
            <a:cxnLst/>
            <a:rect l="l" t="t" r="r" b="b"/>
            <a:pathLst>
              <a:path w="3030355" h="2380266">
                <a:moveTo>
                  <a:pt x="0" y="0"/>
                </a:moveTo>
                <a:lnTo>
                  <a:pt x="3030356" y="0"/>
                </a:lnTo>
                <a:lnTo>
                  <a:pt x="3030356" y="2380266"/>
                </a:lnTo>
                <a:lnTo>
                  <a:pt x="0" y="23802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931177" y="80669"/>
            <a:ext cx="2138114" cy="2604359"/>
          </a:xfrm>
          <a:custGeom>
            <a:avLst/>
            <a:gdLst/>
            <a:ahLst/>
            <a:cxnLst/>
            <a:rect l="l" t="t" r="r" b="b"/>
            <a:pathLst>
              <a:path w="2138114" h="2604359">
                <a:moveTo>
                  <a:pt x="0" y="0"/>
                </a:moveTo>
                <a:lnTo>
                  <a:pt x="2138114" y="0"/>
                </a:lnTo>
                <a:lnTo>
                  <a:pt x="2138114" y="2604359"/>
                </a:lnTo>
                <a:lnTo>
                  <a:pt x="0" y="2604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027051" y="796855"/>
            <a:ext cx="2055840" cy="2573754"/>
          </a:xfrm>
          <a:custGeom>
            <a:avLst/>
            <a:gdLst/>
            <a:ahLst/>
            <a:cxnLst/>
            <a:rect l="l" t="t" r="r" b="b"/>
            <a:pathLst>
              <a:path w="2055840" h="2573754">
                <a:moveTo>
                  <a:pt x="0" y="0"/>
                </a:moveTo>
                <a:lnTo>
                  <a:pt x="2055840" y="0"/>
                </a:lnTo>
                <a:lnTo>
                  <a:pt x="2055840" y="2573754"/>
                </a:lnTo>
                <a:lnTo>
                  <a:pt x="0" y="2573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687345" y="-27500"/>
            <a:ext cx="1848187" cy="3014305"/>
          </a:xfrm>
          <a:custGeom>
            <a:avLst/>
            <a:gdLst/>
            <a:ahLst/>
            <a:cxnLst/>
            <a:rect l="l" t="t" r="r" b="b"/>
            <a:pathLst>
              <a:path w="1848187" h="3014305">
                <a:moveTo>
                  <a:pt x="0" y="0"/>
                </a:moveTo>
                <a:lnTo>
                  <a:pt x="1848187" y="0"/>
                </a:lnTo>
                <a:lnTo>
                  <a:pt x="1848187" y="3014305"/>
                </a:lnTo>
                <a:lnTo>
                  <a:pt x="0" y="301430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501529" y="-46136"/>
            <a:ext cx="1464000" cy="2189392"/>
          </a:xfrm>
          <a:custGeom>
            <a:avLst/>
            <a:gdLst/>
            <a:ahLst/>
            <a:cxnLst/>
            <a:rect l="l" t="t" r="r" b="b"/>
            <a:pathLst>
              <a:path w="1464000" h="2189392">
                <a:moveTo>
                  <a:pt x="0" y="0"/>
                </a:moveTo>
                <a:lnTo>
                  <a:pt x="1464000" y="0"/>
                </a:lnTo>
                <a:lnTo>
                  <a:pt x="1464000" y="2189392"/>
                </a:lnTo>
                <a:lnTo>
                  <a:pt x="0" y="2189392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3596282" y="3892993"/>
            <a:ext cx="11130587" cy="1988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5462"/>
              </a:lnSpc>
              <a:spcBef>
                <a:spcPct val="0"/>
              </a:spcBef>
            </a:pPr>
            <a:r>
              <a:rPr lang="en-US" sz="14450" b="1" spc="-505" dirty="0">
                <a:latin typeface="Agrandir Bold"/>
                <a:ea typeface="Agrandir Bold"/>
                <a:cs typeface="Agrandir Bold"/>
                <a:sym typeface="Agrandir Bold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66800" y="647700"/>
            <a:ext cx="9290033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What is Economics?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2095500"/>
            <a:ext cx="8048797" cy="310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endParaRPr lang="en-US" sz="1899" u="none" spc="113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699733" y="1956561"/>
            <a:ext cx="5595699" cy="6373878"/>
          </a:xfrm>
          <a:custGeom>
            <a:avLst/>
            <a:gdLst/>
            <a:ahLst/>
            <a:cxnLst/>
            <a:rect l="l" t="t" r="r" b="b"/>
            <a:pathLst>
              <a:path w="5595699" h="6373878">
                <a:moveTo>
                  <a:pt x="0" y="0"/>
                </a:moveTo>
                <a:lnTo>
                  <a:pt x="5595698" y="0"/>
                </a:lnTo>
                <a:lnTo>
                  <a:pt x="5595698" y="6373878"/>
                </a:lnTo>
                <a:lnTo>
                  <a:pt x="0" y="6373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D6B395-1691-41EA-9364-AAEF9C895A52}"/>
              </a:ext>
            </a:extLst>
          </p:cNvPr>
          <p:cNvSpPr txBox="1"/>
          <p:nvPr/>
        </p:nvSpPr>
        <p:spPr>
          <a:xfrm>
            <a:off x="1084264" y="1956561"/>
            <a:ext cx="8763000" cy="95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/>
              <a:t>Leaving Cert Economics is concerned with understanding the workings of a modern economy from both a Macro and Micro level.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1" dirty="0"/>
              <a:t>The course looks at how we get our incomes, how we use them, the supply of resources and the production and exchange of goods and services. 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15017" y="-342900"/>
            <a:ext cx="12717770" cy="11912803"/>
            <a:chOff x="0" y="0"/>
            <a:chExt cx="3349536" cy="3137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49536" cy="3137528"/>
            </a:xfrm>
            <a:custGeom>
              <a:avLst/>
              <a:gdLst/>
              <a:ahLst/>
              <a:cxnLst/>
              <a:rect l="l" t="t" r="r" b="b"/>
              <a:pathLst>
                <a:path w="3349536" h="3137528">
                  <a:moveTo>
                    <a:pt x="0" y="0"/>
                  </a:moveTo>
                  <a:lnTo>
                    <a:pt x="3349536" y="0"/>
                  </a:lnTo>
                  <a:lnTo>
                    <a:pt x="3349536" y="3137528"/>
                  </a:lnTo>
                  <a:lnTo>
                    <a:pt x="0" y="3137528"/>
                  </a:lnTo>
                  <a:close/>
                </a:path>
              </a:pathLst>
            </a:custGeom>
            <a:solidFill>
              <a:srgbClr val="60AA8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38100"/>
              <a:ext cx="3349536" cy="3099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34006" y="2317525"/>
            <a:ext cx="3422741" cy="5651950"/>
          </a:xfrm>
          <a:custGeom>
            <a:avLst/>
            <a:gdLst/>
            <a:ahLst/>
            <a:cxnLst/>
            <a:rect l="l" t="t" r="r" b="b"/>
            <a:pathLst>
              <a:path w="3422741" h="5651950">
                <a:moveTo>
                  <a:pt x="0" y="0"/>
                </a:moveTo>
                <a:lnTo>
                  <a:pt x="3422741" y="0"/>
                </a:lnTo>
                <a:lnTo>
                  <a:pt x="3422741" y="5651950"/>
                </a:lnTo>
                <a:lnTo>
                  <a:pt x="0" y="56519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TextBox 7"/>
          <p:cNvSpPr txBox="1"/>
          <p:nvPr/>
        </p:nvSpPr>
        <p:spPr>
          <a:xfrm>
            <a:off x="555312" y="132700"/>
            <a:ext cx="9540934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Economics could be for you if….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1000" y="2317525"/>
            <a:ext cx="9715246" cy="310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2564"/>
              </a:lnSpc>
              <a:spcBef>
                <a:spcPct val="0"/>
              </a:spcBef>
            </a:pPr>
            <a:r>
              <a:rPr lang="en-US" sz="1899" u="none" spc="113" dirty="0"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8880F9-8AB8-4277-A6D8-76123C9D3029}"/>
              </a:ext>
            </a:extLst>
          </p:cNvPr>
          <p:cNvSpPr/>
          <p:nvPr/>
        </p:nvSpPr>
        <p:spPr>
          <a:xfrm>
            <a:off x="-533400" y="2772399"/>
            <a:ext cx="10357865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b="1" dirty="0"/>
              <a:t>Anyone considering a future career in any area of business, journalism, communications or finance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b="1" dirty="0"/>
              <a:t>Students who enjoyed Junior Cert Business.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4800" b="1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4800" b="1" dirty="0"/>
              <a:t>Students who take an interest in politics, current affairs, or psychology.</a:t>
            </a:r>
            <a:endParaRPr lang="en-IE" sz="48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06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11" b="-15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548050" y="1773329"/>
            <a:ext cx="1119190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Economic Strands</a:t>
            </a:r>
          </a:p>
          <a:p>
            <a:pPr algn="ctr">
              <a:lnSpc>
                <a:spcPts val="8136"/>
              </a:lnSpc>
            </a:pPr>
            <a:r>
              <a:rPr lang="en-US" sz="7200" b="1" spc="-252" dirty="0">
                <a:latin typeface="Agrandir Medium"/>
                <a:ea typeface="Agrandir Medium"/>
                <a:cs typeface="Agrandir Medium"/>
                <a:sym typeface="Agrandir Medium"/>
              </a:rPr>
              <a:t>(Overview) </a:t>
            </a:r>
          </a:p>
        </p:txBody>
      </p:sp>
      <p:sp>
        <p:nvSpPr>
          <p:cNvPr id="4" name="AutoShape 4"/>
          <p:cNvSpPr/>
          <p:nvPr/>
        </p:nvSpPr>
        <p:spPr>
          <a:xfrm>
            <a:off x="-886757" y="4952710"/>
            <a:ext cx="20061513" cy="0"/>
          </a:xfrm>
          <a:prstGeom prst="line">
            <a:avLst/>
          </a:prstGeom>
          <a:ln w="28575" cap="flat">
            <a:solidFill>
              <a:srgbClr val="60AA82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40880" y="5320947"/>
            <a:ext cx="3257484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39871" y="5320947"/>
            <a:ext cx="3257483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2 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566556" y="4701682"/>
            <a:ext cx="502056" cy="50205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11590" y="4663335"/>
            <a:ext cx="502056" cy="5020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050635" y="5334290"/>
            <a:ext cx="3164097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3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106279" y="4713449"/>
            <a:ext cx="502056" cy="502056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764537" y="5334290"/>
            <a:ext cx="3084079" cy="672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50"/>
              </a:lnSpc>
            </a:pPr>
            <a:r>
              <a:rPr lang="en-US" sz="5000" b="1" dirty="0">
                <a:latin typeface="Agrandir Bold"/>
                <a:ea typeface="Agrandir Bold"/>
                <a:cs typeface="Agrandir Bold"/>
                <a:sym typeface="Agrandir Bold"/>
              </a:rPr>
              <a:t>Strand 4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1914262" y="4648746"/>
            <a:ext cx="502056" cy="502056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523042" y="124802"/>
                  </a:lnTo>
                  <a:lnTo>
                    <a:pt x="693768" y="119032"/>
                  </a:lnTo>
                  <a:lnTo>
                    <a:pt x="687998" y="289758"/>
                  </a:lnTo>
                  <a:lnTo>
                    <a:pt x="812800" y="406400"/>
                  </a:lnTo>
                  <a:lnTo>
                    <a:pt x="687998" y="523042"/>
                  </a:lnTo>
                  <a:lnTo>
                    <a:pt x="693768" y="693768"/>
                  </a:lnTo>
                  <a:lnTo>
                    <a:pt x="523042" y="687998"/>
                  </a:lnTo>
                  <a:lnTo>
                    <a:pt x="406400" y="812800"/>
                  </a:lnTo>
                  <a:lnTo>
                    <a:pt x="289758" y="687998"/>
                  </a:lnTo>
                  <a:lnTo>
                    <a:pt x="119032" y="693768"/>
                  </a:lnTo>
                  <a:lnTo>
                    <a:pt x="124802" y="523042"/>
                  </a:lnTo>
                  <a:lnTo>
                    <a:pt x="0" y="406400"/>
                  </a:lnTo>
                  <a:lnTo>
                    <a:pt x="124802" y="289758"/>
                  </a:lnTo>
                  <a:lnTo>
                    <a:pt x="119032" y="119032"/>
                  </a:lnTo>
                  <a:lnTo>
                    <a:pt x="289758" y="124802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60AA82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127000" y="165100"/>
              <a:ext cx="558800" cy="520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26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293576" y="54541"/>
            <a:ext cx="2508947" cy="2990854"/>
          </a:xfrm>
          <a:custGeom>
            <a:avLst/>
            <a:gdLst/>
            <a:ahLst/>
            <a:cxnLst/>
            <a:rect l="l" t="t" r="r" b="b"/>
            <a:pathLst>
              <a:path w="2975403" h="3123761">
                <a:moveTo>
                  <a:pt x="0" y="0"/>
                </a:moveTo>
                <a:lnTo>
                  <a:pt x="2975403" y="0"/>
                </a:lnTo>
                <a:lnTo>
                  <a:pt x="2975403" y="3123761"/>
                </a:lnTo>
                <a:lnTo>
                  <a:pt x="0" y="3123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0627" y="7927825"/>
            <a:ext cx="1941247" cy="2404767"/>
          </a:xfrm>
          <a:custGeom>
            <a:avLst/>
            <a:gdLst/>
            <a:ahLst/>
            <a:cxnLst/>
            <a:rect l="l" t="t" r="r" b="b"/>
            <a:pathLst>
              <a:path w="3427404" h="3031072">
                <a:moveTo>
                  <a:pt x="0" y="0"/>
                </a:moveTo>
                <a:lnTo>
                  <a:pt x="3427404" y="0"/>
                </a:lnTo>
                <a:lnTo>
                  <a:pt x="3427404" y="3031072"/>
                </a:lnTo>
                <a:lnTo>
                  <a:pt x="0" y="3031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6840200" y="8343900"/>
            <a:ext cx="1226820" cy="1730461"/>
          </a:xfrm>
          <a:custGeom>
            <a:avLst/>
            <a:gdLst/>
            <a:ahLst/>
            <a:cxnLst/>
            <a:rect l="l" t="t" r="r" b="b"/>
            <a:pathLst>
              <a:path w="2163234" h="3572134">
                <a:moveTo>
                  <a:pt x="0" y="0"/>
                </a:moveTo>
                <a:lnTo>
                  <a:pt x="2163234" y="0"/>
                </a:lnTo>
                <a:lnTo>
                  <a:pt x="2163234" y="3572135"/>
                </a:lnTo>
                <a:lnTo>
                  <a:pt x="0" y="35721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13394" y="149751"/>
            <a:ext cx="2636713" cy="3573727"/>
          </a:xfrm>
          <a:custGeom>
            <a:avLst/>
            <a:gdLst/>
            <a:ahLst/>
            <a:cxnLst/>
            <a:rect l="l" t="t" r="r" b="b"/>
            <a:pathLst>
              <a:path w="2636713" h="3573727">
                <a:moveTo>
                  <a:pt x="0" y="0"/>
                </a:moveTo>
                <a:lnTo>
                  <a:pt x="2636713" y="0"/>
                </a:lnTo>
                <a:lnTo>
                  <a:pt x="2636713" y="3573727"/>
                </a:lnTo>
                <a:lnTo>
                  <a:pt x="0" y="357372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222306" y="424993"/>
            <a:ext cx="3030355" cy="2380266"/>
          </a:xfrm>
          <a:custGeom>
            <a:avLst/>
            <a:gdLst/>
            <a:ahLst/>
            <a:cxnLst/>
            <a:rect l="l" t="t" r="r" b="b"/>
            <a:pathLst>
              <a:path w="3030355" h="2380266">
                <a:moveTo>
                  <a:pt x="0" y="0"/>
                </a:moveTo>
                <a:lnTo>
                  <a:pt x="3030355" y="0"/>
                </a:lnTo>
                <a:lnTo>
                  <a:pt x="3030355" y="2380266"/>
                </a:lnTo>
                <a:lnTo>
                  <a:pt x="0" y="2380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3131932-FC83-4FB8-92B2-90202CC34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30971" y="4713449"/>
            <a:ext cx="506012" cy="50601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D4669C6-D566-44E2-A1E7-B87394DB8E4B}"/>
              </a:ext>
            </a:extLst>
          </p:cNvPr>
          <p:cNvSpPr txBox="1"/>
          <p:nvPr/>
        </p:nvSpPr>
        <p:spPr>
          <a:xfrm>
            <a:off x="14398421" y="5208839"/>
            <a:ext cx="3424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Agrandir Bold" panose="020B0604020202020204" charset="0"/>
              </a:rPr>
              <a:t>Strand 5 </a:t>
            </a:r>
            <a:endParaRPr lang="en-IE" sz="5400" dirty="0">
              <a:latin typeface="Agrandir Bold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B27A025-A948-4C11-B826-0EB2E79B4B14}"/>
              </a:ext>
            </a:extLst>
          </p:cNvPr>
          <p:cNvSpPr txBox="1"/>
          <p:nvPr/>
        </p:nvSpPr>
        <p:spPr>
          <a:xfrm>
            <a:off x="14469908" y="6153919"/>
            <a:ext cx="31926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Montserrat Medium" panose="020B0604020202020204" charset="0"/>
              </a:rPr>
              <a:t>How Is The Economy Influenced By International Economics 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36799E3-9C1D-4FA1-82F1-8BF64D5C6FCA}"/>
              </a:ext>
            </a:extLst>
          </p:cNvPr>
          <p:cNvSpPr txBox="1"/>
          <p:nvPr/>
        </p:nvSpPr>
        <p:spPr>
          <a:xfrm>
            <a:off x="100627" y="6194807"/>
            <a:ext cx="2593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What Is Economics About?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75D6B15-8EA7-46C2-BB0C-DBCAE44C6B61}"/>
              </a:ext>
            </a:extLst>
          </p:cNvPr>
          <p:cNvSpPr txBox="1"/>
          <p:nvPr/>
        </p:nvSpPr>
        <p:spPr>
          <a:xfrm>
            <a:off x="3240399" y="6134532"/>
            <a:ext cx="33545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How Are Economic Decisions Are Made 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DDC171-1C44-40FE-AD4E-6D40B2C3336E}"/>
              </a:ext>
            </a:extLst>
          </p:cNvPr>
          <p:cNvSpPr txBox="1"/>
          <p:nvPr/>
        </p:nvSpPr>
        <p:spPr>
          <a:xfrm>
            <a:off x="6594908" y="6193672"/>
            <a:ext cx="3663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What Can Markets Do ?</a:t>
            </a:r>
            <a:endParaRPr lang="en-IE" sz="3200" b="1" dirty="0">
              <a:latin typeface="Montserrat Medium" panose="020B060402020202020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D8DFBFF-58D5-47B4-A9DF-11E55D324BFA}"/>
              </a:ext>
            </a:extLst>
          </p:cNvPr>
          <p:cNvSpPr txBox="1"/>
          <p:nvPr/>
        </p:nvSpPr>
        <p:spPr>
          <a:xfrm>
            <a:off x="10497441" y="6132169"/>
            <a:ext cx="32568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Montserrat Medium" panose="020B0604020202020204" charset="0"/>
              </a:rPr>
              <a:t>Relationship Between Policy and Economic Performance </a:t>
            </a:r>
            <a:endParaRPr lang="en-IE" sz="3200" b="1" dirty="0">
              <a:latin typeface="Montserrat Medium" panose="020B060402020202020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67C98-0243-4B4B-93E3-4382F7B8AA24}"/>
              </a:ext>
            </a:extLst>
          </p:cNvPr>
          <p:cNvSpPr txBox="1"/>
          <p:nvPr/>
        </p:nvSpPr>
        <p:spPr>
          <a:xfrm>
            <a:off x="304800" y="342900"/>
            <a:ext cx="173736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1: WHAT IS ECONOMICS ABOUT?</a:t>
            </a:r>
          </a:p>
          <a:p>
            <a:r>
              <a:rPr lang="en-GB" sz="7200" b="1" dirty="0">
                <a:latin typeface="Agrandir" panose="020B0604020202020204" charset="0"/>
              </a:rPr>
              <a:t> </a:t>
            </a:r>
          </a:p>
          <a:p>
            <a:r>
              <a:rPr lang="en-GB" sz="4400" dirty="0"/>
              <a:t>1.1 Economics as a way of thinking </a:t>
            </a:r>
          </a:p>
          <a:p>
            <a:endParaRPr lang="en-GB" sz="4400" dirty="0"/>
          </a:p>
          <a:p>
            <a:r>
              <a:rPr lang="en-GB" sz="4400" dirty="0"/>
              <a:t>1.2 The economic concepts of scarcity and choice</a:t>
            </a:r>
          </a:p>
          <a:p>
            <a:endParaRPr lang="en-GB" sz="4400" dirty="0"/>
          </a:p>
          <a:p>
            <a:r>
              <a:rPr lang="en-GB" sz="4400" dirty="0"/>
              <a:t>1.3 Economic, social and environmental sustainability</a:t>
            </a:r>
            <a:endParaRPr lang="en-IE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524382-3CD1-4D38-AF7E-C3883ED56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06425" y="6057900"/>
            <a:ext cx="4371975" cy="35278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7545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534FC-DD11-4FC3-B0BA-FD73C08004BF}"/>
              </a:ext>
            </a:extLst>
          </p:cNvPr>
          <p:cNvSpPr txBox="1"/>
          <p:nvPr/>
        </p:nvSpPr>
        <p:spPr>
          <a:xfrm>
            <a:off x="533400" y="647700"/>
            <a:ext cx="15316200" cy="815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2: HOW ARE ECONOMIC DECISIONS MADE? </a:t>
            </a:r>
          </a:p>
          <a:p>
            <a:endParaRPr lang="en-GB" sz="7200" b="1" dirty="0">
              <a:latin typeface="Agrandir" panose="020B0604020202020204" charset="0"/>
            </a:endParaRPr>
          </a:p>
          <a:p>
            <a:r>
              <a:rPr lang="en-GB" sz="4400" dirty="0"/>
              <a:t>2.1 The market economy </a:t>
            </a:r>
          </a:p>
          <a:p>
            <a:endParaRPr lang="en-GB" sz="4400" dirty="0"/>
          </a:p>
          <a:p>
            <a:r>
              <a:rPr lang="en-GB" sz="4400" dirty="0"/>
              <a:t>2.2 The consumer</a:t>
            </a:r>
          </a:p>
          <a:p>
            <a:endParaRPr lang="en-GB" sz="4400" dirty="0"/>
          </a:p>
          <a:p>
            <a:r>
              <a:rPr lang="en-GB" sz="4400" dirty="0"/>
              <a:t>2.3 The firm</a:t>
            </a:r>
          </a:p>
          <a:p>
            <a:endParaRPr lang="en-GB" sz="4400" dirty="0"/>
          </a:p>
          <a:p>
            <a:r>
              <a:rPr lang="en-GB" sz="4400" dirty="0"/>
              <a:t>2.4 Government intervention in the market</a:t>
            </a:r>
            <a:endParaRPr lang="en-IE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C5401-A209-457F-BE9D-856042AD8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3238500"/>
            <a:ext cx="5962650" cy="59626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15372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D1814-0671-43AE-BE91-15C88E42B705}"/>
              </a:ext>
            </a:extLst>
          </p:cNvPr>
          <p:cNvSpPr txBox="1"/>
          <p:nvPr/>
        </p:nvSpPr>
        <p:spPr>
          <a:xfrm>
            <a:off x="457200" y="495300"/>
            <a:ext cx="152400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3: WHAT CAN MARKETS DO? </a:t>
            </a:r>
          </a:p>
          <a:p>
            <a:endParaRPr lang="en-GB" sz="7200" dirty="0">
              <a:latin typeface="Agrandir" panose="020B0604020202020204" charset="0"/>
            </a:endParaRPr>
          </a:p>
          <a:p>
            <a:r>
              <a:rPr lang="en-GB" sz="4400" dirty="0"/>
              <a:t>3.1 Market structures</a:t>
            </a:r>
          </a:p>
          <a:p>
            <a:r>
              <a:rPr lang="en-GB" sz="4400" dirty="0"/>
              <a:t> </a:t>
            </a:r>
          </a:p>
          <a:p>
            <a:r>
              <a:rPr lang="en-GB" sz="4400" dirty="0"/>
              <a:t>3.2 The labour market </a:t>
            </a:r>
          </a:p>
          <a:p>
            <a:endParaRPr lang="en-GB" sz="4400" dirty="0"/>
          </a:p>
          <a:p>
            <a:r>
              <a:rPr lang="en-GB" sz="4400" dirty="0"/>
              <a:t>3.3 Market failure</a:t>
            </a:r>
            <a:endParaRPr lang="en-IE" sz="4400" b="1" dirty="0">
              <a:latin typeface="Agrandi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CE78B8-670A-4257-A9BD-0CDC9DC10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4076700"/>
            <a:ext cx="7105650" cy="52297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034010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-198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D1814-0671-43AE-BE91-15C88E42B705}"/>
              </a:ext>
            </a:extLst>
          </p:cNvPr>
          <p:cNvSpPr txBox="1"/>
          <p:nvPr/>
        </p:nvSpPr>
        <p:spPr>
          <a:xfrm>
            <a:off x="228600" y="19812"/>
            <a:ext cx="17373600" cy="951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4: WHAT IS THE RELATIONSHIP BETWEEN POLICY AND ECONOMIC PERFORMANCE? </a:t>
            </a:r>
          </a:p>
          <a:p>
            <a:r>
              <a:rPr lang="en-GB" sz="4400" dirty="0"/>
              <a:t>4.1 National income</a:t>
            </a:r>
          </a:p>
          <a:p>
            <a:endParaRPr lang="en-GB" sz="4400" dirty="0"/>
          </a:p>
          <a:p>
            <a:r>
              <a:rPr lang="en-GB" sz="4400" dirty="0"/>
              <a:t>4.2 Fiscal policy and the budget framework</a:t>
            </a:r>
          </a:p>
          <a:p>
            <a:endParaRPr lang="en-GB" sz="4400" dirty="0"/>
          </a:p>
          <a:p>
            <a:r>
              <a:rPr lang="en-GB" sz="4400" dirty="0"/>
              <a:t>4.3 Employment and unemployment </a:t>
            </a:r>
          </a:p>
          <a:p>
            <a:endParaRPr lang="en-GB" sz="4400" dirty="0"/>
          </a:p>
          <a:p>
            <a:r>
              <a:rPr lang="en-GB" sz="4400" dirty="0"/>
              <a:t>4.4 Monetary policy and the price level </a:t>
            </a:r>
          </a:p>
          <a:p>
            <a:endParaRPr lang="en-GB" sz="4400" dirty="0"/>
          </a:p>
          <a:p>
            <a:r>
              <a:rPr lang="en-GB" sz="4400" dirty="0"/>
              <a:t>4.5 Financial sector</a:t>
            </a:r>
            <a:endParaRPr lang="en-IE" sz="7200" b="1" dirty="0">
              <a:latin typeface="Agrandi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18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9CDE45-63C8-4436-B772-EF2D0133FB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D1814-0671-43AE-BE91-15C88E42B705}"/>
              </a:ext>
            </a:extLst>
          </p:cNvPr>
          <p:cNvSpPr txBox="1"/>
          <p:nvPr/>
        </p:nvSpPr>
        <p:spPr>
          <a:xfrm>
            <a:off x="381000" y="114300"/>
            <a:ext cx="16992600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latin typeface="Agrandir" panose="020B0604020202020204" charset="0"/>
              </a:rPr>
              <a:t>STRAND 5: HOW IS THE ECONOMY INFLUENCED BY INTERNATIONAL </a:t>
            </a:r>
            <a:r>
              <a:rPr lang="en-GB" sz="6600" b="1" dirty="0"/>
              <a:t>ECONOMICS? </a:t>
            </a:r>
          </a:p>
          <a:p>
            <a:endParaRPr lang="en-GB" sz="6600" b="1" dirty="0"/>
          </a:p>
          <a:p>
            <a:r>
              <a:rPr lang="en-GB" sz="4400" dirty="0"/>
              <a:t>5.1 Economic growth and development </a:t>
            </a:r>
          </a:p>
          <a:p>
            <a:endParaRPr lang="en-GB" sz="4400" dirty="0"/>
          </a:p>
          <a:p>
            <a:r>
              <a:rPr lang="en-GB" sz="4400" dirty="0"/>
              <a:t>5.2 Globalisation </a:t>
            </a:r>
          </a:p>
          <a:p>
            <a:endParaRPr lang="en-GB" sz="4400" dirty="0"/>
          </a:p>
          <a:p>
            <a:r>
              <a:rPr lang="en-GB" sz="4400" dirty="0"/>
              <a:t>5.3 International trade and competitiveness</a:t>
            </a:r>
            <a:endParaRPr lang="en-IE" sz="4400" b="1" dirty="0">
              <a:latin typeface="Agrandi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33566-D316-4FB3-8755-A97A406B76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9" b="23188"/>
          <a:stretch/>
        </p:blipFill>
        <p:spPr>
          <a:xfrm flipH="1">
            <a:off x="12192000" y="5372100"/>
            <a:ext cx="5181600" cy="4038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9298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14a7c25-a72a-4e3a-990a-50494032317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D7EE192AF10B438C735A4364ACA00A" ma:contentTypeVersion="18" ma:contentTypeDescription="Create a new document." ma:contentTypeScope="" ma:versionID="bd18bba7c35f2fd8e6e8d528e77881e4">
  <xsd:schema xmlns:xsd="http://www.w3.org/2001/XMLSchema" xmlns:xs="http://www.w3.org/2001/XMLSchema" xmlns:p="http://schemas.microsoft.com/office/2006/metadata/properties" xmlns:ns3="e032ae29-fc85-487f-a9dc-a978520f2e1d" xmlns:ns4="814a7c25-a72a-4e3a-990a-504940323173" targetNamespace="http://schemas.microsoft.com/office/2006/metadata/properties" ma:root="true" ma:fieldsID="0637f4e2b43deb8c0f8f1dd5c7393925" ns3:_="" ns4:_="">
    <xsd:import namespace="e032ae29-fc85-487f-a9dc-a978520f2e1d"/>
    <xsd:import namespace="814a7c25-a72a-4e3a-990a-5049403231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32ae29-fc85-487f-a9dc-a978520f2e1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a7c25-a72a-4e3a-990a-5049403231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3A03F8-ECA4-4EA5-BAD8-38FD29DF1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128D64-5ACB-4F83-B7A9-2FC07300B7A9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terms/"/>
    <ds:schemaRef ds:uri="e032ae29-fc85-487f-a9dc-a978520f2e1d"/>
    <ds:schemaRef ds:uri="http://schemas.microsoft.com/office/infopath/2007/PartnerControls"/>
    <ds:schemaRef ds:uri="http://schemas.openxmlformats.org/package/2006/metadata/core-properties"/>
    <ds:schemaRef ds:uri="814a7c25-a72a-4e3a-990a-504940323173"/>
  </ds:schemaRefs>
</ds:datastoreItem>
</file>

<file path=customXml/itemProps3.xml><?xml version="1.0" encoding="utf-8"?>
<ds:datastoreItem xmlns:ds="http://schemas.openxmlformats.org/officeDocument/2006/customXml" ds:itemID="{75FC12EB-4FE7-4116-8345-C0386812D6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32ae29-fc85-487f-a9dc-a978520f2e1d"/>
    <ds:schemaRef ds:uri="814a7c25-a72a-4e3a-990a-5049403231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2094</TotalTime>
  <Words>600</Words>
  <Application>Microsoft Office PowerPoint</Application>
  <PresentationFormat>Custom</PresentationFormat>
  <Paragraphs>108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Agrandir Medium</vt:lpstr>
      <vt:lpstr>Montserrat Medium</vt:lpstr>
      <vt:lpstr>Agrandir Bold</vt:lpstr>
      <vt:lpstr>Agrandir</vt:lpstr>
      <vt:lpstr>Montserrat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Financial Management Presentation</dc:title>
  <dc:creator>Aaron Power</dc:creator>
  <cp:lastModifiedBy>Ruaidhri Devitt</cp:lastModifiedBy>
  <cp:revision>10</cp:revision>
  <dcterms:created xsi:type="dcterms:W3CDTF">2006-08-16T00:00:00Z</dcterms:created>
  <dcterms:modified xsi:type="dcterms:W3CDTF">2025-01-17T12:37:02Z</dcterms:modified>
  <dc:identifier>DAGcMAAfTis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0x01010047D7EE192AF10B438C735A4364ACA00A</vt:lpwstr>
  </property>
</Properties>
</file>