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71" r:id="rId6"/>
    <p:sldId id="257" r:id="rId7"/>
    <p:sldId id="258" r:id="rId8"/>
    <p:sldId id="259" r:id="rId9"/>
    <p:sldId id="260" r:id="rId10"/>
    <p:sldId id="262" r:id="rId11"/>
    <p:sldId id="272" r:id="rId12"/>
    <p:sldId id="273" r:id="rId13"/>
    <p:sldId id="426" r:id="rId14"/>
    <p:sldId id="263" r:id="rId15"/>
    <p:sldId id="428" r:id="rId16"/>
    <p:sldId id="431" r:id="rId17"/>
    <p:sldId id="266" r:id="rId18"/>
    <p:sldId id="283" r:id="rId19"/>
    <p:sldId id="267" r:id="rId20"/>
    <p:sldId id="269" r:id="rId21"/>
    <p:sldId id="270" r:id="rId22"/>
    <p:sldId id="274" r:id="rId23"/>
    <p:sldId id="429" r:id="rId24"/>
    <p:sldId id="275" r:id="rId25"/>
    <p:sldId id="439" r:id="rId26"/>
    <p:sldId id="434" r:id="rId27"/>
    <p:sldId id="435" r:id="rId28"/>
    <p:sldId id="436" r:id="rId29"/>
    <p:sldId id="417" r:id="rId30"/>
    <p:sldId id="415" r:id="rId31"/>
    <p:sldId id="437" r:id="rId32"/>
    <p:sldId id="416" r:id="rId33"/>
    <p:sldId id="410" r:id="rId34"/>
    <p:sldId id="409" r:id="rId35"/>
    <p:sldId id="420" r:id="rId36"/>
    <p:sldId id="421" r:id="rId37"/>
    <p:sldId id="405" r:id="rId38"/>
    <p:sldId id="279" r:id="rId39"/>
    <p:sldId id="281" r:id="rId40"/>
    <p:sldId id="440" r:id="rId41"/>
    <p:sldId id="432" r:id="rId42"/>
    <p:sldId id="430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9999FF"/>
    <a:srgbClr val="CCCCFF"/>
    <a:srgbClr val="FFC3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6" d="100"/>
          <a:sy n="76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16T16:41:56.8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186 775 12427 0 0,'-43'-68'1576'0'0,"7"-2"-1008"0"0,14 2-392 0 0,-2-2 2089 0 0,7 0-2113 0 0,7 7-16 0 0,5-2 8 0 0,-24-17-40 0 0,29 26-16 0 0,3 5 8 0 0,1 10-64 0 0,6 12-224 0 0,2 5-344 0 0,10 9-185 0 0,7 13-415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6T17:36:57.47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0 179,'1071'0,"-892"-22,544 22,-421-23,119 11,9 3,-173-37,551 47,22-1,-233 43,435-41,-156 83,-214-34,-497-42,114-42,370-14,-61 48,-356-40,49 10,12 8,341-48,-38 71,-325-24,299 22,-551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6T17:37:01.39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1,'1851'0,"-1695"23,45-1,43-22,-213 12,-21-3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6T17:37:10.03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45,'224'-1,"-90"-43,-114 44,-1 1,1 1,-1 1,1 0,-1 2,0 0,-1 1,1 0,7 6,173 21,-101-25,89 37,44 5,34-27,-62 0,318-24,-243-22,194 24,-199 21,964-22,-1075-36,-90 12,141-7,-198 24,-2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6T17:37:34.41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70,'122'20,"-80"-19,432 45,240-45,-358-15,10 3,-230 13,1122-2,-887-23,14 1,125 0,741 23,-954 6,224 37,36 61,-477-95,0-4,0-3,0-4,1-3,51-10,20-2,1 6,0 7,6 7,36-2,342-3,22-65,230 57,-229-22,466 26,1318 5,-1997-23,-133-18,160 58,615-13,-654 18,-2-23,-109-42,334 42,-526 0,-24 0,-1 0,1 1,-1-1,1 2,-1-1,1 1,-1 0,0 0,1 1,-1 0,0 1,0-1,0 1,0 1,5 2,-2 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6T17:38:00.960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47,'233'-13,"184"-9,-127 11,-180 13,492-2,-359 23,537-24,-761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6T17:38:06.195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0 158,'1344'-1,"-598"-21,89 23,-597-24,81-40,-86 46,236-5,-109 11,-224 13,-131-2,0 0,0 1,0-1,0 1,-1 0,1 0,0 1,-1-1,1 1,-1 0,1 0,-1 1,0-1,0 1,0 0,0 0,0 0,-1 1,0-1,1 1,-1 0,-1 0,1 0,0 0,-1 0,0 1,0-1,0 1,-1-1,0 1,1 0,-1 0,-1 0,1-1,-1 1,0 0,0 0,-1 0,1 0,-1 0,2 242,-1-243,1-1,0 1,0-1,0 1,1-1,-1 0,1 0,-1 0,1 0,0 0,1 0,-1 0,0 0,1-1,-1 1,1-1,0 0,0 0,0 0,0 0,0-1,0 1,1-1,-1 1,1-1,-1 0,1-1,-1 1,1 0,-1-1,1 0,-1 0,1 0,-1 0,1-1,0 0,-1 1,0-1,1 0,-1 0,1-1,1 0,93-41,-7 3,20-1,1-41,-67 48,-41 29,1 0,1 0,-1 1,0-1,1 1,0 0,0 1,0 0,1 0,-1 0,1 0,0 1,-1 0,1 1,0-1,0 1,0 1,6-1,20 37,-18-11,-5-15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6T17:38:12.179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1,'47'-1,"-1"3,1 2,-1 2,0 2,35 12,267 32,-85 5,-90-40,26 14,161-27,38-18,28-17,338 18,472 2,-757 13,448-2,-905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6T17:38:25.938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0 114,'606'-23,"550"24,-915 42,111-19,-274-24,0-3,0-4,36-10,405-71,-468 75,1 2,0 2,1 3,33 1,72 12,0 7,58 16,-23-4,-14-12,1-7,43-11,-20 2,501 1,-249-61,-244 57,-158-8,-38 9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589-514C-4FCB-A6FA-BF5C1653A6AF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7FD9FC6-F9D4-48B3-B85D-E39449727212}" type="slidenum">
              <a:rPr lang="en-IE" smtClean="0"/>
              <a:t>‹#›</a:t>
            </a:fld>
            <a:endParaRPr lang="en-I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297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589-514C-4FCB-A6FA-BF5C1653A6AF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9FC6-F9D4-48B3-B85D-E39449727212}" type="slidenum">
              <a:rPr lang="en-IE" smtClean="0"/>
              <a:t>‹#›</a:t>
            </a:fld>
            <a:endParaRPr lang="en-IE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357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589-514C-4FCB-A6FA-BF5C1653A6AF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9FC6-F9D4-48B3-B85D-E39449727212}" type="slidenum">
              <a:rPr lang="en-IE" smtClean="0"/>
              <a:t>‹#›</a:t>
            </a:fld>
            <a:endParaRPr lang="en-IE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219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589-514C-4FCB-A6FA-BF5C1653A6AF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9FC6-F9D4-48B3-B85D-E39449727212}" type="slidenum">
              <a:rPr lang="en-IE" smtClean="0"/>
              <a:t>‹#›</a:t>
            </a:fld>
            <a:endParaRPr lang="en-I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792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589-514C-4FCB-A6FA-BF5C1653A6AF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9FC6-F9D4-48B3-B85D-E39449727212}" type="slidenum">
              <a:rPr lang="en-IE" smtClean="0"/>
              <a:t>‹#›</a:t>
            </a:fld>
            <a:endParaRPr lang="en-I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922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589-514C-4FCB-A6FA-BF5C1653A6AF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9FC6-F9D4-48B3-B85D-E39449727212}" type="slidenum">
              <a:rPr lang="en-IE" smtClean="0"/>
              <a:t>‹#›</a:t>
            </a:fld>
            <a:endParaRPr lang="en-IE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346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589-514C-4FCB-A6FA-BF5C1653A6AF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9FC6-F9D4-48B3-B85D-E39449727212}" type="slidenum">
              <a:rPr lang="en-IE" smtClean="0"/>
              <a:t>‹#›</a:t>
            </a:fld>
            <a:endParaRPr lang="en-IE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614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589-514C-4FCB-A6FA-BF5C1653A6AF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9FC6-F9D4-48B3-B85D-E39449727212}" type="slidenum">
              <a:rPr lang="en-IE" smtClean="0"/>
              <a:t>‹#›</a:t>
            </a:fld>
            <a:endParaRPr lang="en-IE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584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589-514C-4FCB-A6FA-BF5C1653A6AF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9FC6-F9D4-48B3-B85D-E394497272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0619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589-514C-4FCB-A6FA-BF5C1653A6AF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9FC6-F9D4-48B3-B85D-E39449727212}" type="slidenum">
              <a:rPr lang="en-IE" smtClean="0"/>
              <a:t>‹#›</a:t>
            </a:fld>
            <a:endParaRPr lang="en-I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256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FF278589-514C-4FCB-A6FA-BF5C1653A6AF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D9FC6-F9D4-48B3-B85D-E39449727212}" type="slidenum">
              <a:rPr lang="en-IE" smtClean="0"/>
              <a:t>‹#›</a:t>
            </a:fld>
            <a:endParaRPr lang="en-I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977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78589-514C-4FCB-A6FA-BF5C1653A6AF}" type="datetimeFigureOut">
              <a:rPr lang="en-IE" smtClean="0"/>
              <a:t>21/01/2025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7FD9FC6-F9D4-48B3-B85D-E39449727212}" type="slidenum">
              <a:rPr lang="en-IE" smtClean="0"/>
              <a:t>‹#›</a:t>
            </a:fld>
            <a:endParaRPr lang="en-IE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02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customXml" Target="../ink/ink7.xml"/><Relationship Id="rId18" Type="http://schemas.openxmlformats.org/officeDocument/2006/relationships/image" Target="../media/image62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12" Type="http://schemas.openxmlformats.org/officeDocument/2006/relationships/image" Target="../media/image59.png"/><Relationship Id="rId17" Type="http://schemas.openxmlformats.org/officeDocument/2006/relationships/customXml" Target="../ink/ink9.xml"/><Relationship Id="rId2" Type="http://schemas.openxmlformats.org/officeDocument/2006/relationships/image" Target="../media/image30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customXml" Target="../ink/ink6.xml"/><Relationship Id="rId5" Type="http://schemas.openxmlformats.org/officeDocument/2006/relationships/customXml" Target="../ink/ink3.xml"/><Relationship Id="rId15" Type="http://schemas.openxmlformats.org/officeDocument/2006/relationships/customXml" Target="../ink/ink8.xml"/><Relationship Id="rId10" Type="http://schemas.openxmlformats.org/officeDocument/2006/relationships/image" Target="../media/image58.png"/><Relationship Id="rId19" Type="http://schemas.openxmlformats.org/officeDocument/2006/relationships/image" Target="../media/image31.png"/><Relationship Id="rId4" Type="http://schemas.openxmlformats.org/officeDocument/2006/relationships/image" Target="../media/image55.png"/><Relationship Id="rId9" Type="http://schemas.openxmlformats.org/officeDocument/2006/relationships/customXml" Target="../ink/ink5.xml"/><Relationship Id="rId1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0EFFA-8058-4520-93AA-6610B44C02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D516C-CE84-46B5-87E4-54BDFB21CF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FF6E3-D1B3-4A40-A109-1A6D1B508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5746" cy="685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146370-AE9B-483C-9D7A-E3917CD02BD5}"/>
              </a:ext>
            </a:extLst>
          </p:cNvPr>
          <p:cNvSpPr/>
          <p:nvPr/>
        </p:nvSpPr>
        <p:spPr>
          <a:xfrm>
            <a:off x="3986462" y="3602038"/>
            <a:ext cx="4122822" cy="16557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</a:rPr>
              <a:t>Senior Cycle Options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9A2FF-45B2-4584-BA4C-C3A1414C5CBC}"/>
              </a:ext>
            </a:extLst>
          </p:cNvPr>
          <p:cNvSpPr/>
          <p:nvPr/>
        </p:nvSpPr>
        <p:spPr>
          <a:xfrm>
            <a:off x="685801" y="776788"/>
            <a:ext cx="2165683" cy="9665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>
                <a:solidFill>
                  <a:schemeClr val="tx1"/>
                </a:solidFill>
              </a:rPr>
              <a:t>Leaving Certificate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838106-311B-4FCB-818B-43098E39D7A0}"/>
              </a:ext>
            </a:extLst>
          </p:cNvPr>
          <p:cNvSpPr/>
          <p:nvPr/>
        </p:nvSpPr>
        <p:spPr>
          <a:xfrm>
            <a:off x="9681412" y="155826"/>
            <a:ext cx="1227221" cy="9665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>
                <a:solidFill>
                  <a:schemeClr val="tx1"/>
                </a:solidFill>
              </a:rPr>
              <a:t>LCVP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17BDC0-F7D0-4ADC-AEA8-B6E8C9D06277}"/>
              </a:ext>
            </a:extLst>
          </p:cNvPr>
          <p:cNvSpPr/>
          <p:nvPr/>
        </p:nvSpPr>
        <p:spPr>
          <a:xfrm>
            <a:off x="372980" y="2860257"/>
            <a:ext cx="1227221" cy="966537"/>
          </a:xfrm>
          <a:prstGeom prst="roundRect">
            <a:avLst/>
          </a:prstGeom>
          <a:solidFill>
            <a:srgbClr val="FFC3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>
                <a:solidFill>
                  <a:schemeClr val="tx1"/>
                </a:solidFill>
              </a:rPr>
              <a:t>LCA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179ED6C-620E-4E38-AD9C-CCE5FA0293E1}"/>
              </a:ext>
            </a:extLst>
          </p:cNvPr>
          <p:cNvSpPr/>
          <p:nvPr/>
        </p:nvSpPr>
        <p:spPr>
          <a:xfrm>
            <a:off x="10154654" y="1761457"/>
            <a:ext cx="1848852" cy="966537"/>
          </a:xfrm>
          <a:prstGeom prst="roundRect">
            <a:avLst/>
          </a:prstGeom>
          <a:solidFill>
            <a:srgbClr val="FFC3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 err="1">
                <a:solidFill>
                  <a:schemeClr val="tx1"/>
                </a:solidFill>
              </a:rPr>
              <a:t>Transiton</a:t>
            </a:r>
            <a:r>
              <a:rPr lang="en-IE" sz="3200" dirty="0">
                <a:solidFill>
                  <a:schemeClr val="tx1"/>
                </a:solidFill>
              </a:rPr>
              <a:t> Year</a:t>
            </a:r>
          </a:p>
        </p:txBody>
      </p:sp>
    </p:spTree>
    <p:extLst>
      <p:ext uri="{BB962C8B-B14F-4D97-AF65-F5344CB8AC3E}">
        <p14:creationId xmlns:p14="http://schemas.microsoft.com/office/powerpoint/2010/main" val="2608054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32F55-E7C1-454E-A3EA-9CE49FBA1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sz="6600" dirty="0">
                <a:solidFill>
                  <a:srgbClr val="FF0000"/>
                </a:solidFill>
              </a:rPr>
              <a:t>Leaving Certificate Established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AC5F288-F269-4795-8EA8-D48925961F58}"/>
                  </a:ext>
                </a:extLst>
              </p14:cNvPr>
              <p14:cNvContentPartPr/>
              <p14:nvPr/>
            </p14:nvContentPartPr>
            <p14:xfrm>
              <a:off x="3122951" y="2037308"/>
              <a:ext cx="67320" cy="279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AC5F288-F269-4795-8EA8-D48925961F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18631" y="2032988"/>
                <a:ext cx="75960" cy="28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8587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3AE31-A0EC-454F-946C-2BDAF01C7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Subject Choice – What to Consider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F76928-EDDB-4F5E-8A84-C96A2A26D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3967" y="1853754"/>
            <a:ext cx="5891753" cy="4199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F7FBCB-6570-4E68-A708-1E75F8938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19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26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BF22D-C3F5-4025-9CD6-A01773889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49795"/>
          </a:xfrm>
        </p:spPr>
        <p:txBody>
          <a:bodyPr>
            <a:normAutofit fontScale="90000"/>
          </a:bodyPr>
          <a:lstStyle/>
          <a:p>
            <a:r>
              <a:rPr lang="en-IE" sz="5300" dirty="0"/>
              <a:t>Students normally take 7 Subjects</a:t>
            </a:r>
            <a:br>
              <a:rPr lang="en-IE" dirty="0"/>
            </a:br>
            <a:br>
              <a:rPr lang="en-IE" dirty="0"/>
            </a:br>
            <a:r>
              <a:rPr lang="en-IE" dirty="0"/>
              <a:t>College Entry based on your best 6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7E13F-DD80-4018-971C-AC9CFE216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895" y="3151188"/>
            <a:ext cx="10515600" cy="3264849"/>
          </a:xfrm>
        </p:spPr>
        <p:txBody>
          <a:bodyPr>
            <a:normAutofit/>
          </a:bodyPr>
          <a:lstStyle/>
          <a:p>
            <a:r>
              <a:rPr lang="en-IE" dirty="0"/>
              <a:t>English</a:t>
            </a:r>
          </a:p>
          <a:p>
            <a:r>
              <a:rPr lang="en-IE" dirty="0"/>
              <a:t>Irish (Unless Exempt)</a:t>
            </a:r>
          </a:p>
          <a:p>
            <a:r>
              <a:rPr lang="en-IE" dirty="0"/>
              <a:t>Maths</a:t>
            </a:r>
          </a:p>
          <a:p>
            <a:r>
              <a:rPr lang="en-GB" dirty="0"/>
              <a:t>LCVP</a:t>
            </a:r>
            <a:endParaRPr lang="en-IE" dirty="0"/>
          </a:p>
          <a:p>
            <a:pPr marL="0" indent="0">
              <a:buNone/>
            </a:pPr>
            <a:r>
              <a:rPr lang="en-IE" dirty="0"/>
              <a:t>+ 4 others</a:t>
            </a:r>
          </a:p>
        </p:txBody>
      </p:sp>
    </p:spTree>
    <p:extLst>
      <p:ext uri="{BB962C8B-B14F-4D97-AF65-F5344CB8AC3E}">
        <p14:creationId xmlns:p14="http://schemas.microsoft.com/office/powerpoint/2010/main" val="144804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1C33E1-5A95-4D18-BFD1-747A5948F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230"/>
            <a:ext cx="12192000" cy="672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75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3A51063-9BE2-4541-AF45-086B8AE0D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85" y="0"/>
            <a:ext cx="12000915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8EC4AA-1737-4401-A0F6-2ECC14C044E9}"/>
              </a:ext>
            </a:extLst>
          </p:cNvPr>
          <p:cNvSpPr txBox="1"/>
          <p:nvPr/>
        </p:nvSpPr>
        <p:spPr>
          <a:xfrm>
            <a:off x="597877" y="4976446"/>
            <a:ext cx="7760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600" dirty="0">
                <a:solidFill>
                  <a:srgbClr val="CCCCFF"/>
                </a:solidFill>
              </a:rPr>
              <a:t>Do You Enjoy The Subject</a:t>
            </a:r>
          </a:p>
        </p:txBody>
      </p:sp>
    </p:spTree>
    <p:extLst>
      <p:ext uri="{BB962C8B-B14F-4D97-AF65-F5344CB8AC3E}">
        <p14:creationId xmlns:p14="http://schemas.microsoft.com/office/powerpoint/2010/main" val="1558219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B230B4-03F5-410B-98D3-5C931139A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1211" y="-310985"/>
            <a:ext cx="13184660" cy="767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23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7D3FE6-312E-4A01-9F8D-1F3BFA281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773" y="86968"/>
            <a:ext cx="11784227" cy="637988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2800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393201-C40F-4CC9-AC1F-E4C4332B1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435" y="256939"/>
            <a:ext cx="10867001" cy="645484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455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AA213D-7D04-4A7A-91E3-088B385E4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3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94BBBA-B7A4-479B-B72A-E95299754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59B2E9-CC4C-475A-920E-FA1AD8585128}"/>
              </a:ext>
            </a:extLst>
          </p:cNvPr>
          <p:cNvSpPr txBox="1"/>
          <p:nvPr/>
        </p:nvSpPr>
        <p:spPr>
          <a:xfrm>
            <a:off x="136357" y="0"/>
            <a:ext cx="36736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Percentage of H1 grades vary between subjects</a:t>
            </a:r>
            <a:endParaRPr lang="en-US" sz="4000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87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E031D-794A-4CB8-91A2-46C517E9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St </a:t>
            </a:r>
            <a:r>
              <a:rPr lang="en-IE" dirty="0" err="1"/>
              <a:t>Ailbe’s</a:t>
            </a:r>
            <a:r>
              <a:rPr lang="en-IE" dirty="0"/>
              <a:t> School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6136A6-47DC-4B58-9511-021EAEDE4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4962" y="2976761"/>
            <a:ext cx="2077038" cy="3076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683E39-A93E-4092-A60D-79119E146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6989" y="4895576"/>
            <a:ext cx="7135221" cy="196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18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E94CD-A7D5-4FB6-94CA-3F1E13C84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Subject Combination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1D7FC-7CA4-446C-B7D4-F4B335678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41" y="2015732"/>
            <a:ext cx="12009749" cy="4037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Project work  - substantial percentage of the overall grade. </a:t>
            </a:r>
            <a:br>
              <a:rPr lang="en-GB" sz="2400" dirty="0"/>
            </a:br>
            <a:endParaRPr lang="en-GB" sz="2400" dirty="0"/>
          </a:p>
          <a:p>
            <a:pPr marL="0" indent="0">
              <a:buNone/>
            </a:pPr>
            <a:r>
              <a:rPr lang="en-GB" sz="2400" dirty="0"/>
              <a:t>Ease the burden of studying on students.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Having a practical focus can also add variety to your Leaving Cert subject combination.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Timing of Assessment/Oral can also ease or add to the burden – time management skills. 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2915238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80F354-EB45-40C5-A5D3-0D1C9541A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695" y="0"/>
            <a:ext cx="12295695" cy="60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14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5C1F8-742A-4BEE-A915-849C6B1CE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 Subject recommendations</a:t>
            </a:r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718CDF-49ED-4A92-9669-D028FF646AF7}"/>
              </a:ext>
            </a:extLst>
          </p:cNvPr>
          <p:cNvSpPr txBox="1"/>
          <p:nvPr/>
        </p:nvSpPr>
        <p:spPr>
          <a:xfrm>
            <a:off x="1564105" y="2286000"/>
            <a:ext cx="57029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24 SUBJECTS – </a:t>
            </a:r>
          </a:p>
          <a:p>
            <a:r>
              <a:rPr lang="en-GB" sz="3200" dirty="0"/>
              <a:t>3 CORE</a:t>
            </a:r>
          </a:p>
          <a:p>
            <a:r>
              <a:rPr lang="en-GB" sz="3200" dirty="0"/>
              <a:t>LCVP</a:t>
            </a:r>
          </a:p>
          <a:p>
            <a:r>
              <a:rPr lang="en-GB" sz="3200" dirty="0"/>
              <a:t>4/20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2525155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D78EA2-03A8-4C03-B8C4-3CE843B45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9" y="0"/>
            <a:ext cx="12139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19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96E540-18A4-4686-9008-9FB18CD60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6" y="0"/>
            <a:ext cx="12135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63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2E5765-D265-46C2-AF53-CD3049624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" y="0"/>
            <a:ext cx="12162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00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BF8B3-39F7-4FEE-8B98-CCABABF5D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32280-2C78-4EA4-98AE-8DF25A111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60BCC-9AD5-49E3-B9FA-5893D9281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14" y="0"/>
            <a:ext cx="12267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59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47EF5-85EA-4BDA-B80A-F2B4A831A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E63A3-2566-4B63-ABA9-5595D0450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7915C-6D58-4F1F-959F-90CA7A28A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23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F940C7-5E73-4B99-B5D7-BD5B0966A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230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06FBC0-2D25-4EF0-9A6D-667ED29E6862}"/>
              </a:ext>
            </a:extLst>
          </p:cNvPr>
          <p:cNvSpPr txBox="1"/>
          <p:nvPr/>
        </p:nvSpPr>
        <p:spPr>
          <a:xfrm>
            <a:off x="5153526" y="2261938"/>
            <a:ext cx="67336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offer French to Leaving Cert. </a:t>
            </a:r>
          </a:p>
          <a:p>
            <a:endParaRPr lang="en-US" dirty="0"/>
          </a:p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NUI Universities still require it for some courses such as Medicine and Dentistry</a:t>
            </a:r>
            <a:b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/>
              <a:t>Also to study a course with a language qualification – e.g. Business and French – need to have the language at LC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7559CF-F45F-44E4-A7C0-45C9CDEE3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25"/>
            <a:ext cx="12192000" cy="6815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8F0ACC-A811-4637-BA03-F22D87189A49}"/>
              </a:ext>
            </a:extLst>
          </p:cNvPr>
          <p:cNvSpPr txBox="1"/>
          <p:nvPr/>
        </p:nvSpPr>
        <p:spPr>
          <a:xfrm>
            <a:off x="1524000" y="5694947"/>
            <a:ext cx="6176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If you are unsure then take a language</a:t>
            </a:r>
            <a:endParaRPr lang="en-I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959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29DC3-1957-4A19-87C6-6F592FCC8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D5320-4FFC-45E5-8B20-1BD6FF1A6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5F0F94-D068-4D70-B637-76694239D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55E533-7C06-4F40-B2B1-AE493904FB85}"/>
              </a:ext>
            </a:extLst>
          </p:cNvPr>
          <p:cNvSpPr txBox="1"/>
          <p:nvPr/>
        </p:nvSpPr>
        <p:spPr>
          <a:xfrm>
            <a:off x="0" y="0"/>
            <a:ext cx="1216058" cy="369332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46564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B5D6-6957-444D-AB61-0D4C43E2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A8366-B35C-44FC-8C2F-E9D427F3F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25159"/>
            <a:ext cx="9603275" cy="34506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E" dirty="0"/>
              <a:t>Introduction/Overview – Mr </a:t>
            </a:r>
            <a:r>
              <a:rPr lang="en-IE" dirty="0" err="1"/>
              <a:t>Ruaidhri</a:t>
            </a:r>
            <a:r>
              <a:rPr lang="en-IE" dirty="0"/>
              <a:t> Devitt</a:t>
            </a:r>
          </a:p>
          <a:p>
            <a:pPr marL="0" indent="0">
              <a:buNone/>
            </a:pPr>
            <a:r>
              <a:rPr lang="en-IE" dirty="0"/>
              <a:t>Transition Year – Ms Claire Long</a:t>
            </a:r>
          </a:p>
          <a:p>
            <a:pPr marL="0" indent="0">
              <a:buNone/>
            </a:pPr>
            <a:r>
              <a:rPr lang="en-IE" dirty="0"/>
              <a:t>Leaving Certificate Applied – Ms Helen Kennedy</a:t>
            </a:r>
          </a:p>
          <a:p>
            <a:pPr marL="0" indent="0">
              <a:buNone/>
            </a:pPr>
            <a:r>
              <a:rPr lang="en-IE" dirty="0"/>
              <a:t>Leaving Certificate Established – Ms </a:t>
            </a:r>
            <a:r>
              <a:rPr lang="en-IE" dirty="0" err="1"/>
              <a:t>Edel</a:t>
            </a:r>
            <a:r>
              <a:rPr lang="en-IE" dirty="0"/>
              <a:t> </a:t>
            </a:r>
            <a:r>
              <a:rPr lang="en-IE" dirty="0" err="1"/>
              <a:t>Merrigan</a:t>
            </a:r>
            <a:endParaRPr lang="en-IE" dirty="0"/>
          </a:p>
          <a:p>
            <a:pPr marL="0" indent="0">
              <a:buNone/>
            </a:pPr>
            <a:r>
              <a:rPr lang="en-IE" dirty="0"/>
              <a:t>Leaving Certificate Vocational Program</a:t>
            </a:r>
          </a:p>
          <a:p>
            <a:pPr marL="0" indent="0">
              <a:buNone/>
            </a:pPr>
            <a:r>
              <a:rPr lang="en-IE" dirty="0"/>
              <a:t>Subject Outline – Ms Noreen Ryan</a:t>
            </a:r>
          </a:p>
          <a:p>
            <a:pPr marL="0" indent="0">
              <a:buNone/>
            </a:pPr>
            <a:r>
              <a:rPr lang="en-GB" dirty="0"/>
              <a:t>C</a:t>
            </a:r>
            <a:r>
              <a:rPr lang="en-IE" dirty="0" err="1"/>
              <a:t>ognitive</a:t>
            </a:r>
            <a:r>
              <a:rPr lang="en-IE" dirty="0"/>
              <a:t> Ability Testing</a:t>
            </a:r>
          </a:p>
          <a:p>
            <a:pPr marL="0" indent="0">
              <a:buNone/>
            </a:pPr>
            <a:r>
              <a:rPr lang="en-IE" dirty="0"/>
              <a:t>Q &amp; A - Ms Noreen Ryan/Ms </a:t>
            </a:r>
            <a:r>
              <a:rPr lang="en-IE" dirty="0" err="1"/>
              <a:t>Edel</a:t>
            </a:r>
            <a:r>
              <a:rPr lang="en-IE" dirty="0"/>
              <a:t> </a:t>
            </a:r>
            <a:r>
              <a:rPr lang="en-IE" dirty="0" err="1"/>
              <a:t>Merrigan</a:t>
            </a:r>
            <a:r>
              <a:rPr lang="en-IE" dirty="0"/>
              <a:t>/Ms Helen Kennedy /Ms Claire Long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93658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45181-FE8B-4A6B-A26E-30BF8E378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35D38-5D86-49FF-BC91-DC7F58C48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2FCCA7-3ED7-446A-857B-914BC0725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427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B1C3C5-3BA2-433D-97B4-11D1212BA492}"/>
              </a:ext>
            </a:extLst>
          </p:cNvPr>
          <p:cNvSpPr txBox="1"/>
          <p:nvPr/>
        </p:nvSpPr>
        <p:spPr>
          <a:xfrm>
            <a:off x="0" y="0"/>
            <a:ext cx="2073897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DB566-FDFC-495C-88E3-B24C7568E08E}"/>
              </a:ext>
            </a:extLst>
          </p:cNvPr>
          <p:cNvSpPr txBox="1"/>
          <p:nvPr/>
        </p:nvSpPr>
        <p:spPr>
          <a:xfrm flipH="1">
            <a:off x="11133221" y="2451082"/>
            <a:ext cx="27383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95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446F8-5A4F-4729-87D2-D5E81950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AE672-7377-4A9D-B32C-1EBCE7DF2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DFAAC-D77E-4599-97DF-02F26E9B4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841" y="0"/>
            <a:ext cx="12276841" cy="615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78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B137-C8CF-4B21-A2BF-E0A8F1613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72" y="154071"/>
            <a:ext cx="9603275" cy="505806"/>
          </a:xfrm>
        </p:spPr>
        <p:txBody>
          <a:bodyPr>
            <a:normAutofit fontScale="90000"/>
          </a:bodyPr>
          <a:lstStyle/>
          <a:p>
            <a:r>
              <a:rPr lang="en-IE" dirty="0"/>
              <a:t>Subject Guides – Careersportal.ie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D448F8-3416-4D0E-828E-E56F87DBD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59877"/>
            <a:ext cx="12192000" cy="554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96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89A43D-6FDF-45CC-AD2F-0DBEE172B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1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60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D556D29B-37AD-44C6-A927-D403D791D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Aptitude testing</a:t>
            </a: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82345CD1-BD6D-4EEB-A1E9-D809BFD85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4292600"/>
            <a:ext cx="33718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961C1-0B4A-4DB0-B0F1-B5B236B1C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1B9F5-5B32-4ECA-9CED-0BC5B197F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79" y="2015732"/>
            <a:ext cx="5229955" cy="22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23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EAAB5A-824A-42B1-A140-0DABBC051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87" y="0"/>
            <a:ext cx="1180699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7351B46-A72E-4682-B0CC-C8FF13348F00}"/>
                  </a:ext>
                </a:extLst>
              </p14:cNvPr>
              <p14:cNvContentPartPr/>
              <p14:nvPr/>
            </p14:nvContentPartPr>
            <p14:xfrm>
              <a:off x="6544825" y="3785482"/>
              <a:ext cx="4595760" cy="92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7351B46-A72E-4682-B0CC-C8FF13348F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4825" y="3605842"/>
                <a:ext cx="4775400" cy="45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9AD813C-360C-49FE-98AC-E448678576DA}"/>
                  </a:ext>
                </a:extLst>
              </p14:cNvPr>
              <p14:cNvContentPartPr/>
              <p14:nvPr/>
            </p14:nvContentPartPr>
            <p14:xfrm>
              <a:off x="1555945" y="3970162"/>
              <a:ext cx="897480" cy="24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9AD813C-360C-49FE-98AC-E448678576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65945" y="3790522"/>
                <a:ext cx="1077120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8A716C-FBBB-4A32-B111-2F16038A1473}"/>
                  </a:ext>
                </a:extLst>
              </p14:cNvPr>
              <p14:cNvContentPartPr/>
              <p14:nvPr/>
            </p14:nvContentPartPr>
            <p14:xfrm>
              <a:off x="5069185" y="4379122"/>
              <a:ext cx="1798920" cy="81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8A716C-FBBB-4A32-B111-2F16038A14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79185" y="4199122"/>
                <a:ext cx="1978560" cy="44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EB6D831-37B7-4674-BF2B-27BE7DBD03FF}"/>
                  </a:ext>
                </a:extLst>
              </p14:cNvPr>
              <p14:cNvContentPartPr/>
              <p14:nvPr/>
            </p14:nvContentPartPr>
            <p14:xfrm>
              <a:off x="1860505" y="5316562"/>
              <a:ext cx="6501240" cy="81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EB6D831-37B7-4674-BF2B-27BE7DBD03F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70865" y="5136562"/>
                <a:ext cx="6680880" cy="44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4660B99-75EC-462D-BBFF-1BE49F184E92}"/>
                  </a:ext>
                </a:extLst>
              </p14:cNvPr>
              <p14:cNvContentPartPr/>
              <p14:nvPr/>
            </p14:nvContentPartPr>
            <p14:xfrm>
              <a:off x="3753385" y="5717962"/>
              <a:ext cx="970200" cy="16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4660B99-75EC-462D-BBFF-1BE49F184E9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63385" y="5538322"/>
                <a:ext cx="114984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F2E66F8-92C0-49D4-960A-21ED796B5265}"/>
                  </a:ext>
                </a:extLst>
              </p14:cNvPr>
              <p14:cNvContentPartPr/>
              <p14:nvPr/>
            </p14:nvContentPartPr>
            <p14:xfrm>
              <a:off x="4018345" y="5814442"/>
              <a:ext cx="1998720" cy="163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F2E66F8-92C0-49D4-960A-21ED796B526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28345" y="5634442"/>
                <a:ext cx="217836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37578DD-F7BC-46A4-9A27-028E6E6B524F}"/>
                  </a:ext>
                </a:extLst>
              </p14:cNvPr>
              <p14:cNvContentPartPr/>
              <p14:nvPr/>
            </p14:nvContentPartPr>
            <p14:xfrm>
              <a:off x="6969985" y="5911282"/>
              <a:ext cx="2127240" cy="72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37578DD-F7BC-46A4-9A27-028E6E6B524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79985" y="5731282"/>
                <a:ext cx="23068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C943DD8-7EF1-471F-B0BC-552A0EC82A6D}"/>
                  </a:ext>
                </a:extLst>
              </p14:cNvPr>
              <p14:cNvContentPartPr/>
              <p14:nvPr/>
            </p14:nvContentPartPr>
            <p14:xfrm>
              <a:off x="3400585" y="6536242"/>
              <a:ext cx="2327400" cy="57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C943DD8-7EF1-471F-B0BC-552A0EC82A6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10585" y="6356242"/>
                <a:ext cx="2507040" cy="41724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1326859-E166-4AA4-88C3-5D4497ECEFB9}"/>
              </a:ext>
            </a:extLst>
          </p:cNvPr>
          <p:cNvSpPr txBox="1"/>
          <p:nvPr/>
        </p:nvSpPr>
        <p:spPr>
          <a:xfrm>
            <a:off x="224587" y="2887838"/>
            <a:ext cx="200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Shape and Space </a:t>
            </a:r>
            <a:r>
              <a:rPr lang="en-US" sz="1400" dirty="0" err="1"/>
              <a:t>Togetheer</a:t>
            </a:r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3C5EA3-459F-4C0E-A86D-EC3D77C60D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51573" y="1139750"/>
            <a:ext cx="8164064" cy="8097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E81FB6-93BC-452B-BB8E-16E316F34C3B}"/>
              </a:ext>
            </a:extLst>
          </p:cNvPr>
          <p:cNvSpPr txBox="1"/>
          <p:nvPr/>
        </p:nvSpPr>
        <p:spPr>
          <a:xfrm>
            <a:off x="224587" y="2526632"/>
            <a:ext cx="1635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Shapes and Patterns</a:t>
            </a:r>
            <a:endParaRPr lang="en-IE" sz="1400" dirty="0"/>
          </a:p>
        </p:txBody>
      </p:sp>
    </p:spTree>
    <p:extLst>
      <p:ext uri="{BB962C8B-B14F-4D97-AF65-F5344CB8AC3E}">
        <p14:creationId xmlns:p14="http://schemas.microsoft.com/office/powerpoint/2010/main" val="3058736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1C4323-4664-475C-BB9C-E13DA92E8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23492"/>
            <a:ext cx="11815011" cy="59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672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67929D-6BC4-4FAB-8A24-674F400B3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50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9D7D2-C101-42D8-9128-D14FF3CF0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school supports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FC455-250A-4931-9046-FF367D341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Career Guidance Classes from 1</a:t>
            </a:r>
            <a:r>
              <a:rPr lang="en-GB" baseline="30000" dirty="0"/>
              <a:t>st</a:t>
            </a:r>
            <a:endParaRPr lang="en-GB" dirty="0"/>
          </a:p>
          <a:p>
            <a:r>
              <a:rPr lang="en-GB" dirty="0"/>
              <a:t>CAT test with subject recommendations</a:t>
            </a:r>
          </a:p>
          <a:p>
            <a:r>
              <a:rPr lang="en-GB" dirty="0"/>
              <a:t>Subject Choice Exhibition of PowerPoint presentations by a teacher in each subject. </a:t>
            </a:r>
          </a:p>
          <a:p>
            <a:r>
              <a:rPr lang="en-GB" dirty="0"/>
              <a:t> Meet and greet with students doing the subject</a:t>
            </a:r>
          </a:p>
          <a:p>
            <a:r>
              <a:rPr lang="en-GB" dirty="0"/>
              <a:t>Career Guidance In class support and 1:1 support</a:t>
            </a:r>
          </a:p>
          <a:p>
            <a:r>
              <a:rPr lang="en-GB" dirty="0"/>
              <a:t>Speak to any subject teacher</a:t>
            </a:r>
          </a:p>
        </p:txBody>
      </p:sp>
    </p:spTree>
    <p:extLst>
      <p:ext uri="{BB962C8B-B14F-4D97-AF65-F5344CB8AC3E}">
        <p14:creationId xmlns:p14="http://schemas.microsoft.com/office/powerpoint/2010/main" val="3173035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D669-A9E7-4C13-9FC1-AC04E64ED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Further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BF557-2063-4D6F-970E-E58222286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Subject Teachers</a:t>
            </a:r>
          </a:p>
          <a:p>
            <a:r>
              <a:rPr lang="en-IE" dirty="0"/>
              <a:t>Guidance Counsellors</a:t>
            </a:r>
          </a:p>
          <a:p>
            <a:r>
              <a:rPr lang="en-IE" dirty="0"/>
              <a:t>Other Pupils</a:t>
            </a:r>
          </a:p>
          <a:p>
            <a:r>
              <a:rPr lang="en-IE" dirty="0"/>
              <a:t>Qualifax.ie</a:t>
            </a:r>
          </a:p>
          <a:p>
            <a:r>
              <a:rPr lang="en-IE" dirty="0"/>
              <a:t>Careersportal.ie</a:t>
            </a:r>
          </a:p>
          <a:p>
            <a:r>
              <a:rPr lang="en-IE" dirty="0"/>
              <a:t>CAO.ie</a:t>
            </a:r>
          </a:p>
          <a:p>
            <a:r>
              <a:rPr lang="en-IE" dirty="0"/>
              <a:t>Employees in the job you are interested in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67765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ACA69-0A0C-47D4-9A76-79611694D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Routes from Junior Cycle to Senior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48DB4-3307-4ADA-8B09-6CE99E829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98241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I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Transition Year</a:t>
            </a:r>
            <a:br>
              <a:rPr lang="en-IE" dirty="0"/>
            </a:br>
            <a:br>
              <a:rPr lang="en-IE" dirty="0"/>
            </a:b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then/Or </a:t>
            </a:r>
          </a:p>
          <a:p>
            <a:pPr marL="514350" indent="-514350" algn="ctr">
              <a:buAutoNum type="arabicPeriod"/>
            </a:pPr>
            <a:r>
              <a:rPr lang="en-IE" dirty="0"/>
              <a:t>Leaving Certificate Established</a:t>
            </a:r>
          </a:p>
          <a:p>
            <a:pPr marL="0" indent="0" algn="ctr">
              <a:buNone/>
            </a:pPr>
            <a:r>
              <a:rPr lang="en-IE" dirty="0">
                <a:solidFill>
                  <a:srgbClr val="FF0000"/>
                </a:solidFill>
              </a:rPr>
              <a:t>(LCE)</a:t>
            </a:r>
          </a:p>
          <a:p>
            <a:pPr marL="0" indent="0" algn="ctr">
              <a:buNone/>
            </a:pPr>
            <a:r>
              <a:rPr lang="en-IE" dirty="0"/>
              <a:t>or</a:t>
            </a:r>
          </a:p>
          <a:p>
            <a:pPr marL="0" indent="0" algn="ctr">
              <a:buNone/>
            </a:pPr>
            <a:r>
              <a:rPr lang="en-IE" dirty="0"/>
              <a:t>2. Leaving Certificate Vocational Program</a:t>
            </a:r>
          </a:p>
          <a:p>
            <a:pPr marL="0" indent="0" algn="ctr">
              <a:buNone/>
            </a:pPr>
            <a:r>
              <a:rPr lang="en-IE" dirty="0">
                <a:solidFill>
                  <a:srgbClr val="FF0000"/>
                </a:solidFill>
              </a:rPr>
              <a:t>(LCVP = LCE+ Links Module)</a:t>
            </a:r>
          </a:p>
          <a:p>
            <a:pPr marL="0" indent="0" algn="ctr">
              <a:buNone/>
            </a:pPr>
            <a:r>
              <a:rPr lang="en-IE" dirty="0"/>
              <a:t>or </a:t>
            </a:r>
          </a:p>
          <a:p>
            <a:pPr marL="0" indent="0" algn="ctr">
              <a:buNone/>
            </a:pPr>
            <a:r>
              <a:rPr lang="en-IE" dirty="0"/>
              <a:t>3. Leaving Certificate Applied  </a:t>
            </a:r>
          </a:p>
          <a:p>
            <a:pPr marL="0" indent="0" algn="ctr">
              <a:buNone/>
            </a:pPr>
            <a:r>
              <a:rPr lang="en-IE" dirty="0">
                <a:solidFill>
                  <a:srgbClr val="FF0000"/>
                </a:solidFill>
              </a:rPr>
              <a:t>(LCA)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60CD35-F5EC-4703-8CD9-159858C21766}"/>
              </a:ext>
            </a:extLst>
          </p:cNvPr>
          <p:cNvSpPr txBox="1">
            <a:spLocks/>
          </p:cNvSpPr>
          <p:nvPr/>
        </p:nvSpPr>
        <p:spPr>
          <a:xfrm>
            <a:off x="6361981" y="1825625"/>
            <a:ext cx="583001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27962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53E39-2345-463D-9F9D-10B0566D5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Transition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FD3AF-EE0E-4B44-99B5-A980A99BB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dirty="0"/>
              <a:t>Ms Claire Long</a:t>
            </a:r>
          </a:p>
        </p:txBody>
      </p:sp>
    </p:spTree>
    <p:extLst>
      <p:ext uri="{BB962C8B-B14F-4D97-AF65-F5344CB8AC3E}">
        <p14:creationId xmlns:p14="http://schemas.microsoft.com/office/powerpoint/2010/main" val="269442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2357F-44B4-4130-9DB3-FD15867AD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Leaving Certificate Applied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E0C5E-28EE-405D-A97D-BA1D023E3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dirty="0"/>
              <a:t>Ms Helen Kennedy</a:t>
            </a:r>
          </a:p>
        </p:txBody>
      </p:sp>
    </p:spTree>
    <p:extLst>
      <p:ext uri="{BB962C8B-B14F-4D97-AF65-F5344CB8AC3E}">
        <p14:creationId xmlns:p14="http://schemas.microsoft.com/office/powerpoint/2010/main" val="3003970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8918-9F6B-4282-970A-E924A41AA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676182"/>
            <a:ext cx="9603275" cy="1049235"/>
          </a:xfrm>
        </p:spPr>
        <p:txBody>
          <a:bodyPr/>
          <a:lstStyle/>
          <a:p>
            <a:r>
              <a:rPr lang="en-IE" dirty="0"/>
              <a:t>Leaving Certificate Vocational Program (LCVP)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34993-67D3-473C-9091-2AB37952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7" y="1890518"/>
            <a:ext cx="9603275" cy="3450613"/>
          </a:xfrm>
        </p:spPr>
        <p:txBody>
          <a:bodyPr/>
          <a:lstStyle/>
          <a:p>
            <a:r>
              <a:rPr lang="en-IE" dirty="0"/>
              <a:t>Leaving Certificate Established with an additional link module  - mainly business.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This subject comprises of 2 additional link modules covered over 2 years.</a:t>
            </a:r>
          </a:p>
          <a:p>
            <a:pPr marL="0" indent="0">
              <a:buNone/>
            </a:pPr>
            <a:r>
              <a:rPr lang="en-IE" dirty="0"/>
              <a:t>	Enterprise Education</a:t>
            </a:r>
          </a:p>
          <a:p>
            <a:pPr marL="0" indent="0">
              <a:buNone/>
            </a:pPr>
            <a:r>
              <a:rPr lang="en-IE" dirty="0"/>
              <a:t>	Preparation for Work</a:t>
            </a:r>
          </a:p>
          <a:p>
            <a:pPr marL="0" indent="0">
              <a:buNone/>
            </a:pPr>
            <a:r>
              <a:rPr lang="en-IE" dirty="0"/>
              <a:t>	</a:t>
            </a:r>
          </a:p>
          <a:p>
            <a:pPr marL="0" indent="0">
              <a:buNone/>
            </a:pPr>
            <a:r>
              <a:rPr lang="en-IE" dirty="0"/>
              <a:t>Students also do work experience as part of this program. </a:t>
            </a:r>
          </a:p>
        </p:txBody>
      </p:sp>
    </p:spTree>
    <p:extLst>
      <p:ext uri="{BB962C8B-B14F-4D97-AF65-F5344CB8AC3E}">
        <p14:creationId xmlns:p14="http://schemas.microsoft.com/office/powerpoint/2010/main" val="1385417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C67F7-5C76-40A8-9ADD-5327A89E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LCVP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34C6A-A7BC-4427-B00E-A5CFEEF30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dirty="0"/>
              <a:t>Approximately 80% of students nationally use LCVP for CAO Points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Unless you are doing all Higher level subjects and expect to get 500+ points, LCVP is a very worthwhile subject.  </a:t>
            </a:r>
            <a:br>
              <a:rPr lang="en-IE" dirty="0"/>
            </a:br>
            <a:br>
              <a:rPr lang="en-IE" dirty="0"/>
            </a:br>
            <a:r>
              <a:rPr lang="en-IE" dirty="0"/>
              <a:t>Those that use it generally increase their points.</a:t>
            </a:r>
          </a:p>
          <a:p>
            <a:pPr marL="0" indent="0">
              <a:buNone/>
            </a:pPr>
            <a:r>
              <a:rPr lang="en-GB" dirty="0"/>
              <a:t>O</a:t>
            </a:r>
            <a:r>
              <a:rPr lang="en-IE" dirty="0" err="1"/>
              <a:t>ur</a:t>
            </a:r>
            <a:r>
              <a:rPr lang="en-IE" dirty="0"/>
              <a:t> results – above the national average – better chance of a distinction = 66 points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86224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946A6-B739-4FB7-AD22-65557CE9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LCVP Assessment – Exam in may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07C2-EB2E-4BD5-ACCC-864F5BE7E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697" y="277485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IE" dirty="0"/>
              <a:t>	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72D4B8-74C0-4337-80CF-15436AD4E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624874"/>
              </p:ext>
            </p:extLst>
          </p:nvPr>
        </p:nvGraphicFramePr>
        <p:xfrm>
          <a:off x="1381551" y="2521659"/>
          <a:ext cx="8128000" cy="3531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6760735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506054367"/>
                    </a:ext>
                  </a:extLst>
                </a:gridCol>
              </a:tblGrid>
              <a:tr h="460398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692471"/>
                  </a:ext>
                </a:extLst>
              </a:tr>
              <a:tr h="1475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/>
                        <a:t>60%</a:t>
                      </a:r>
                    </a:p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/>
                        <a:t>Students prepare a portfolio of work  including a CV, Career Investigation, An enterprise/action plan, a summary report.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/>
                        <a:t>Pre-corrected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870417"/>
                  </a:ext>
                </a:extLst>
              </a:tr>
              <a:tr h="1135229">
                <a:tc>
                  <a:txBody>
                    <a:bodyPr/>
                    <a:lstStyle/>
                    <a:p>
                      <a:r>
                        <a:rPr lang="en-IE" dirty="0"/>
                        <a:t>40% Exam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Case Study Question worth approx. 10% students get the case study to prepare before the exam.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662000"/>
                  </a:ext>
                </a:extLst>
              </a:tr>
              <a:tr h="460398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660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3399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14a7c25-a72a-4e3a-990a-50494032317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D7EE192AF10B438C735A4364ACA00A" ma:contentTypeVersion="18" ma:contentTypeDescription="Create a new document." ma:contentTypeScope="" ma:versionID="bd18bba7c35f2fd8e6e8d528e77881e4">
  <xsd:schema xmlns:xsd="http://www.w3.org/2001/XMLSchema" xmlns:xs="http://www.w3.org/2001/XMLSchema" xmlns:p="http://schemas.microsoft.com/office/2006/metadata/properties" xmlns:ns3="e032ae29-fc85-487f-a9dc-a978520f2e1d" xmlns:ns4="814a7c25-a72a-4e3a-990a-504940323173" targetNamespace="http://schemas.microsoft.com/office/2006/metadata/properties" ma:root="true" ma:fieldsID="0637f4e2b43deb8c0f8f1dd5c7393925" ns3:_="" ns4:_="">
    <xsd:import namespace="e032ae29-fc85-487f-a9dc-a978520f2e1d"/>
    <xsd:import namespace="814a7c25-a72a-4e3a-990a-50494032317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2ae29-fc85-487f-a9dc-a978520f2e1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a7c25-a72a-4e3a-990a-5049403231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5C5FC5-324C-4BA0-8DED-FF4F5435458F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814a7c25-a72a-4e3a-990a-504940323173"/>
    <ds:schemaRef ds:uri="e032ae29-fc85-487f-a9dc-a978520f2e1d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4EDA41D-8345-409B-B402-E4D33896CD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2D6B58-2A2E-4905-9A4A-5C0D27CF61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32ae29-fc85-487f-a9dc-a978520f2e1d"/>
    <ds:schemaRef ds:uri="814a7c25-a72a-4e3a-990a-5049403231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7481</TotalTime>
  <Words>550</Words>
  <Application>Microsoft Office PowerPoint</Application>
  <PresentationFormat>Widescreen</PresentationFormat>
  <Paragraphs>95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Gill Sans MT</vt:lpstr>
      <vt:lpstr>Gallery</vt:lpstr>
      <vt:lpstr>PowerPoint Presentation</vt:lpstr>
      <vt:lpstr>St Ailbe’s School</vt:lpstr>
      <vt:lpstr>Format</vt:lpstr>
      <vt:lpstr>Routes from Junior Cycle to Senior Cycle</vt:lpstr>
      <vt:lpstr>Transition Year</vt:lpstr>
      <vt:lpstr>Leaving Certificate Applied</vt:lpstr>
      <vt:lpstr>Leaving Certificate Vocational Program (LCVP)</vt:lpstr>
      <vt:lpstr>LCVP</vt:lpstr>
      <vt:lpstr>LCVP Assessment – Exam in may</vt:lpstr>
      <vt:lpstr>PowerPoint Presentation</vt:lpstr>
      <vt:lpstr>Subject Choice – What to Consider</vt:lpstr>
      <vt:lpstr>Students normally take 7 Subjects  College Entry based on your best 6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Subject Combination</vt:lpstr>
      <vt:lpstr>PowerPoint Presentation</vt:lpstr>
      <vt:lpstr>Specific Subject recommendations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Subject Guides – Careersportal.ie</vt:lpstr>
      <vt:lpstr>PowerPoint Presentation</vt:lpstr>
      <vt:lpstr>Aptitude testing</vt:lpstr>
      <vt:lpstr>PowerPoint Presentation</vt:lpstr>
      <vt:lpstr>PowerPoint Presentation</vt:lpstr>
      <vt:lpstr>PowerPoint Presentation</vt:lpstr>
      <vt:lpstr>In school supports</vt:lpstr>
      <vt:lpstr>Further Help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noreen</dc:creator>
  <cp:lastModifiedBy>Ruaidhri Devitt</cp:lastModifiedBy>
  <cp:revision>32</cp:revision>
  <dcterms:created xsi:type="dcterms:W3CDTF">2023-01-12T16:12:37Z</dcterms:created>
  <dcterms:modified xsi:type="dcterms:W3CDTF">2025-01-21T11:30:58Z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0x01010047D7EE192AF10B438C735A4364ACA00A</vt:lpwstr>
  </property>
</Properties>
</file>