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5" r:id="rId6"/>
    <p:sldId id="261" r:id="rId7"/>
    <p:sldId id="264" r:id="rId8"/>
    <p:sldId id="258" r:id="rId9"/>
    <p:sldId id="257" r:id="rId10"/>
    <p:sldId id="260" r:id="rId11"/>
    <p:sldId id="263" r:id="rId12"/>
    <p:sldId id="26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924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425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87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7035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4008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11315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9164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0316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929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54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103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091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965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160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538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738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712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9D09149-5448-41A8-914E-E8C8C5777DC4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284E55C-EE96-4573-B22A-D52B65EDD05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792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B62D8-D32C-4EB5-90DE-721103FA00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LC  MUSIC 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5A106-CE70-4EB8-9087-83AD0B09D3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SUBJECT CONTENT   </a:t>
            </a:r>
            <a:endParaRPr lang="en-IE" dirty="0"/>
          </a:p>
        </p:txBody>
      </p:sp>
      <p:pic>
        <p:nvPicPr>
          <p:cNvPr id="4" name="Picture 2" descr="Abstract Music Art Backdrop for Music Party Cool Music ...">
            <a:extLst>
              <a:ext uri="{FF2B5EF4-FFF2-40B4-BE49-F238E27FC236}">
                <a16:creationId xmlns:a16="http://schemas.microsoft.com/office/drawing/2014/main" id="{2350313B-839E-446C-A14B-EEF610DCC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973" y="526943"/>
            <a:ext cx="6958740" cy="607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98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C5C4D-4E47-46D4-8876-AA3B19C80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Possibilities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8FE85-A222-49BD-8CBD-0A14592E7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Sound engineering</a:t>
            </a:r>
          </a:p>
          <a:p>
            <a:r>
              <a:rPr lang="en-US" dirty="0"/>
              <a:t>Media studies</a:t>
            </a:r>
          </a:p>
          <a:p>
            <a:r>
              <a:rPr lang="en-US" dirty="0"/>
              <a:t>Teaching</a:t>
            </a:r>
          </a:p>
          <a:p>
            <a:r>
              <a:rPr lang="en-US" dirty="0"/>
              <a:t>Film</a:t>
            </a:r>
          </a:p>
          <a:p>
            <a:r>
              <a:rPr lang="en-US" dirty="0"/>
              <a:t>Music Production</a:t>
            </a:r>
          </a:p>
          <a:p>
            <a:r>
              <a:rPr lang="en-US" dirty="0"/>
              <a:t>Games</a:t>
            </a:r>
          </a:p>
          <a:p>
            <a:r>
              <a:rPr lang="en-US" dirty="0"/>
              <a:t>Music and the Performing Arts </a:t>
            </a:r>
          </a:p>
          <a:p>
            <a:r>
              <a:rPr lang="en-US" dirty="0"/>
              <a:t>Composition</a:t>
            </a:r>
          </a:p>
          <a:p>
            <a:r>
              <a:rPr lang="en-US" dirty="0"/>
              <a:t>Music at third level </a:t>
            </a:r>
          </a:p>
          <a:p>
            <a:r>
              <a:rPr lang="en-US" dirty="0"/>
              <a:t>Music Technology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2501DD-5226-4C38-B624-91553C7EF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930" y="2603500"/>
            <a:ext cx="2902858" cy="3576560"/>
          </a:xfrm>
          <a:prstGeom prst="rect">
            <a:avLst/>
          </a:prstGeom>
        </p:spPr>
      </p:pic>
      <p:pic>
        <p:nvPicPr>
          <p:cNvPr id="4098" name="Picture 2" descr="The Undeniable Emotional Impact of Music in Film">
            <a:extLst>
              <a:ext uri="{FF2B5EF4-FFF2-40B4-BE49-F238E27FC236}">
                <a16:creationId xmlns:a16="http://schemas.microsoft.com/office/drawing/2014/main" id="{0FAA3F95-134B-4BEC-828C-078E34639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60" y="2603500"/>
            <a:ext cx="3155270" cy="357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71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39E13-6EC3-485C-8044-F87482FF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study music </a:t>
            </a:r>
            <a:r>
              <a:rPr lang="en-US" dirty="0"/>
              <a:t>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57DA2-5496-4B92-A874-5F3CD3A4B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Students can get up to </a:t>
            </a:r>
            <a:r>
              <a:rPr lang="en-US" b="1" dirty="0"/>
              <a:t>50% </a:t>
            </a:r>
            <a:r>
              <a:rPr lang="en-US" dirty="0"/>
              <a:t>of the total marks in the musical activity that best suits their talent before they even sit the written paper.</a:t>
            </a:r>
          </a:p>
          <a:p>
            <a:endParaRPr lang="en-US" dirty="0"/>
          </a:p>
          <a:p>
            <a:r>
              <a:rPr lang="en-US" dirty="0"/>
              <a:t>Develop your </a:t>
            </a:r>
            <a:r>
              <a:rPr lang="en-US" b="1" dirty="0"/>
              <a:t>creativity </a:t>
            </a:r>
            <a:r>
              <a:rPr lang="en-US" dirty="0"/>
              <a:t>  and knowledge in  this area and continue your studies in a wide range of colleges.</a:t>
            </a:r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071363-A291-4804-9A06-3CC5C3248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892" y="511443"/>
            <a:ext cx="6183823" cy="173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11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CDAE-1D34-4F4A-A471-A6C04878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MARKING THE EXAM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106D5-6199-4D2C-B10B-37C2482F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</a:t>
            </a:r>
            <a:r>
              <a:rPr lang="en-US" b="1" dirty="0"/>
              <a:t>400 marks </a:t>
            </a:r>
            <a:r>
              <a:rPr lang="en-US" dirty="0"/>
              <a:t>available in total for the entire LC Music exam at both </a:t>
            </a:r>
            <a:r>
              <a:rPr lang="en-US" b="1" dirty="0"/>
              <a:t>Higher</a:t>
            </a:r>
            <a:r>
              <a:rPr lang="en-US" dirty="0"/>
              <a:t> and </a:t>
            </a:r>
            <a:r>
              <a:rPr lang="en-US" b="1" dirty="0"/>
              <a:t>Ordinary</a:t>
            </a:r>
            <a:r>
              <a:rPr lang="en-US" dirty="0"/>
              <a:t> Level.</a:t>
            </a:r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50ABD-8349-4B89-9D2F-DB2915151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100" y="2941881"/>
            <a:ext cx="6953089" cy="391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2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4F651-E49A-44B6-8E92-8067000D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 MUSIC – THE EXAM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3961A-7D24-4691-80B9-3612BF233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SECTIONS :</a:t>
            </a:r>
          </a:p>
          <a:p>
            <a:endParaRPr lang="en-US" dirty="0"/>
          </a:p>
          <a:p>
            <a:r>
              <a:rPr lang="en-US" b="1" dirty="0"/>
              <a:t>Written paper     - 50%</a:t>
            </a:r>
          </a:p>
          <a:p>
            <a:endParaRPr lang="en-US" dirty="0"/>
          </a:p>
          <a:p>
            <a:r>
              <a:rPr lang="en-US" b="1" dirty="0"/>
              <a:t>Practical exam    - 50%</a:t>
            </a:r>
          </a:p>
          <a:p>
            <a:endParaRPr lang="en-US" dirty="0"/>
          </a:p>
        </p:txBody>
      </p:sp>
      <p:pic>
        <p:nvPicPr>
          <p:cNvPr id="1028" name="Picture 4" descr="87,500+ Music Paper Stock Photos, Pictures &amp; Royalty-Free ...">
            <a:extLst>
              <a:ext uri="{FF2B5EF4-FFF2-40B4-BE49-F238E27FC236}">
                <a16:creationId xmlns:a16="http://schemas.microsoft.com/office/drawing/2014/main" id="{46622E1F-7E26-40FB-8DAC-959B07B72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00" y="2371724"/>
            <a:ext cx="7886700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73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D9E3A-3908-43EA-A9A4-EBCB3F4B2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85120" cy="1325563"/>
          </a:xfrm>
        </p:spPr>
        <p:txBody>
          <a:bodyPr/>
          <a:lstStyle/>
          <a:p>
            <a:r>
              <a:rPr lang="en-US" dirty="0"/>
              <a:t>EXAM STRUCTURE (Higher and Ordinary)</a:t>
            </a:r>
            <a:br>
              <a:rPr lang="en-US" dirty="0"/>
            </a:br>
            <a:r>
              <a:rPr lang="en-US" dirty="0"/>
              <a:t>Examined in June in 6</a:t>
            </a:r>
            <a:r>
              <a:rPr lang="en-US" baseline="30000" dirty="0"/>
              <a:t>th</a:t>
            </a:r>
            <a:r>
              <a:rPr lang="en-US" dirty="0"/>
              <a:t> year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63031-23D6-4191-A0E6-CB9A3CEE19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PAPER 1 </a:t>
            </a:r>
          </a:p>
          <a:p>
            <a:r>
              <a:rPr lang="en-US" b="1" dirty="0"/>
              <a:t>LISTENING PAPER 25% </a:t>
            </a:r>
          </a:p>
          <a:p>
            <a:r>
              <a:rPr lang="en-US" dirty="0"/>
              <a:t>90 minutes duration</a:t>
            </a:r>
          </a:p>
          <a:p>
            <a:r>
              <a:rPr lang="en-US" b="1" dirty="0"/>
              <a:t>6 questions </a:t>
            </a:r>
            <a:r>
              <a:rPr lang="en-US" dirty="0"/>
              <a:t>on paper </a:t>
            </a:r>
          </a:p>
          <a:p>
            <a:endParaRPr lang="en-US" dirty="0"/>
          </a:p>
          <a:p>
            <a:r>
              <a:rPr lang="en-US" b="1" dirty="0"/>
              <a:t>Four set works  </a:t>
            </a:r>
            <a:r>
              <a:rPr lang="en-US" dirty="0"/>
              <a:t>Q 1 – 4 </a:t>
            </a:r>
          </a:p>
          <a:p>
            <a:r>
              <a:rPr lang="en-US" b="1" dirty="0"/>
              <a:t>Irish music  </a:t>
            </a:r>
            <a:r>
              <a:rPr lang="en-US" dirty="0"/>
              <a:t>Q 5 </a:t>
            </a:r>
          </a:p>
          <a:p>
            <a:r>
              <a:rPr lang="en-US" b="1" dirty="0"/>
              <a:t>General listening </a:t>
            </a:r>
            <a:r>
              <a:rPr lang="en-US" dirty="0"/>
              <a:t>skills  Q 6 </a:t>
            </a:r>
          </a:p>
          <a:p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F39E4-9EB3-4542-8849-CE93D50F0F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Paper 2</a:t>
            </a:r>
          </a:p>
          <a:p>
            <a:r>
              <a:rPr lang="en-US" b="1" dirty="0"/>
              <a:t>COMPOSITION 25%</a:t>
            </a:r>
          </a:p>
          <a:p>
            <a:r>
              <a:rPr lang="en-US" dirty="0"/>
              <a:t>90 minutes duration </a:t>
            </a:r>
          </a:p>
          <a:p>
            <a:r>
              <a:rPr lang="en-US" b="1" dirty="0"/>
              <a:t>Two</a:t>
            </a:r>
            <a:r>
              <a:rPr lang="en-US" dirty="0"/>
              <a:t> questions on paper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b="1" dirty="0"/>
              <a:t>Melody writing   </a:t>
            </a:r>
          </a:p>
          <a:p>
            <a:r>
              <a:rPr lang="en-US" b="1" dirty="0"/>
              <a:t>Harmony              </a:t>
            </a:r>
          </a:p>
          <a:p>
            <a:endParaRPr lang="en-IE" dirty="0"/>
          </a:p>
        </p:txBody>
      </p:sp>
      <p:pic>
        <p:nvPicPr>
          <p:cNvPr id="2050" name="Picture 2" descr="Music 3d icon set. Equipment for listening and recording sound. phonograph record, microphone, headphones, speaker, equalizer, music notes. Isolated icons, objects on a transparent background. Vector illustration Music 3d icon set. Equipment for listening and recording sound. phonograph record, microphone, headphones, speaker, equalizer, music notes. Isolated icons, objects on a transparent background music stock illustrations">
            <a:extLst>
              <a:ext uri="{FF2B5EF4-FFF2-40B4-BE49-F238E27FC236}">
                <a16:creationId xmlns:a16="http://schemas.microsoft.com/office/drawing/2014/main" id="{E8477479-864C-434F-BC8C-582B87155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67174" y="2927254"/>
            <a:ext cx="2333771" cy="50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695599-CC62-4F65-ACCE-2A0A29F85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155" y="2155826"/>
            <a:ext cx="2750845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19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7613B-6C1E-4916-8E8F-A4C467CAB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73598"/>
            <a:ext cx="10515600" cy="1177428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THREE MAIN COMPONANTS in music </a:t>
            </a:r>
            <a:br>
              <a:rPr lang="en-US" b="1" i="1" dirty="0"/>
            </a:br>
            <a:r>
              <a:rPr lang="en-US" b="1" i="1" dirty="0"/>
              <a:t>performing/composing/listening  </a:t>
            </a:r>
            <a:br>
              <a:rPr lang="en-US" dirty="0"/>
            </a:br>
            <a:endParaRPr lang="en-IE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FB9E6-D608-46A2-87E3-6558F7E89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4397" y="2125663"/>
            <a:ext cx="10848629" cy="823912"/>
          </a:xfrm>
        </p:spPr>
        <p:txBody>
          <a:bodyPr>
            <a:noAutofit/>
          </a:bodyPr>
          <a:lstStyle/>
          <a:p>
            <a:r>
              <a:rPr lang="en-US" sz="5400" dirty="0"/>
              <a:t>  HIGHER                 ORDINARY                 </a:t>
            </a:r>
            <a:endParaRPr lang="en-IE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57A6-CC80-4720-9480-EB45B55D0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05050"/>
            <a:ext cx="10144125" cy="404812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PERFORMING 100 MARKS-  25%</a:t>
            </a:r>
          </a:p>
          <a:p>
            <a:r>
              <a:rPr lang="en-US" dirty="0"/>
              <a:t>COMPOSING    100 MARKS - 25%</a:t>
            </a:r>
          </a:p>
          <a:p>
            <a:r>
              <a:rPr lang="en-US" dirty="0"/>
              <a:t>LISTENING         100 MARKS - 25%</a:t>
            </a:r>
          </a:p>
          <a:p>
            <a:r>
              <a:rPr lang="en-US" b="1" dirty="0"/>
              <a:t>Electives for extra 25% (HL only)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Choose</a:t>
            </a:r>
            <a:r>
              <a:rPr lang="en-US" dirty="0"/>
              <a:t> </a:t>
            </a:r>
            <a:r>
              <a:rPr lang="en-US" b="1" dirty="0"/>
              <a:t>one</a:t>
            </a:r>
            <a:r>
              <a:rPr lang="en-US" dirty="0"/>
              <a:t> from the following :</a:t>
            </a:r>
          </a:p>
          <a:p>
            <a:r>
              <a:rPr lang="en-US" b="1" dirty="0"/>
              <a:t>PERFORMANCE ELECTIVE:</a:t>
            </a:r>
          </a:p>
          <a:p>
            <a:r>
              <a:rPr lang="en-US" b="1" dirty="0"/>
              <a:t>COMPOSITION ELECTIVE:</a:t>
            </a:r>
          </a:p>
          <a:p>
            <a:r>
              <a:rPr lang="en-US" b="1" dirty="0"/>
              <a:t>LISTENING ELECTIVE</a:t>
            </a:r>
            <a:r>
              <a:rPr lang="en-US" dirty="0"/>
              <a:t>: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F8CA8-017D-466C-A79E-0997163F2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sz="21600" dirty="0"/>
          </a:p>
          <a:p>
            <a:endParaRPr lang="en-US" sz="21600" dirty="0"/>
          </a:p>
          <a:p>
            <a:endParaRPr lang="en-US" sz="21600" dirty="0"/>
          </a:p>
          <a:p>
            <a:endParaRPr lang="en-US" sz="21600" dirty="0"/>
          </a:p>
          <a:p>
            <a:endParaRPr lang="en-US" sz="21600" dirty="0"/>
          </a:p>
          <a:p>
            <a:endParaRPr lang="en-US" sz="21600" dirty="0"/>
          </a:p>
          <a:p>
            <a:endParaRPr lang="en-US" sz="21600" dirty="0"/>
          </a:p>
          <a:p>
            <a:endParaRPr lang="en-US" sz="2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endParaRPr lang="en-I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77038-BA74-4438-8B76-F997AC743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525" y="2305050"/>
            <a:ext cx="5259388" cy="368458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PERFORMING 100 MARKS  -  25%</a:t>
            </a:r>
          </a:p>
          <a:p>
            <a:r>
              <a:rPr lang="en-US" dirty="0"/>
              <a:t>COMPOSING  100 MAKRS  -   25%</a:t>
            </a:r>
          </a:p>
          <a:p>
            <a:r>
              <a:rPr lang="en-US" dirty="0"/>
              <a:t>LISTENING       100 MARKS  -   25%</a:t>
            </a:r>
          </a:p>
          <a:p>
            <a:r>
              <a:rPr lang="en-US" dirty="0"/>
              <a:t>Ordinary  Level do not take an elective.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The highest mark gained in the listening , composing, practical will be doubled to make up the remaining 25 % or 100 marks.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8728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C317-1C64-4FD1-957F-90158274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PRACTICAL - PERFORMANCE </a:t>
            </a:r>
            <a:endParaRPr lang="en-I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11E26-D8AE-4AC2-9BB0-49D1647C8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4665" y="2363312"/>
            <a:ext cx="28527013" cy="10352387"/>
          </a:xfrm>
        </p:spPr>
        <p:txBody>
          <a:bodyPr>
            <a:normAutofit/>
          </a:bodyPr>
          <a:lstStyle/>
          <a:p>
            <a:r>
              <a:rPr lang="en-US" dirty="0"/>
              <a:t>Examined in </a:t>
            </a:r>
            <a:r>
              <a:rPr lang="en-US" b="1" dirty="0"/>
              <a:t>6</a:t>
            </a:r>
            <a:r>
              <a:rPr lang="en-US" b="1" baseline="30000" dirty="0"/>
              <a:t>th</a:t>
            </a:r>
            <a:r>
              <a:rPr lang="en-US" b="1" dirty="0"/>
              <a:t> year </a:t>
            </a:r>
            <a:r>
              <a:rPr lang="en-US" dirty="0"/>
              <a:t>normally around </a:t>
            </a:r>
            <a:r>
              <a:rPr lang="en-US" b="1" dirty="0"/>
              <a:t>Easter </a:t>
            </a:r>
            <a:r>
              <a:rPr lang="en-US" dirty="0"/>
              <a:t> </a:t>
            </a:r>
          </a:p>
          <a:p>
            <a:r>
              <a:rPr lang="en-US" dirty="0"/>
              <a:t>Candidates </a:t>
            </a:r>
            <a:r>
              <a:rPr lang="en-US" b="1" dirty="0"/>
              <a:t>may perform as a soloist or as part of a group or both. </a:t>
            </a:r>
          </a:p>
          <a:p>
            <a:r>
              <a:rPr lang="en-US" b="1" dirty="0"/>
              <a:t>Examples:</a:t>
            </a:r>
          </a:p>
          <a:p>
            <a:r>
              <a:rPr lang="en-US" b="1" dirty="0"/>
              <a:t>Solo singing/group singing, solo instrumental/group instrumental, </a:t>
            </a:r>
          </a:p>
          <a:p>
            <a:r>
              <a:rPr lang="en-US" b="1" dirty="0"/>
              <a:t>Music technology </a:t>
            </a:r>
          </a:p>
          <a:p>
            <a:r>
              <a:rPr lang="en-US" b="1" dirty="0"/>
              <a:t>Rehearsing and conducting a musical group</a:t>
            </a:r>
          </a:p>
          <a:p>
            <a:r>
              <a:rPr lang="en-US" b="1" dirty="0"/>
              <a:t>Improvisation  </a:t>
            </a:r>
          </a:p>
        </p:txBody>
      </p:sp>
    </p:spTree>
    <p:extLst>
      <p:ext uri="{BB962C8B-B14F-4D97-AF65-F5344CB8AC3E}">
        <p14:creationId xmlns:p14="http://schemas.microsoft.com/office/powerpoint/2010/main" val="82626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3419D-F87C-4017-92CF-B8469418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894" y="973668"/>
            <a:ext cx="9332473" cy="70696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Electives (higher level only ) what’s involved ?</a:t>
            </a:r>
            <a:br>
              <a:rPr lang="en-US" b="1" dirty="0"/>
            </a:br>
            <a:r>
              <a:rPr lang="en-US" b="1" dirty="0"/>
              <a:t>Choice – performance/listening/composition </a:t>
            </a:r>
            <a:endParaRPr lang="en-I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4DA3F-44F7-41B9-AE1A-27AA7DDCF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PERFORMANCE ELECTIVE </a:t>
            </a:r>
          </a:p>
          <a:p>
            <a:r>
              <a:rPr lang="en-US" b="1" dirty="0"/>
              <a:t>50% </a:t>
            </a:r>
            <a:r>
              <a:rPr lang="en-US" dirty="0"/>
              <a:t>of the marks are awarded by April. </a:t>
            </a:r>
          </a:p>
          <a:p>
            <a:r>
              <a:rPr lang="en-US" dirty="0"/>
              <a:t>Higher level: can choose </a:t>
            </a:r>
            <a:r>
              <a:rPr lang="en-US" b="1" dirty="0"/>
              <a:t>one activity</a:t>
            </a:r>
            <a:r>
              <a:rPr lang="en-US" dirty="0"/>
              <a:t> from the following :</a:t>
            </a:r>
          </a:p>
          <a:p>
            <a:r>
              <a:rPr lang="en-US" dirty="0"/>
              <a:t>One activity : </a:t>
            </a:r>
            <a:r>
              <a:rPr lang="en-US" b="1" dirty="0"/>
              <a:t>6 pieces </a:t>
            </a:r>
            <a:r>
              <a:rPr lang="en-US" dirty="0"/>
              <a:t>of your choice  marked at higher level.</a:t>
            </a:r>
          </a:p>
          <a:p>
            <a:r>
              <a:rPr lang="en-US" dirty="0"/>
              <a:t>Or </a:t>
            </a:r>
          </a:p>
          <a:p>
            <a:r>
              <a:rPr lang="en-US" b="1" dirty="0"/>
              <a:t>2 activities </a:t>
            </a:r>
            <a:r>
              <a:rPr lang="en-US" dirty="0"/>
              <a:t>example </a:t>
            </a:r>
            <a:r>
              <a:rPr lang="en-US" b="1" dirty="0"/>
              <a:t>4 pieces </a:t>
            </a:r>
            <a:r>
              <a:rPr lang="en-US" dirty="0"/>
              <a:t>on one </a:t>
            </a:r>
            <a:r>
              <a:rPr lang="en-US" b="1" dirty="0"/>
              <a:t>instrument/voice </a:t>
            </a:r>
            <a:r>
              <a:rPr lang="en-US" dirty="0"/>
              <a:t>and </a:t>
            </a:r>
            <a:r>
              <a:rPr lang="en-US" b="1" dirty="0"/>
              <a:t>4</a:t>
            </a:r>
            <a:r>
              <a:rPr lang="en-US" dirty="0"/>
              <a:t> on another 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 </a:t>
            </a:r>
            <a:r>
              <a:rPr lang="en-US" b="1" dirty="0"/>
              <a:t>4</a:t>
            </a:r>
            <a:r>
              <a:rPr lang="en-US" dirty="0"/>
              <a:t> on one </a:t>
            </a:r>
            <a:r>
              <a:rPr lang="en-US" b="1" dirty="0"/>
              <a:t>instrument/voice </a:t>
            </a:r>
            <a:r>
              <a:rPr lang="en-US" dirty="0"/>
              <a:t>and </a:t>
            </a:r>
            <a:r>
              <a:rPr lang="en-US" b="1" dirty="0"/>
              <a:t>music technology</a:t>
            </a:r>
            <a:endParaRPr lang="en-IE" b="1" dirty="0"/>
          </a:p>
        </p:txBody>
      </p:sp>
      <p:pic>
        <p:nvPicPr>
          <p:cNvPr id="5122" name="Picture 2" descr="Black man playing acoustic guitar and singing on stage A black man is playing the acoustic guitar and singing passionately on stage. music performance stock pictures, royalty-free photos &amp; images">
            <a:extLst>
              <a:ext uri="{FF2B5EF4-FFF2-40B4-BE49-F238E27FC236}">
                <a16:creationId xmlns:a16="http://schemas.microsoft.com/office/drawing/2014/main" id="{A2AB8FB1-41AD-445D-A797-34AE2A7C7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457" y="2119086"/>
            <a:ext cx="2612571" cy="452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97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441D9-A95D-4401-816D-22EB2A168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UNPREPARED TEST  - </a:t>
            </a:r>
            <a:br>
              <a:rPr lang="en-US" dirty="0"/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9ADD9-9157-4C77-8A7C-C6DD550A1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Sight reading</a:t>
            </a:r>
          </a:p>
          <a:p>
            <a:r>
              <a:rPr lang="en-US" dirty="0"/>
              <a:t>Aural memory</a:t>
            </a:r>
          </a:p>
          <a:p>
            <a:r>
              <a:rPr lang="en-US" dirty="0"/>
              <a:t>Improvisation </a:t>
            </a:r>
            <a:endParaRPr lang="en-IE" dirty="0"/>
          </a:p>
        </p:txBody>
      </p:sp>
      <p:pic>
        <p:nvPicPr>
          <p:cNvPr id="6146" name="Picture 2" descr="749 Music Memory Brain Images, Stock Photos, and Vectors ...">
            <a:extLst>
              <a:ext uri="{FF2B5EF4-FFF2-40B4-BE49-F238E27FC236}">
                <a16:creationId xmlns:a16="http://schemas.microsoft.com/office/drawing/2014/main" id="{740BC1B6-0308-4CC4-89AD-42B5DAC85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1" y="2333625"/>
            <a:ext cx="9077324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979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4a7c25-a72a-4e3a-990a-50494032317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7EE192AF10B438C735A4364ACA00A" ma:contentTypeVersion="18" ma:contentTypeDescription="Create a new document." ma:contentTypeScope="" ma:versionID="bd18bba7c35f2fd8e6e8d528e77881e4">
  <xsd:schema xmlns:xsd="http://www.w3.org/2001/XMLSchema" xmlns:xs="http://www.w3.org/2001/XMLSchema" xmlns:p="http://schemas.microsoft.com/office/2006/metadata/properties" xmlns:ns3="e032ae29-fc85-487f-a9dc-a978520f2e1d" xmlns:ns4="814a7c25-a72a-4e3a-990a-504940323173" targetNamespace="http://schemas.microsoft.com/office/2006/metadata/properties" ma:root="true" ma:fieldsID="0637f4e2b43deb8c0f8f1dd5c7393925" ns3:_="" ns4:_="">
    <xsd:import namespace="e032ae29-fc85-487f-a9dc-a978520f2e1d"/>
    <xsd:import namespace="814a7c25-a72a-4e3a-990a-5049403231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2ae29-fc85-487f-a9dc-a978520f2e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25-a72a-4e3a-990a-5049403231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96F82E-A97F-445C-BA52-39B0503880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AB4BC1-1C35-4CBF-AE60-003B6EE3E882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032ae29-fc85-487f-a9dc-a978520f2e1d"/>
    <ds:schemaRef ds:uri="http://www.w3.org/XML/1998/namespace"/>
    <ds:schemaRef ds:uri="814a7c25-a72a-4e3a-990a-504940323173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57D1AE7-71C5-4E69-B735-0F6C829CF9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32ae29-fc85-487f-a9dc-a978520f2e1d"/>
    <ds:schemaRef ds:uri="814a7c25-a72a-4e3a-990a-5049403231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2897</TotalTime>
  <Words>424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LC  MUSIC </vt:lpstr>
      <vt:lpstr>Why study music ?</vt:lpstr>
      <vt:lpstr>MARKING THE EXAM </vt:lpstr>
      <vt:lpstr>LC MUSIC – THE EXAM </vt:lpstr>
      <vt:lpstr>EXAM STRUCTURE (Higher and Ordinary) Examined in June in 6th year </vt:lpstr>
      <vt:lpstr>THREE MAIN COMPONANTS in music  performing/composing/listening   </vt:lpstr>
      <vt:lpstr>PRACTICAL - PERFORMANCE </vt:lpstr>
      <vt:lpstr>Electives (higher level only ) what’s involved ? Choice – performance/listening/composition </vt:lpstr>
      <vt:lpstr>UNPREPARED TEST  -  </vt:lpstr>
      <vt:lpstr>Career Possibilities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 MUSIC</dc:title>
  <dc:creator>Siobhan Hall</dc:creator>
  <cp:lastModifiedBy>Ruaidhri Devitt</cp:lastModifiedBy>
  <cp:revision>39</cp:revision>
  <dcterms:created xsi:type="dcterms:W3CDTF">2025-01-13T14:23:50Z</dcterms:created>
  <dcterms:modified xsi:type="dcterms:W3CDTF">2025-01-15T18:33:53Z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0x01010047D7EE192AF10B438C735A4364ACA00A</vt:lpwstr>
  </property>
</Properties>
</file>