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75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rw60c3/10dVS8dLhFP31cEBz0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 descr="Peak Performance| Leaving Cert PE | Folens | Folens"/>
          <p:cNvPicPr preferRelativeResize="0"/>
          <p:nvPr/>
        </p:nvPicPr>
        <p:blipFill rotWithShape="1">
          <a:blip r:embed="rId3">
            <a:alphaModFix amt="50000"/>
          </a:blip>
          <a:srcRect t="5308" r="-1" b="19673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IE" sz="6600">
                <a:solidFill>
                  <a:srgbClr val="FFFFFF"/>
                </a:solidFill>
              </a:rPr>
              <a:t>Leaving Cert PE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IE">
                <a:solidFill>
                  <a:srgbClr val="FFFFFF"/>
                </a:solidFill>
              </a:rPr>
              <a:t>An Introduction to the Course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3974206" y="4368623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w="44450" cap="rnd" cmpd="sng">
            <a:solidFill>
              <a:srgbClr val="FFFFFF">
                <a:alpha val="7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242451-5FB3-4B4E-9021-6CA4D98E1A9E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106C4-9AA9-41FA-8768-6A5386A8EFBC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AF668-09CD-4EA2-A63D-D55008081A1A}"/>
              </a:ext>
            </a:extLst>
          </p:cNvPr>
          <p:cNvSpPr/>
          <p:nvPr/>
        </p:nvSpPr>
        <p:spPr>
          <a:xfrm>
            <a:off x="445477" y="448697"/>
            <a:ext cx="6096000" cy="59606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85858"/>
                </a:solidFill>
                <a:latin typeface="Calibri" panose="020F0502020204030204" pitchFamily="34" charset="0"/>
              </a:rPr>
              <a:t>Strand 1</a:t>
            </a:r>
            <a:endParaRPr lang="en-GB" sz="2000" b="1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How the body moves- Muscles/Bones/Ligaments/Tendons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Skilled Performance &amp; the Acquisition of Skill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Analysing Skill &amp; Technique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Physical Demands of Performance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Principles of Training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Psychological Preparation for Performance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Diet and Nutrition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Analysing Performance in Sport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Safe Practice in Sport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The Role of the Coach &amp; Officials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858"/>
                </a:solidFill>
                <a:latin typeface="Calibri" panose="020F0502020204030204" pitchFamily="34" charset="0"/>
              </a:rPr>
              <a:t>Planning for Optimum Performance</a:t>
            </a:r>
            <a:endParaRPr lang="en-GB" sz="2400" dirty="0">
              <a:solidFill>
                <a:srgbClr val="43540D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63C79-A2E7-44BE-BB00-13A25622A0ED}"/>
              </a:ext>
            </a:extLst>
          </p:cNvPr>
          <p:cNvSpPr/>
          <p:nvPr/>
        </p:nvSpPr>
        <p:spPr>
          <a:xfrm>
            <a:off x="6346093" y="702447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350" dirty="0">
                <a:solidFill>
                  <a:srgbClr val="647E13"/>
                </a:solidFill>
                <a:latin typeface="Calibri" panose="020F0502020204030204" pitchFamily="34" charset="0"/>
              </a:rPr>
              <a:t>WHAT TOPICS ARE COVERED IN THE THEORY CLASSES?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43F12-6C2F-4245-B7CA-581391539977}"/>
              </a:ext>
            </a:extLst>
          </p:cNvPr>
          <p:cNvSpPr txBox="1"/>
          <p:nvPr/>
        </p:nvSpPr>
        <p:spPr>
          <a:xfrm>
            <a:off x="7389446" y="2105561"/>
            <a:ext cx="3587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Time table for LCPE</a:t>
            </a:r>
            <a:br>
              <a:rPr lang="en-GB" dirty="0"/>
            </a:br>
            <a:endParaRPr lang="en-GB" dirty="0"/>
          </a:p>
          <a:p>
            <a:r>
              <a:rPr lang="en-GB" dirty="0"/>
              <a:t>40mins x 3 </a:t>
            </a:r>
          </a:p>
          <a:p>
            <a:endParaRPr lang="en-GB" dirty="0"/>
          </a:p>
          <a:p>
            <a:r>
              <a:rPr lang="en-GB" dirty="0"/>
              <a:t>Double Practical Class</a:t>
            </a:r>
            <a:endParaRPr lang="en-IE" dirty="0"/>
          </a:p>
        </p:txBody>
      </p:sp>
      <p:pic>
        <p:nvPicPr>
          <p:cNvPr id="10" name="Google Shape;215;p10" descr="Alison - Introduction to the Human Muscular System - student reviews">
            <a:extLst>
              <a:ext uri="{FF2B5EF4-FFF2-40B4-BE49-F238E27FC236}">
                <a16:creationId xmlns:a16="http://schemas.microsoft.com/office/drawing/2014/main" id="{7F3FE54E-C651-4E53-A873-638961FF84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333" r="7287" b="-3"/>
          <a:stretch/>
        </p:blipFill>
        <p:spPr>
          <a:xfrm>
            <a:off x="6541478" y="3798277"/>
            <a:ext cx="2558962" cy="26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7;p11" descr="FTP Test Cycling | Calculate Your Functional Threshold Power">
            <a:extLst>
              <a:ext uri="{FF2B5EF4-FFF2-40B4-BE49-F238E27FC236}">
                <a16:creationId xmlns:a16="http://schemas.microsoft.com/office/drawing/2014/main" id="{3A0FDA78-A236-44AF-AD0E-87F0FC0D9E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920" r="-4" b="-4"/>
          <a:stretch/>
        </p:blipFill>
        <p:spPr>
          <a:xfrm>
            <a:off x="9183077" y="3798277"/>
            <a:ext cx="2852615" cy="2590020"/>
          </a:xfrm>
          <a:custGeom>
            <a:avLst/>
            <a:gdLst/>
            <a:ahLst/>
            <a:cxnLst/>
            <a:rect l="l" t="t" r="r" b="b"/>
            <a:pathLst>
              <a:path w="3975464" h="4365555" extrusionOk="0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9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32A5-595C-485A-AA78-9224513C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TOPICS ARE COVERED IN THE THEORY CLASSES?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F3977-9DA1-4FB5-900A-D7C0CD2DC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289800" cy="43513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b="1" dirty="0"/>
              <a:t>Strand 2-</a:t>
            </a:r>
          </a:p>
          <a:p>
            <a:pPr fontAlgn="base"/>
            <a:r>
              <a:rPr lang="en-GB" dirty="0"/>
              <a:t>Contemporary Issues in Physical Activity</a:t>
            </a:r>
          </a:p>
          <a:p>
            <a:pPr fontAlgn="base"/>
            <a:r>
              <a:rPr lang="en-GB" dirty="0"/>
              <a:t>Physical Activity Participation</a:t>
            </a:r>
          </a:p>
          <a:p>
            <a:pPr fontAlgn="base"/>
            <a:r>
              <a:rPr lang="en-GB" dirty="0"/>
              <a:t>Promoting Physical Activity and Pathways to Excellence</a:t>
            </a:r>
          </a:p>
          <a:p>
            <a:pPr fontAlgn="base"/>
            <a:r>
              <a:rPr lang="en-GB" dirty="0"/>
              <a:t>Ethics and Fair Play</a:t>
            </a:r>
          </a:p>
          <a:p>
            <a:pPr fontAlgn="base"/>
            <a:r>
              <a:rPr lang="en-GB" dirty="0"/>
              <a:t>Physical Activity and Inclusion</a:t>
            </a:r>
          </a:p>
          <a:p>
            <a:pPr fontAlgn="base"/>
            <a:r>
              <a:rPr lang="en-GB" dirty="0"/>
              <a:t>Technology, Media and Sport</a:t>
            </a:r>
          </a:p>
          <a:p>
            <a:pPr fontAlgn="base"/>
            <a:r>
              <a:rPr lang="en-GB" dirty="0"/>
              <a:t>Gender and Physical Activity</a:t>
            </a:r>
          </a:p>
          <a:p>
            <a:pPr fontAlgn="base"/>
            <a:r>
              <a:rPr lang="en-GB" dirty="0"/>
              <a:t>Business and Enterprise in Physical Activity and Sport</a:t>
            </a:r>
          </a:p>
          <a:p>
            <a:endParaRPr lang="en-IE" dirty="0"/>
          </a:p>
        </p:txBody>
      </p:sp>
      <p:pic>
        <p:nvPicPr>
          <p:cNvPr id="1026" name="Picture 2" descr="Sports Studies – Curated | Taylor ...">
            <a:extLst>
              <a:ext uri="{FF2B5EF4-FFF2-40B4-BE49-F238E27FC236}">
                <a16:creationId xmlns:a16="http://schemas.microsoft.com/office/drawing/2014/main" id="{F83568F2-7295-47D9-A464-F1D31A5E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75242"/>
            <a:ext cx="3876431" cy="29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1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3C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en-IE" sz="3700" b="1">
                <a:solidFill>
                  <a:srgbClr val="FFFFFF"/>
                </a:solidFill>
              </a:rPr>
              <a:t>Strand 1: Making Our Way Towards Optimum Performance</a:t>
            </a:r>
            <a:br>
              <a:rPr lang="en-IE" sz="3700">
                <a:solidFill>
                  <a:srgbClr val="FFFFFF"/>
                </a:solidFill>
              </a:rPr>
            </a:br>
            <a:endParaRPr sz="3700">
              <a:solidFill>
                <a:srgbClr val="FFFFFF"/>
              </a:solidFill>
            </a:endParaRPr>
          </a:p>
        </p:txBody>
      </p:sp>
      <p:pic>
        <p:nvPicPr>
          <p:cNvPr id="215" name="Google Shape;215;p10" descr="Alison - Introduction to the Human Muscular System - student reviews"/>
          <p:cNvPicPr preferRelativeResize="0"/>
          <p:nvPr/>
        </p:nvPicPr>
        <p:blipFill rotWithShape="1">
          <a:blip r:embed="rId3">
            <a:alphaModFix/>
          </a:blip>
          <a:srcRect l="8333" r="7287" b="-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 descr="Skeletal System Function and Components"/>
          <p:cNvPicPr preferRelativeResize="0"/>
          <p:nvPr/>
        </p:nvPicPr>
        <p:blipFill rotWithShape="1">
          <a:blip r:embed="rId4">
            <a:alphaModFix/>
          </a:blip>
          <a:srcRect l="27839" r="15840" b="1"/>
          <a:stretch/>
        </p:blipFill>
        <p:spPr>
          <a:xfrm>
            <a:off x="3941469" y="2454902"/>
            <a:ext cx="3442803" cy="4080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/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>
            <a:spLocks noGrp="1"/>
          </p:cNvSpPr>
          <p:nvPr>
            <p:ph type="body" idx="1"/>
          </p:nvPr>
        </p:nvSpPr>
        <p:spPr>
          <a:xfrm>
            <a:off x="7957973" y="763523"/>
            <a:ext cx="3511296" cy="53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</a:pPr>
            <a:r>
              <a:rPr lang="en-IE" sz="6600">
                <a:solidFill>
                  <a:srgbClr val="FFFFFF"/>
                </a:solidFill>
              </a:rPr>
              <a:t>Intro: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IE" sz="4000">
                <a:solidFill>
                  <a:srgbClr val="FFFFFF"/>
                </a:solidFill>
              </a:rPr>
              <a:t>How the Body Moves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3941470" y="6011937"/>
            <a:ext cx="3442802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Skeletal System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321732" y="6046127"/>
            <a:ext cx="3447034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Muscular System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IE" sz="2600" b="1"/>
              <a:t>Strand 1 Topics (Making Our Way Towards Optimum Performance)</a:t>
            </a:r>
            <a:endParaRPr sz="2600"/>
          </a:p>
        </p:txBody>
      </p:sp>
      <p:pic>
        <p:nvPicPr>
          <p:cNvPr id="227" name="Google Shape;227;p11" descr="FTP Test Cycling | Calculate Your Functional Threshold Power"/>
          <p:cNvPicPr preferRelativeResize="0"/>
          <p:nvPr/>
        </p:nvPicPr>
        <p:blipFill rotWithShape="1">
          <a:blip r:embed="rId3">
            <a:alphaModFix/>
          </a:blip>
          <a:srcRect l="7920" r="-4" b="-4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 extrusionOk="0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8" name="Google Shape;228;p11" descr="Strider Bikes | Best-Selling Strider Balance Bike for Kids | Official  Website"/>
          <p:cNvPicPr preferRelativeResize="0"/>
          <p:nvPr/>
        </p:nvPicPr>
        <p:blipFill rotWithShape="1">
          <a:blip r:embed="rId4">
            <a:alphaModFix/>
          </a:blip>
          <a:srcRect l="16254" r="14502" b="-3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 extrusionOk="0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p11" descr="Overload Injuries in Cycling - Incitus"/>
          <p:cNvPicPr preferRelativeResize="0"/>
          <p:nvPr/>
        </p:nvPicPr>
        <p:blipFill rotWithShape="1">
          <a:blip r:embed="rId5">
            <a:alphaModFix/>
          </a:blip>
          <a:srcRect l="34032" r="4711" b="1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 extrusionOk="0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 rot="5400000">
            <a:off x="3422904" y="5413767"/>
            <a:ext cx="1554480" cy="18288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>
            <a:spLocks noGrp="1"/>
          </p:cNvSpPr>
          <p:nvPr>
            <p:ph type="body" idx="1"/>
          </p:nvPr>
        </p:nvSpPr>
        <p:spPr>
          <a:xfrm>
            <a:off x="4413582" y="4544570"/>
            <a:ext cx="7147481" cy="170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E" sz="2200" b="1"/>
              <a:t>Topic 1: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E" sz="2200"/>
              <a:t>Skilled Performance and the Acquisition of Skill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E" sz="2200"/>
              <a:t>Analysing Skill and Technique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561826" y="187532"/>
            <a:ext cx="3387106" cy="189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IE" sz="3200" b="1"/>
              <a:t>Strand 1 Topics (Making Our Way Towards Optimum Performance)</a:t>
            </a:r>
            <a:endParaRPr sz="3200"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473858" y="2300288"/>
            <a:ext cx="338710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IE" sz="2000" b="1"/>
              <a:t>Topic 2: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IE" sz="2000"/>
              <a:t>Physical Demands of Performance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IE" sz="2000"/>
              <a:t>Principles of Training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IE" sz="2000"/>
              <a:t>Psychological Preparation for Performance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IE" sz="2000"/>
              <a:t>Diet and Nutrition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/>
          </a:p>
        </p:txBody>
      </p:sp>
      <p:sp>
        <p:nvSpPr>
          <p:cNvPr id="238" name="Google Shape;238;p12"/>
          <p:cNvSpPr/>
          <p:nvPr/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2" descr="Importance Of Physical Fitness: Health Tre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463" y="852239"/>
            <a:ext cx="3775899" cy="26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/>
          <p:nvPr/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2" descr="What is physiology? - The Physiological Socie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606" y="474133"/>
            <a:ext cx="2262568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2" descr="Strength training in sports: some mistakes not to be ma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0181" y="4318312"/>
            <a:ext cx="3094462" cy="206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5 Meal Delivery Services That Are Athlete-Approv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9639" y="4051679"/>
            <a:ext cx="2438503" cy="195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1000452" y="1522604"/>
            <a:ext cx="3150129" cy="154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IE" sz="2200" b="1"/>
              <a:t>Strand 1 Topics (Making Our Way Towards Optimum Performance)</a:t>
            </a:r>
            <a:br>
              <a:rPr lang="en-IE" sz="2200"/>
            </a:br>
            <a:endParaRPr sz="2200"/>
          </a:p>
        </p:txBody>
      </p:sp>
      <p:grpSp>
        <p:nvGrpSpPr>
          <p:cNvPr id="253" name="Google Shape;253;p13"/>
          <p:cNvGrpSpPr/>
          <p:nvPr/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54" name="Google Shape;254;p13"/>
            <p:cNvSpPr/>
            <p:nvPr/>
          </p:nvSpPr>
          <p:spPr>
            <a:xfrm>
              <a:off x="8183879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8983979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3"/>
          <p:cNvSpPr txBox="1">
            <a:spLocks noGrp="1"/>
          </p:cNvSpPr>
          <p:nvPr>
            <p:ph type="body" idx="1"/>
          </p:nvPr>
        </p:nvSpPr>
        <p:spPr>
          <a:xfrm>
            <a:off x="1000450" y="3067026"/>
            <a:ext cx="3150131" cy="32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E" sz="2000" b="1"/>
              <a:t>Topic 3: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E" sz="2000"/>
              <a:t>Analysing Performance in Sport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E" sz="2000"/>
              <a:t>Safe Practice in Sport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E" sz="2000"/>
              <a:t>The Role of Coach and Official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57" name="Google Shape;257;p13" descr="Spurs Assistant Coach Becky Hammon Praises Recent Hires of Female Coaches  in NBA | ArtSlut"/>
          <p:cNvPicPr preferRelativeResize="0"/>
          <p:nvPr/>
        </p:nvPicPr>
        <p:blipFill rotWithShape="1">
          <a:blip r:embed="rId3">
            <a:alphaModFix/>
          </a:blip>
          <a:srcRect r="4" b="8152"/>
          <a:stretch/>
        </p:blipFill>
        <p:spPr>
          <a:xfrm>
            <a:off x="4601056" y="10"/>
            <a:ext cx="3749040" cy="338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 descr="Rugby Performance Analysis Software - Video Analysis"/>
          <p:cNvPicPr preferRelativeResize="0"/>
          <p:nvPr/>
        </p:nvPicPr>
        <p:blipFill rotWithShape="1">
          <a:blip r:embed="rId4">
            <a:alphaModFix/>
          </a:blip>
          <a:srcRect l="7447" r="9719" b="-3"/>
          <a:stretch/>
        </p:blipFill>
        <p:spPr>
          <a:xfrm>
            <a:off x="8442960" y="10"/>
            <a:ext cx="3749040" cy="338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 descr="Brazilian referee stops football match following homophobic chants • GCN"/>
          <p:cNvPicPr preferRelativeResize="0"/>
          <p:nvPr/>
        </p:nvPicPr>
        <p:blipFill rotWithShape="1">
          <a:blip r:embed="rId5">
            <a:alphaModFix/>
          </a:blip>
          <a:srcRect l="13459" r="24210" b="1"/>
          <a:stretch/>
        </p:blipFill>
        <p:spPr>
          <a:xfrm>
            <a:off x="4601056" y="3474722"/>
            <a:ext cx="3749040" cy="338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UK Coaching - To Stretch or Not to Stretch? That is the Question"/>
          <p:cNvPicPr preferRelativeResize="0"/>
          <p:nvPr/>
        </p:nvPicPr>
        <p:blipFill rotWithShape="1">
          <a:blip r:embed="rId6">
            <a:alphaModFix/>
          </a:blip>
          <a:srcRect l="51165" r="15314"/>
          <a:stretch/>
        </p:blipFill>
        <p:spPr>
          <a:xfrm>
            <a:off x="8442960" y="3474719"/>
            <a:ext cx="3749040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4" descr="Lett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547" r="3008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E" sz="2800" b="1"/>
              <a:t>Strand 1 Topics (Making Our Way Towards Optimum Performance)</a:t>
            </a:r>
            <a:endParaRPr sz="2800"/>
          </a:p>
        </p:txBody>
      </p:sp>
      <p:cxnSp>
        <p:nvCxnSpPr>
          <p:cNvPr id="268" name="Google Shape;268;p14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69" name="Google Shape;269;p14"/>
          <p:cNvSpPr txBox="1">
            <a:spLocks noGrp="1"/>
          </p:cNvSpPr>
          <p:nvPr>
            <p:ph type="body" idx="1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 b="1"/>
              <a:t>Topic 4: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/>
              <a:t>Planning for Optimum Performance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/>
          </p:nvPr>
        </p:nvSpPr>
        <p:spPr>
          <a:xfrm>
            <a:off x="327276" y="1610024"/>
            <a:ext cx="3731798" cy="145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IE" sz="2200" b="1" dirty="0"/>
              <a:t>Strand 2: Relevant Contemporary Issues in Physical Activity</a:t>
            </a:r>
            <a:br>
              <a:rPr lang="en-IE" sz="2200" dirty="0"/>
            </a:br>
            <a:endParaRPr sz="2200" dirty="0"/>
          </a:p>
        </p:txBody>
      </p:sp>
      <p:grpSp>
        <p:nvGrpSpPr>
          <p:cNvPr id="276" name="Google Shape;276;p15"/>
          <p:cNvGrpSpPr/>
          <p:nvPr/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77" name="Google Shape;277;p15"/>
            <p:cNvSpPr/>
            <p:nvPr/>
          </p:nvSpPr>
          <p:spPr>
            <a:xfrm>
              <a:off x="8183879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8983979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5"/>
          <p:cNvSpPr txBox="1">
            <a:spLocks noGrp="1"/>
          </p:cNvSpPr>
          <p:nvPr>
            <p:ph type="body" idx="1"/>
          </p:nvPr>
        </p:nvSpPr>
        <p:spPr>
          <a:xfrm>
            <a:off x="327276" y="2956070"/>
            <a:ext cx="3731798" cy="39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Compulsory Topics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Topic 1: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/>
              <a:t>Participation in Physical Activity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/>
              <a:t>The Promotion of Physical Activity and Building Pathways to Excellence 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Topic 2: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/>
              <a:t>Ethics and Fair Play in Sport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pic>
        <p:nvPicPr>
          <p:cNvPr id="280" name="Google Shape;280;p15" descr="Children who were picked last in PE turn into lazy adults | Daily Mail  Online"/>
          <p:cNvPicPr preferRelativeResize="0"/>
          <p:nvPr/>
        </p:nvPicPr>
        <p:blipFill rotWithShape="1">
          <a:blip r:embed="rId3">
            <a:alphaModFix/>
          </a:blip>
          <a:srcRect r="11761" b="2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5" descr="A new normal: Israel and the business of Olympic sport | 3 Wire Sports"/>
          <p:cNvPicPr preferRelativeResize="0"/>
          <p:nvPr/>
        </p:nvPicPr>
        <p:blipFill rotWithShape="1">
          <a:blip r:embed="rId4">
            <a:alphaModFix/>
          </a:blip>
          <a:srcRect r="-4" b="3289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 descr="Guidelines for the promotion of physical activity with older people"/>
          <p:cNvPicPr preferRelativeResize="0"/>
          <p:nvPr/>
        </p:nvPicPr>
        <p:blipFill rotWithShape="1">
          <a:blip r:embed="rId5">
            <a:alphaModFix/>
          </a:blip>
          <a:srcRect t="20718" r="1" b="47590"/>
          <a:stretch/>
        </p:blipFill>
        <p:spPr>
          <a:xfrm>
            <a:off x="4639055" y="3474720"/>
            <a:ext cx="7552944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title"/>
          </p:nvPr>
        </p:nvSpPr>
        <p:spPr>
          <a:xfrm>
            <a:off x="1725262" y="76510"/>
            <a:ext cx="2820262" cy="17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IE" sz="2200" b="1"/>
              <a:t>Strand 2 Topics (Relevant Contemporary Issues in Physical Activity)</a:t>
            </a:r>
            <a:endParaRPr sz="2200"/>
          </a:p>
        </p:txBody>
      </p:sp>
      <p:grpSp>
        <p:nvGrpSpPr>
          <p:cNvPr id="289" name="Google Shape;289;p16"/>
          <p:cNvGrpSpPr/>
          <p:nvPr/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90" name="Google Shape;290;p16"/>
            <p:cNvSpPr/>
            <p:nvPr/>
          </p:nvSpPr>
          <p:spPr>
            <a:xfrm>
              <a:off x="8183879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8983979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327276" y="2136330"/>
            <a:ext cx="3731798" cy="42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/>
              <a:t>Topics That Change Every 2 Years (You study the 2 topics that are prescribed to you)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Topic 3: </a:t>
            </a:r>
            <a:r>
              <a:rPr lang="en-IE" sz="1800"/>
              <a:t>Inclusion in Physical Activity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Topic 4: </a:t>
            </a:r>
            <a:r>
              <a:rPr lang="en-IE" sz="1800"/>
              <a:t>Technology, and Media in Sport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Topic 5: Gender in Physical Activity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1800" b="1"/>
              <a:t>Topic 6: Business and Enterprise in Physical Activity in Sport</a:t>
            </a:r>
            <a:endParaRPr sz="180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293" name="Google Shape;293;p16" descr="What is Sports Management? | LSU Online"/>
          <p:cNvPicPr preferRelativeResize="0"/>
          <p:nvPr/>
        </p:nvPicPr>
        <p:blipFill rotWithShape="1">
          <a:blip r:embed="rId3">
            <a:alphaModFix/>
          </a:blip>
          <a:srcRect l="24727" r="13228" b="1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 descr="Synchronized in their stand / Women take men&amp;#39;s side against sport&amp;#39;s  hierarchy"/>
          <p:cNvPicPr preferRelativeResize="0"/>
          <p:nvPr/>
        </p:nvPicPr>
        <p:blipFill rotWithShape="1">
          <a:blip r:embed="rId4">
            <a:alphaModFix/>
          </a:blip>
          <a:srcRect r="25821" b="-2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 descr="King promotes “incredible power” of weightlifting to women and girls of the  world - Olympic News"/>
          <p:cNvPicPr preferRelativeResize="0"/>
          <p:nvPr/>
        </p:nvPicPr>
        <p:blipFill rotWithShape="1">
          <a:blip r:embed="rId5">
            <a:alphaModFix/>
          </a:blip>
          <a:srcRect t="14119" r="-2" b="6597"/>
          <a:stretch/>
        </p:blipFill>
        <p:spPr>
          <a:xfrm>
            <a:off x="4639055" y="3474720"/>
            <a:ext cx="7552944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3C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IE" sz="3700">
                <a:solidFill>
                  <a:srgbClr val="FFFFFF"/>
                </a:solidFill>
              </a:rPr>
              <a:t>What do we already know?</a:t>
            </a:r>
            <a:br>
              <a:rPr lang="en-IE" sz="3700">
                <a:solidFill>
                  <a:srgbClr val="FFFFFF"/>
                </a:solidFill>
              </a:rPr>
            </a:br>
            <a:br>
              <a:rPr lang="en-IE" sz="3700">
                <a:solidFill>
                  <a:srgbClr val="FFFFFF"/>
                </a:solidFill>
              </a:rPr>
            </a:br>
            <a:r>
              <a:rPr lang="en-IE" sz="2800">
                <a:solidFill>
                  <a:srgbClr val="FFFFFF"/>
                </a:solidFill>
              </a:rPr>
              <a:t>Competition time!</a:t>
            </a:r>
            <a:br>
              <a:rPr lang="en-IE" sz="3700">
                <a:solidFill>
                  <a:srgbClr val="FFFFFF"/>
                </a:solidFill>
              </a:rPr>
            </a:br>
            <a:endParaRPr sz="3700">
              <a:solidFill>
                <a:srgbClr val="FFFFFF"/>
              </a:solidFill>
            </a:endParaRPr>
          </a:p>
        </p:txBody>
      </p:sp>
      <p:pic>
        <p:nvPicPr>
          <p:cNvPr id="314" name="Google Shape;314;p18" descr="Alison - Introduction to the Human Muscular System - student reviews"/>
          <p:cNvPicPr preferRelativeResize="0"/>
          <p:nvPr/>
        </p:nvPicPr>
        <p:blipFill rotWithShape="1">
          <a:blip r:embed="rId3">
            <a:alphaModFix/>
          </a:blip>
          <a:srcRect l="8333" r="7287" b="-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 descr="Skeletal System Function and Components"/>
          <p:cNvPicPr preferRelativeResize="0"/>
          <p:nvPr/>
        </p:nvPicPr>
        <p:blipFill rotWithShape="1">
          <a:blip r:embed="rId4">
            <a:alphaModFix/>
          </a:blip>
          <a:srcRect l="27839" r="15840" b="1"/>
          <a:stretch/>
        </p:blipFill>
        <p:spPr>
          <a:xfrm>
            <a:off x="3941469" y="2454902"/>
            <a:ext cx="3442803" cy="408025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/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1"/>
          </p:nvPr>
        </p:nvSpPr>
        <p:spPr>
          <a:xfrm>
            <a:off x="7582563" y="491260"/>
            <a:ext cx="4281891" cy="560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IE" sz="2400">
                <a:solidFill>
                  <a:srgbClr val="FFFFFF"/>
                </a:solidFill>
              </a:rPr>
              <a:t>In groups of 3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IE" sz="2400">
                <a:solidFill>
                  <a:srgbClr val="FFFFFF"/>
                </a:solidFill>
              </a:rPr>
              <a:t>Name of as muscles as possible.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IE" sz="2400">
                <a:solidFill>
                  <a:srgbClr val="FFFFFF"/>
                </a:solidFill>
              </a:rPr>
              <a:t>(2 mins)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3941470" y="6011937"/>
            <a:ext cx="3442802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Skeletal System</a:t>
            </a: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321732" y="6046127"/>
            <a:ext cx="3447034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Muscular System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 descr="Desks in empty classroom"/>
          <p:cNvPicPr preferRelativeResize="0"/>
          <p:nvPr/>
        </p:nvPicPr>
        <p:blipFill rotWithShape="1">
          <a:blip r:embed="rId3">
            <a:alphaModFix amt="35000"/>
          </a:blip>
          <a:srcRect t="13674" b="1132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354229" y="1065862"/>
            <a:ext cx="3797136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IE" sz="5400" b="1" dirty="0">
                <a:solidFill>
                  <a:srgbClr val="FFFFFF"/>
                </a:solidFill>
              </a:rPr>
              <a:t>Assessment</a:t>
            </a:r>
            <a:endParaRPr dirty="0"/>
          </a:p>
        </p:txBody>
      </p:sp>
      <p:cxnSp>
        <p:nvCxnSpPr>
          <p:cNvPr id="114" name="Google Shape;114;p2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5155379" y="247135"/>
            <a:ext cx="6682392" cy="648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0" indent="-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AutoNum type="arabicPeriod"/>
            </a:pPr>
            <a:r>
              <a:rPr lang="en-IE" sz="3200" b="1" dirty="0">
                <a:solidFill>
                  <a:srgbClr val="FFFFFF"/>
                </a:solidFill>
              </a:rPr>
              <a:t>Written Exam 50% (Higher or Ordinary Level)</a:t>
            </a:r>
            <a:endParaRPr dirty="0"/>
          </a:p>
          <a:p>
            <a:pPr marL="914400" lvl="0" indent="-711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dirty="0">
              <a:solidFill>
                <a:srgbClr val="FFFFFF"/>
              </a:solidFill>
            </a:endParaRPr>
          </a:p>
          <a:p>
            <a:pPr marL="914400" lvl="0" indent="-914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AutoNum type="arabicPeriod"/>
            </a:pPr>
            <a:r>
              <a:rPr lang="en-IE" sz="3200" b="1" dirty="0">
                <a:solidFill>
                  <a:srgbClr val="FFFFFF"/>
                </a:solidFill>
              </a:rPr>
              <a:t>Physical Activity Project (PAP) 20% (Higher or Ordinary Level)</a:t>
            </a:r>
            <a:endParaRPr dirty="0"/>
          </a:p>
          <a:p>
            <a:pPr marL="914400" lvl="0" indent="-711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dirty="0">
              <a:solidFill>
                <a:srgbClr val="FFFFFF"/>
              </a:solidFill>
            </a:endParaRPr>
          </a:p>
          <a:p>
            <a:pPr marL="914400" lvl="0" indent="-914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AutoNum type="arabicPeriod"/>
            </a:pPr>
            <a:r>
              <a:rPr lang="en-IE" sz="3200" b="1" dirty="0">
                <a:solidFill>
                  <a:srgbClr val="FFFFFF"/>
                </a:solidFill>
              </a:rPr>
              <a:t>Performance Assessment Video (PAV) 30% (Common Level)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IE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IE" sz="46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IE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We will be concentrating on the Exam Content</a:t>
            </a:r>
            <a:br>
              <a:rPr lang="en-IE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IE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IE" sz="46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IE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we will be completing your PAP and PA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I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IE" sz="3600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I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Yr Work That We Need to Talk about NOW</a:t>
            </a:r>
            <a:endParaRPr/>
          </a:p>
        </p:txBody>
      </p:sp>
      <p:pic>
        <p:nvPicPr>
          <p:cNvPr id="130" name="Google Shape;130;p4" descr="Game: Fast Forward | Family | BoardGameGe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316" y="685235"/>
            <a:ext cx="6780700" cy="54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 rot="-54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578888" y="85950"/>
            <a:ext cx="2880828" cy="307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IE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Strands of Physical Activities for PAP and PAV</a:t>
            </a:r>
            <a:endParaRPr/>
          </a:p>
        </p:txBody>
      </p:sp>
      <p:pic>
        <p:nvPicPr>
          <p:cNvPr id="141" name="Google Shape;141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134" y="85950"/>
            <a:ext cx="6134101" cy="668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576751" y="2427233"/>
            <a:ext cx="288082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Choose an activity from one of these strands that you are most knowledgeable in.</a:t>
            </a:r>
            <a:endParaRPr sz="28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229377" y="4967903"/>
            <a:ext cx="357985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Now choose a second one from a different strand for backup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838200" y="-240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What the PAP looks like…..</a:t>
            </a:r>
            <a:endParaRPr/>
          </a:p>
        </p:txBody>
      </p:sp>
      <p:grpSp>
        <p:nvGrpSpPr>
          <p:cNvPr id="149" name="Google Shape;149;p6"/>
          <p:cNvGrpSpPr/>
          <p:nvPr/>
        </p:nvGrpSpPr>
        <p:grpSpPr>
          <a:xfrm>
            <a:off x="2034381" y="1017065"/>
            <a:ext cx="8123237" cy="4443905"/>
            <a:chOff x="2381" y="505669"/>
            <a:chExt cx="8123237" cy="4443905"/>
          </a:xfrm>
        </p:grpSpPr>
        <p:sp>
          <p:nvSpPr>
            <p:cNvPr id="150" name="Google Shape;150;p6"/>
            <p:cNvSpPr/>
            <p:nvPr/>
          </p:nvSpPr>
          <p:spPr>
            <a:xfrm>
              <a:off x="7040880" y="3159417"/>
              <a:ext cx="91440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3969543" y="1585304"/>
              <a:ext cx="3117056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2" name="Google Shape;152;p6"/>
            <p:cNvSpPr/>
            <p:nvPr/>
          </p:nvSpPr>
          <p:spPr>
            <a:xfrm>
              <a:off x="4063992" y="3159417"/>
              <a:ext cx="944570" cy="5310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4409"/>
                  </a:lnTo>
                  <a:lnTo>
                    <a:pt x="0" y="84409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3" name="Google Shape;153;p6"/>
            <p:cNvSpPr/>
            <p:nvPr/>
          </p:nvSpPr>
          <p:spPr>
            <a:xfrm>
              <a:off x="3969543" y="1585304"/>
              <a:ext cx="1039018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4" name="Google Shape;154;p6"/>
            <p:cNvSpPr/>
            <p:nvPr/>
          </p:nvSpPr>
          <p:spPr>
            <a:xfrm>
              <a:off x="2930524" y="1585304"/>
              <a:ext cx="1039018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5" name="Google Shape;155;p6"/>
            <p:cNvSpPr/>
            <p:nvPr/>
          </p:nvSpPr>
          <p:spPr>
            <a:xfrm>
              <a:off x="806767" y="3159417"/>
              <a:ext cx="91440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" name="Google Shape;156;p6"/>
            <p:cNvSpPr/>
            <p:nvPr/>
          </p:nvSpPr>
          <p:spPr>
            <a:xfrm>
              <a:off x="852487" y="1585304"/>
              <a:ext cx="3117056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7" name="Google Shape;157;p6"/>
            <p:cNvSpPr/>
            <p:nvPr/>
          </p:nvSpPr>
          <p:spPr>
            <a:xfrm>
              <a:off x="3119437" y="50566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308350" y="68513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3339971" y="716757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</a:t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" y="207978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91293" y="225924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222914" y="2290870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Analysis of How you Perform</a:t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" y="365389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91293" y="383336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222914" y="3864983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1</a:t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080418" y="207978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269331" y="225924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2300952" y="2290870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Setting Goals  </a:t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158456" y="207978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347368" y="225924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4378989" y="2290870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Practice/Training</a:t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213886" y="3690474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402798" y="3869940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3434419" y="3901561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2</a:t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6236493" y="207978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425406" y="225924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6457027" y="2290870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</a:t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6236493" y="365389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425406" y="383336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6457027" y="3864983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IE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3</a:t>
              </a:r>
              <a:endParaRPr/>
            </a:p>
          </p:txBody>
        </p:sp>
      </p:grpSp>
      <p:cxnSp>
        <p:nvCxnSpPr>
          <p:cNvPr id="181" name="Google Shape;181;p6"/>
          <p:cNvCxnSpPr/>
          <p:nvPr/>
        </p:nvCxnSpPr>
        <p:spPr>
          <a:xfrm>
            <a:off x="5047488" y="3681984"/>
            <a:ext cx="0" cy="35356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6"/>
          <p:cNvCxnSpPr/>
          <p:nvPr/>
        </p:nvCxnSpPr>
        <p:spPr>
          <a:xfrm rot="10800000" flipH="1">
            <a:off x="5047488" y="4035552"/>
            <a:ext cx="1036320" cy="609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6"/>
          <p:cNvSpPr txBox="1"/>
          <p:nvPr/>
        </p:nvSpPr>
        <p:spPr>
          <a:xfrm>
            <a:off x="3108960" y="5709041"/>
            <a:ext cx="618134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+ 1600 word document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IE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ype</a:t>
            </a:r>
            <a:r>
              <a:rPr lang="en-IE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 Word document</a:t>
            </a:r>
            <a:endParaRPr dirty="0"/>
          </a:p>
        </p:txBody>
      </p:sp>
      <p:sp>
        <p:nvSpPr>
          <p:cNvPr id="184" name="Google Shape;184;p6"/>
          <p:cNvSpPr/>
          <p:nvPr/>
        </p:nvSpPr>
        <p:spPr>
          <a:xfrm>
            <a:off x="116619" y="21077"/>
            <a:ext cx="288082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You will do this in the activity that you are most knowledgeable in.</a:t>
            </a:r>
            <a:endParaRPr sz="28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What the PAV looks like…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/>
              <a:t>You must provide an 8-minute video on how you perform in one of these activities.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428750" lvl="2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/>
              <a:t>Association Football (Games Strand)</a:t>
            </a:r>
            <a:endParaRPr/>
          </a:p>
          <a:p>
            <a:pPr marL="1428750" lvl="2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/>
              <a:t>Circuit training and Fartlek training (Personal Exercise and Fitness Strand)</a:t>
            </a:r>
            <a:endParaRPr/>
          </a:p>
          <a:p>
            <a:pPr marL="1428750" lvl="2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/>
              <a:t>Middle Distance Running (Athletics Strand)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IE">
                <a:solidFill>
                  <a:srgbClr val="FF0000"/>
                </a:solidFill>
              </a:rPr>
              <a:t>The Catch…..your chosen activity for your PAV cannot be in the same </a:t>
            </a:r>
            <a:r>
              <a:rPr lang="en-IE" b="1">
                <a:solidFill>
                  <a:srgbClr val="FF0000"/>
                </a:solidFill>
              </a:rPr>
              <a:t>strand</a:t>
            </a:r>
            <a:r>
              <a:rPr lang="en-IE">
                <a:solidFill>
                  <a:srgbClr val="FF0000"/>
                </a:solidFill>
              </a:rPr>
              <a:t> as your chosen activity for your PAP.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7288100" y="5268986"/>
            <a:ext cx="3579850" cy="13849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That is why I asked you to pick a backup activity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838200" y="5576798"/>
            <a:ext cx="40924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EG: If you have chosen the discus for your PAP you cannot choose the 100m sprint for your PAV as they are in the same strand.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I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Back to 5</a:t>
            </a:r>
            <a:r>
              <a:rPr lang="en-IE" sz="3600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I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Year and Exam Content</a:t>
            </a:r>
            <a:endParaRPr/>
          </a:p>
        </p:txBody>
      </p:sp>
      <p:pic>
        <p:nvPicPr>
          <p:cNvPr id="199" name="Google Shape;199;p8" descr="Rewind Map 1.12.2/1.12 for Minecraft - 9Minecraft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316" y="1520764"/>
            <a:ext cx="6780700" cy="3814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55046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IE" sz="4800" b="1">
                <a:solidFill>
                  <a:srgbClr val="FFFFFF"/>
                </a:solidFill>
              </a:rPr>
              <a:t>The Two Strands of Exam Content</a:t>
            </a:r>
            <a:endParaRPr/>
          </a:p>
        </p:txBody>
      </p:sp>
      <p:pic>
        <p:nvPicPr>
          <p:cNvPr id="206" name="Google Shape;206;p9" descr="Tech Innovations Used To Improve Athlete&amp;#39;s Performance"/>
          <p:cNvPicPr preferRelativeResize="0"/>
          <p:nvPr/>
        </p:nvPicPr>
        <p:blipFill rotWithShape="1">
          <a:blip r:embed="rId3">
            <a:alphaModFix/>
          </a:blip>
          <a:srcRect t="8952" r="1" b="444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8029319" y="491260"/>
            <a:ext cx="3424739" cy="604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IE" sz="2400">
                <a:solidFill>
                  <a:srgbClr val="FFFFFF"/>
                </a:solidFill>
              </a:rPr>
              <a:t>These will be studied in 5</a:t>
            </a:r>
            <a:r>
              <a:rPr lang="en-IE" sz="2400" baseline="30000">
                <a:solidFill>
                  <a:srgbClr val="FFFFFF"/>
                </a:solidFill>
              </a:rPr>
              <a:t>th</a:t>
            </a:r>
            <a:r>
              <a:rPr lang="en-IE" sz="2400">
                <a:solidFill>
                  <a:srgbClr val="FFFFFF"/>
                </a:solidFill>
              </a:rPr>
              <a:t> year and revised briefly before your exams in 6</a:t>
            </a:r>
            <a:r>
              <a:rPr lang="en-IE" sz="2400" baseline="30000">
                <a:solidFill>
                  <a:srgbClr val="FFFFFF"/>
                </a:solidFill>
              </a:rPr>
              <a:t>th</a:t>
            </a:r>
            <a:r>
              <a:rPr lang="en-IE" sz="2400">
                <a:solidFill>
                  <a:srgbClr val="FFFFFF"/>
                </a:solidFill>
              </a:rPr>
              <a:t> year.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IE" b="1">
                <a:solidFill>
                  <a:srgbClr val="FFFFFF"/>
                </a:solidFill>
              </a:rPr>
              <a:t>Strand 1: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IE" sz="2000" b="1">
                <a:solidFill>
                  <a:srgbClr val="FFFFFF"/>
                </a:solidFill>
              </a:rPr>
              <a:t>Making Our Way Towards Optimum Performance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IE" b="1">
                <a:solidFill>
                  <a:srgbClr val="FFFFFF"/>
                </a:solidFill>
              </a:rPr>
              <a:t>Strand 2: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IE" sz="2000" b="1">
                <a:solidFill>
                  <a:srgbClr val="FFFFFF"/>
                </a:solidFill>
              </a:rPr>
              <a:t>Relevant Contemporary Issues in Physical Activity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D3DED-FC1E-4B5E-8551-B9BC876CB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BBF497-E9E0-498E-8AC9-12F9117668C7}">
  <ds:schemaRefs>
    <ds:schemaRef ds:uri="http://schemas.microsoft.com/office/2006/documentManagement/types"/>
    <ds:schemaRef ds:uri="814a7c25-a72a-4e3a-990a-504940323173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e032ae29-fc85-487f-a9dc-a978520f2e1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33492B-3BD4-4FE1-9FAA-062A684BD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704</Words>
  <Application>Microsoft Office PowerPoint</Application>
  <PresentationFormat>Widescreen</PresentationFormat>
  <Paragraphs>126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Office Theme</vt:lpstr>
      <vt:lpstr>Leaving Cert PE</vt:lpstr>
      <vt:lpstr>Assessment</vt:lpstr>
      <vt:lpstr>5th Year We will be concentrating on the Exam Content  6th Year we will be completing your PAP and PA</vt:lpstr>
      <vt:lpstr>6th Yr Work That We Need to Talk about NOW</vt:lpstr>
      <vt:lpstr>The Strands of Physical Activities for PAP and PAV</vt:lpstr>
      <vt:lpstr>What the PAP looks like…..</vt:lpstr>
      <vt:lpstr>What the PAV looks like…</vt:lpstr>
      <vt:lpstr>Back to 5th Year and Exam Content</vt:lpstr>
      <vt:lpstr>The Two Strands of Exam Content</vt:lpstr>
      <vt:lpstr>PowerPoint Presentation</vt:lpstr>
      <vt:lpstr>WHAT TOPICS ARE COVERED IN THE THEORY CLASSES?</vt:lpstr>
      <vt:lpstr>Strand 1: Making Our Way Towards Optimum Performance </vt:lpstr>
      <vt:lpstr>Strand 1 Topics (Making Our Way Towards Optimum Performance)</vt:lpstr>
      <vt:lpstr>Strand 1 Topics (Making Our Way Towards Optimum Performance)</vt:lpstr>
      <vt:lpstr>Strand 1 Topics (Making Our Way Towards Optimum Performance) </vt:lpstr>
      <vt:lpstr>Strand 1 Topics (Making Our Way Towards Optimum Performance)</vt:lpstr>
      <vt:lpstr>Strand 2: Relevant Contemporary Issues in Physical Activity </vt:lpstr>
      <vt:lpstr>Strand 2 Topics (Relevant Contemporary Issues in Physical Activity)</vt:lpstr>
      <vt:lpstr>What do we already know?  Competition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 PE</dc:title>
  <dc:creator>Roz Gallie</dc:creator>
  <cp:lastModifiedBy>Ruaidhri Devitt</cp:lastModifiedBy>
  <cp:revision>4</cp:revision>
  <dcterms:created xsi:type="dcterms:W3CDTF">2021-07-14T17:20:46Z</dcterms:created>
  <dcterms:modified xsi:type="dcterms:W3CDTF">2025-01-17T12:27:48Z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