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58" r:id="rId7"/>
    <p:sldId id="260" r:id="rId8"/>
    <p:sldId id="261" r:id="rId9"/>
    <p:sldId id="263" r:id="rId10"/>
    <p:sldId id="266" r:id="rId11"/>
    <p:sldId id="267" r:id="rId12"/>
    <p:sldId id="264" r:id="rId13"/>
    <p:sldId id="268" r:id="rId14"/>
    <p:sldId id="265" r:id="rId15"/>
    <p:sldId id="25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ED6163-24AA-9AEE-EF92-4A6FC5425559}" v="1328" dt="2025-01-16T18:41:20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t Ailbe's School – Scoil Ailbhe Naofa">
            <a:extLst>
              <a:ext uri="{FF2B5EF4-FFF2-40B4-BE49-F238E27FC236}">
                <a16:creationId xmlns:a16="http://schemas.microsoft.com/office/drawing/2014/main" id="{A601D7D2-BEDA-46B0-BFBD-9CA38DCF95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125" r="9356" b="-2"/>
          <a:stretch/>
        </p:blipFill>
        <p:spPr>
          <a:xfrm>
            <a:off x="1" y="10"/>
            <a:ext cx="4319259" cy="6857990"/>
          </a:xfrm>
          <a:custGeom>
            <a:avLst/>
            <a:gdLst/>
            <a:ahLst/>
            <a:cxnLst/>
            <a:rect l="l" t="t" r="r" b="b"/>
            <a:pathLst>
              <a:path w="4319259" h="6858000">
                <a:moveTo>
                  <a:pt x="0" y="0"/>
                </a:moveTo>
                <a:lnTo>
                  <a:pt x="4319259" y="0"/>
                </a:lnTo>
                <a:lnTo>
                  <a:pt x="4290943" y="189570"/>
                </a:lnTo>
                <a:lnTo>
                  <a:pt x="4287560" y="189570"/>
                </a:lnTo>
                <a:lnTo>
                  <a:pt x="32914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Isosceles Triangle 30">
            <a:extLst>
              <a:ext uri="{FF2B5EF4-FFF2-40B4-BE49-F238E27FC236}">
                <a16:creationId xmlns:a16="http://schemas.microsoft.com/office/drawing/2014/main" id="{AAE91109-6523-4FB6-AAD7-035E8C413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Inside Business STUDENT ACTIVITY BOOK ONLY">
            <a:extLst>
              <a:ext uri="{FF2B5EF4-FFF2-40B4-BE49-F238E27FC236}">
                <a16:creationId xmlns:a16="http://schemas.microsoft.com/office/drawing/2014/main" id="{F1092A63-D7A0-D8EA-C22B-01A34B9FAD3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421" r="7963" b="-1"/>
          <a:stretch/>
        </p:blipFill>
        <p:spPr>
          <a:xfrm>
            <a:off x="3294151" y="10"/>
            <a:ext cx="4820935" cy="6857990"/>
          </a:xfrm>
          <a:custGeom>
            <a:avLst/>
            <a:gdLst/>
            <a:ahLst/>
            <a:cxnLst/>
            <a:rect l="l" t="t" r="r" b="b"/>
            <a:pathLst>
              <a:path w="4820935" h="6858000">
                <a:moveTo>
                  <a:pt x="1027763" y="0"/>
                </a:moveTo>
                <a:lnTo>
                  <a:pt x="4820935" y="0"/>
                </a:lnTo>
                <a:lnTo>
                  <a:pt x="4792619" y="189570"/>
                </a:lnTo>
                <a:lnTo>
                  <a:pt x="4789235" y="189570"/>
                </a:lnTo>
                <a:lnTo>
                  <a:pt x="3793172" y="6858000"/>
                </a:lnTo>
                <a:lnTo>
                  <a:pt x="0" y="6858000"/>
                </a:lnTo>
                <a:lnTo>
                  <a:pt x="26598" y="6679936"/>
                </a:lnTo>
                <a:lnTo>
                  <a:pt x="29982" y="6679936"/>
                </a:lnTo>
                <a:close/>
              </a:path>
            </a:pathLst>
          </a:custGeom>
        </p:spPr>
      </p:pic>
      <p:pic>
        <p:nvPicPr>
          <p:cNvPr id="6" name="Picture 5" descr="Inside Business">
            <a:extLst>
              <a:ext uri="{FF2B5EF4-FFF2-40B4-BE49-F238E27FC236}">
                <a16:creationId xmlns:a16="http://schemas.microsoft.com/office/drawing/2014/main" id="{9A0249D4-260B-F18F-C7D0-51BD450AAA6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" b="1671"/>
          <a:stretch/>
        </p:blipFill>
        <p:spPr>
          <a:xfrm>
            <a:off x="7086750" y="10"/>
            <a:ext cx="5105250" cy="6857990"/>
          </a:xfrm>
          <a:custGeom>
            <a:avLst/>
            <a:gdLst/>
            <a:ahLst/>
            <a:cxnLst/>
            <a:rect l="l" t="t" r="r" b="b"/>
            <a:pathLst>
              <a:path w="5105250" h="6858000">
                <a:moveTo>
                  <a:pt x="1027763" y="0"/>
                </a:moveTo>
                <a:lnTo>
                  <a:pt x="5105250" y="0"/>
                </a:lnTo>
                <a:lnTo>
                  <a:pt x="5105250" y="6858000"/>
                </a:lnTo>
                <a:lnTo>
                  <a:pt x="0" y="6858000"/>
                </a:lnTo>
                <a:lnTo>
                  <a:pt x="26597" y="6679936"/>
                </a:lnTo>
                <a:lnTo>
                  <a:pt x="29981" y="6679936"/>
                </a:lnTo>
                <a:close/>
              </a:path>
            </a:pathLst>
          </a:custGeom>
        </p:spPr>
      </p:pic>
      <p:sp>
        <p:nvSpPr>
          <p:cNvPr id="10" name="Freeform 52">
            <a:extLst>
              <a:ext uri="{FF2B5EF4-FFF2-40B4-BE49-F238E27FC236}">
                <a16:creationId xmlns:a16="http://schemas.microsoft.com/office/drawing/2014/main" id="{66483CF5-F8B0-4027-AF91-2B9EA2607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649" y="3576484"/>
            <a:ext cx="8522979" cy="3281517"/>
          </a:xfrm>
          <a:custGeom>
            <a:avLst/>
            <a:gdLst>
              <a:gd name="connsiteX0" fmla="*/ 8516100 w 8522979"/>
              <a:gd name="connsiteY0" fmla="*/ 0 h 3281517"/>
              <a:gd name="connsiteX1" fmla="*/ 8522979 w 8522979"/>
              <a:gd name="connsiteY1" fmla="*/ 3281517 h 3281517"/>
              <a:gd name="connsiteX2" fmla="*/ 650153 w 8522979"/>
              <a:gd name="connsiteY2" fmla="*/ 3281517 h 3281517"/>
              <a:gd name="connsiteX3" fmla="*/ 0 w 8522979"/>
              <a:gd name="connsiteY3" fmla="*/ 3003752 h 3281517"/>
              <a:gd name="connsiteX4" fmla="*/ 879142 w 8522979"/>
              <a:gd name="connsiteY4" fmla="*/ 690551 h 3281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22979" h="3281517">
                <a:moveTo>
                  <a:pt x="8516100" y="0"/>
                </a:moveTo>
                <a:lnTo>
                  <a:pt x="8522979" y="3281517"/>
                </a:lnTo>
                <a:lnTo>
                  <a:pt x="650153" y="3281517"/>
                </a:lnTo>
                <a:lnTo>
                  <a:pt x="0" y="3003752"/>
                </a:lnTo>
                <a:lnTo>
                  <a:pt x="879142" y="690551"/>
                </a:lnTo>
                <a:close/>
              </a:path>
            </a:pathLst>
          </a:custGeom>
          <a:solidFill>
            <a:srgbClr val="000000">
              <a:alpha val="83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EF4CAD-0802-4E16-AC51-4DD83B278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3BD7DEA-A77B-4C15-A0C4-0343479F7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23">
            <a:extLst>
              <a:ext uri="{FF2B5EF4-FFF2-40B4-BE49-F238E27FC236}">
                <a16:creationId xmlns:a16="http://schemas.microsoft.com/office/drawing/2014/main" id="{6B532CFB-8BEF-4A27-A25B-690BD21E8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68D1C50A-F4EA-4F14-B923-B154D938D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4">
            <a:extLst>
              <a:ext uri="{FF2B5EF4-FFF2-40B4-BE49-F238E27FC236}">
                <a16:creationId xmlns:a16="http://schemas.microsoft.com/office/drawing/2014/main" id="{61BD1D5E-05D0-4B4D-885D-46907A71C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2401" y="4267831"/>
            <a:ext cx="5181601" cy="1329677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latin typeface="Calibri"/>
                <a:ea typeface="Calibri"/>
                <a:cs typeface="Calibri"/>
              </a:rPr>
              <a:t>Leaving Cert Business</a:t>
            </a:r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D3CD8986-A9A0-4D27-87EB-08D097327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71C46AE8-0B3A-43F1-96FC-F5AA49C2B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7D29A34-DA83-48B9-AE26-667A5A42B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Isosceles Triangle 29">
            <a:extLst>
              <a:ext uri="{FF2B5EF4-FFF2-40B4-BE49-F238E27FC236}">
                <a16:creationId xmlns:a16="http://schemas.microsoft.com/office/drawing/2014/main" id="{685B99FF-7D64-4CD6-86AC-F6210756E1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DE8DE2B-61C1-46D5-BEB8-521321C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012C92A-B902-4B69-BDCF-CCA3021FC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2BDBC14-42A0-4182-BFBA-0751F6350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902DC474-5BCC-4188-ACDC-AD63E6B18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B427019-8592-4032-931B-4F27104C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D6E2CEA-A5BB-4CF7-B907-AE4DBF674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8D09D5A-29CC-4B32-9CE1-72E607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DF3A3FC-950B-40B0-923D-0F0BC1A5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CA0F2E1-CD3D-4521-9CCB-41A5CC6C5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9BA4F16A-21DC-462A-AD37-0A93C8B7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B75EBDD-038D-4572-A372-114938295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screenshot of a question&#10;&#10;Description automatically generated">
            <a:extLst>
              <a:ext uri="{FF2B5EF4-FFF2-40B4-BE49-F238E27FC236}">
                <a16:creationId xmlns:a16="http://schemas.microsoft.com/office/drawing/2014/main" id="{BCA08CA4-7D1E-8A00-A89F-82A84A104B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443" y="745447"/>
            <a:ext cx="10810936" cy="5622486"/>
          </a:xfrm>
        </p:spPr>
      </p:pic>
    </p:spTree>
    <p:extLst>
      <p:ext uri="{BB962C8B-B14F-4D97-AF65-F5344CB8AC3E}">
        <p14:creationId xmlns:p14="http://schemas.microsoft.com/office/powerpoint/2010/main" val="2145876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4DEEA8-062D-380E-606D-807513833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5609" y="-507423"/>
            <a:ext cx="6807648" cy="221907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Leaving Cert Reform: Business 2025</a:t>
            </a:r>
          </a:p>
        </p:txBody>
      </p:sp>
      <p:pic>
        <p:nvPicPr>
          <p:cNvPr id="4" name="Picture 3" descr="A pie chart with text on it&#10;&#10;Description automatically generated">
            <a:extLst>
              <a:ext uri="{FF2B5EF4-FFF2-40B4-BE49-F238E27FC236}">
                <a16:creationId xmlns:a16="http://schemas.microsoft.com/office/drawing/2014/main" id="{A89502EC-D8EC-F165-0A53-45764BECA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51" y="2195893"/>
            <a:ext cx="3856774" cy="255511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B560F-07FE-BF0C-85D0-20AB2E2A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544" y="984284"/>
            <a:ext cx="5829169" cy="517098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Business written paper will now be worth 60% of your overall grade. </a:t>
            </a: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Business Alive Investigative Study will be worth 40% of your overall grade. </a:t>
            </a:r>
          </a:p>
          <a:p>
            <a:r>
              <a:rPr lang="en-US" sz="28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The brief for this project will be issued by the State Examinations Commission in Term Two of 5th year. Students will work on their Investigative Study over a period of up to 20 hours. This project will be submitted in 6th year. 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2486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DE557-2E50-3704-81FE-B7B3CB57E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</a:rPr>
              <a:t>Grades awarded in 2024</a:t>
            </a:r>
            <a:r>
              <a:rPr lang="en-US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85CDF12-DB9C-9B69-DB49-8C9FC6132A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7034" y="1420361"/>
            <a:ext cx="8575908" cy="4621001"/>
          </a:xfrm>
        </p:spPr>
      </p:pic>
    </p:spTree>
    <p:extLst>
      <p:ext uri="{BB962C8B-B14F-4D97-AF65-F5344CB8AC3E}">
        <p14:creationId xmlns:p14="http://schemas.microsoft.com/office/powerpoint/2010/main" val="140245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A1B64-B012-4185-4B70-03F99C8C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3859" y="-1588"/>
            <a:ext cx="37372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latin typeface="Calibri"/>
                <a:ea typeface="Calibri"/>
                <a:cs typeface="Calibri"/>
              </a:rPr>
              <a:t>Why study Business for your Leaving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819DB-EB8B-054E-E6CA-7CCC2E690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626" y="898527"/>
            <a:ext cx="4064439" cy="446814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</a:rPr>
              <a:t>Business is a very beneficial subject for anyone interested in pursuing a career in: 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1. Finance                 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2. Enterprise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3. Law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4. Communications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5. Marketing</a:t>
            </a:r>
          </a:p>
          <a:p>
            <a:pPr marL="0" indent="0">
              <a:buNone/>
            </a:pPr>
            <a:r>
              <a:rPr lang="en-US" sz="3200" dirty="0">
                <a:latin typeface="Calibri"/>
                <a:ea typeface="Calibri"/>
                <a:cs typeface="Calibri"/>
              </a:rPr>
              <a:t>6. HR</a:t>
            </a:r>
          </a:p>
        </p:txBody>
      </p:sp>
      <p:pic>
        <p:nvPicPr>
          <p:cNvPr id="4" name="Picture 3" descr="Line Managers: What Are They?">
            <a:extLst>
              <a:ext uri="{FF2B5EF4-FFF2-40B4-BE49-F238E27FC236}">
                <a16:creationId xmlns:a16="http://schemas.microsoft.com/office/drawing/2014/main" id="{9671CFC5-4F6F-5EE0-3568-11A29498E26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364" r="24356" b="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141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C5540C3-9ED0-9210-E344-F6BA49085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10" y="816638"/>
            <a:ext cx="3857216" cy="5224724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Calibri"/>
                <a:ea typeface="Calibri"/>
                <a:cs typeface="Calibri"/>
              </a:rPr>
              <a:t>What type of students should study Business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6B3F8-3D9C-B2C3-4B6B-C5588A7AF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477" y="175866"/>
            <a:ext cx="5044001" cy="65149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</a:rPr>
              <a:t>Students who have an interest in current affairs and what is happening in the business world</a:t>
            </a:r>
            <a:endParaRPr lang="en-US" sz="2400" dirty="0"/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Students who are willing to and enjoy learning keywords and definitions. The course is very factual and requires a lot of learning containing only a few mathematical elements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Students who have an </a:t>
            </a:r>
            <a:r>
              <a:rPr lang="en-US" sz="2400" dirty="0" err="1">
                <a:latin typeface="Calibri"/>
                <a:ea typeface="Calibri"/>
                <a:cs typeface="Calibri"/>
              </a:rPr>
              <a:t>organised</a:t>
            </a:r>
            <a:r>
              <a:rPr lang="en-US" sz="2400" dirty="0">
                <a:latin typeface="Calibri"/>
                <a:ea typeface="Calibri"/>
                <a:cs typeface="Calibri"/>
              </a:rPr>
              <a:t> mind and like answering questions in bullet point format rather than in long essay format 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Students who have studied Business Studies for their Junior Certificate</a:t>
            </a:r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20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F80CA-E01E-5219-19BD-EF08ABB0B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D6AE-DD37-8D62-3A1B-2F37334EC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84" y="1414464"/>
            <a:ext cx="8993543" cy="515871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</a:rPr>
              <a:t>There are 7 Units on the Leaving Cert Business course. 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1: People in Business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2: Enterprise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3: Management 1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4: Management 2 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5: Marketing 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6: Domestic Environment </a:t>
            </a: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Unit 7: International Environment </a:t>
            </a:r>
          </a:p>
          <a:p>
            <a:pPr marL="0" indent="0">
              <a:buNone/>
            </a:pPr>
            <a:endParaRPr lang="en-US" sz="2400" dirty="0"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latin typeface="Calibri"/>
                <a:ea typeface="Calibri"/>
                <a:cs typeface="Calibri"/>
              </a:rPr>
              <a:t>Each year, specific units are selected which will be studied in preparation for the ABQ (Applied Business Question). </a:t>
            </a:r>
          </a:p>
        </p:txBody>
      </p:sp>
    </p:spTree>
    <p:extLst>
      <p:ext uri="{BB962C8B-B14F-4D97-AF65-F5344CB8AC3E}">
        <p14:creationId xmlns:p14="http://schemas.microsoft.com/office/powerpoint/2010/main" val="175469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4B73-584A-8558-0140-9D52978D4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72" y="125412"/>
            <a:ext cx="8953855" cy="812800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Exam breakdown: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21AC4-1215-E021-4217-932FC1997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72" y="1049339"/>
            <a:ext cx="9533292" cy="56667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Calibri"/>
                <a:ea typeface="Calibri"/>
                <a:cs typeface="Calibri"/>
              </a:rPr>
              <a:t>Section 1: Short Questions (80 marks)</a:t>
            </a:r>
          </a:p>
          <a:p>
            <a:pPr marL="571500" indent="-571500">
              <a:buFont typeface="Calibri" charset="2"/>
              <a:buChar char="-"/>
            </a:pPr>
            <a:r>
              <a:rPr lang="en-US" sz="4000" dirty="0">
                <a:latin typeface="Calibri"/>
                <a:ea typeface="Calibri"/>
                <a:cs typeface="Calibri"/>
              </a:rPr>
              <a:t>Answer 8/12 questions </a:t>
            </a:r>
          </a:p>
          <a:p>
            <a:pPr marL="571500" indent="-571500">
              <a:buFont typeface="Calibri" charset="2"/>
              <a:buChar char="-"/>
            </a:pPr>
            <a:r>
              <a:rPr lang="en-US" sz="4000" dirty="0">
                <a:latin typeface="Calibri"/>
                <a:ea typeface="Calibri"/>
                <a:cs typeface="Calibri"/>
              </a:rPr>
              <a:t>Each question is worth 10 marks</a:t>
            </a:r>
          </a:p>
          <a:p>
            <a:pPr marL="571500" indent="-571500">
              <a:buFont typeface="Calibri" charset="2"/>
              <a:buChar char="-"/>
            </a:pPr>
            <a:r>
              <a:rPr lang="en-US" sz="4000" dirty="0">
                <a:latin typeface="Calibri"/>
                <a:ea typeface="Calibri"/>
                <a:cs typeface="Calibri"/>
              </a:rPr>
              <a:t>Short questions equate to 20% of the exam </a:t>
            </a:r>
          </a:p>
          <a:p>
            <a:pPr marL="0" indent="0">
              <a:buNone/>
            </a:pPr>
            <a:endParaRPr lang="en-US" sz="4000" dirty="0">
              <a:latin typeface="Calibri"/>
              <a:ea typeface="Calibri"/>
              <a:cs typeface="Calibri"/>
            </a:endParaRPr>
          </a:p>
        </p:txBody>
      </p:sp>
      <p:pic>
        <p:nvPicPr>
          <p:cNvPr id="4" name="Picture 3" descr="A white paper with black lines&#10;&#10;Description automatically generated">
            <a:extLst>
              <a:ext uri="{FF2B5EF4-FFF2-40B4-BE49-F238E27FC236}">
                <a16:creationId xmlns:a16="http://schemas.microsoft.com/office/drawing/2014/main" id="{1D276D10-29AC-C8FB-758A-E557CE5AD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983" y="4261757"/>
            <a:ext cx="7703003" cy="219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40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9FE77-AC01-E897-32CC-040A0226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47" y="141287"/>
            <a:ext cx="8596668" cy="1320800"/>
          </a:xfrm>
        </p:spPr>
        <p:txBody>
          <a:bodyPr/>
          <a:lstStyle/>
          <a:p>
            <a:r>
              <a:rPr lang="en-US" sz="4300" dirty="0"/>
              <a:t>Exam Breakdown: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C5960-B5C1-023A-3301-7322CE3A1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085" y="1168402"/>
            <a:ext cx="9612667" cy="48729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Calibri"/>
                <a:ea typeface="Calibri"/>
                <a:cs typeface="Calibri"/>
              </a:rPr>
              <a:t>Section 2: Applied Business Question (ABQ)</a:t>
            </a:r>
            <a:endParaRPr lang="en-US" sz="40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latin typeface="Calibri"/>
                <a:ea typeface="Calibri"/>
                <a:cs typeface="Calibri"/>
              </a:rPr>
              <a:t>- This question is worth 80 marks which equates to 20% of the exam </a:t>
            </a:r>
            <a:endParaRPr lang="en-US" sz="40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- The units for Leaving Certificate students in 2027 are 4, 5 and 6. </a:t>
            </a:r>
          </a:p>
          <a:p>
            <a:pPr>
              <a:buFont typeface="Calibri,Sans-Serif" charset="2"/>
              <a:buChar char="-"/>
            </a:pPr>
            <a:endParaRPr lang="en-US" sz="4000" dirty="0">
              <a:solidFill>
                <a:srgbClr val="40404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None/>
            </a:pPr>
            <a:endParaRPr lang="en-US" sz="4000" dirty="0">
              <a:latin typeface="Calibri"/>
              <a:ea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1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DE8DE2B-61C1-46D5-BEB8-521321C182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012C92A-B902-4B69-BDCF-CCA3021FC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2BDBC14-42A0-4182-BFBA-0751F6350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902DC474-5BCC-4188-ACDC-AD63E6B18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7B427019-8592-4032-931B-4F27104C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D6E2CEA-A5BB-4CF7-B907-AE4DBF674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78D09D5A-29CC-4B32-9CE1-72E607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DF3A3FC-950B-40B0-923D-0F0BC1A5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CA0F2E1-CD3D-4521-9CCB-41A5CC6C5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9BA4F16A-21DC-462A-AD37-0A93C8B79E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B75EBDD-038D-4572-A372-114938295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group of people walking with a wheelchair&#10;&#10;Description automatically generated">
            <a:extLst>
              <a:ext uri="{FF2B5EF4-FFF2-40B4-BE49-F238E27FC236}">
                <a16:creationId xmlns:a16="http://schemas.microsoft.com/office/drawing/2014/main" id="{69E0C13B-4309-A789-92EC-44C06CE8C1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6395" y="739777"/>
            <a:ext cx="10374733" cy="5365085"/>
          </a:xfrm>
        </p:spPr>
      </p:pic>
    </p:spTree>
    <p:extLst>
      <p:ext uri="{BB962C8B-B14F-4D97-AF65-F5344CB8AC3E}">
        <p14:creationId xmlns:p14="http://schemas.microsoft.com/office/powerpoint/2010/main" val="2555392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A white text box with black text&#10;&#10;Description automatically generated">
            <a:extLst>
              <a:ext uri="{FF2B5EF4-FFF2-40B4-BE49-F238E27FC236}">
                <a16:creationId xmlns:a16="http://schemas.microsoft.com/office/drawing/2014/main" id="{4488A7DC-E655-19E5-B7EB-A6A58D935C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309" y="1873866"/>
            <a:ext cx="9941259" cy="310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2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A1106-25DE-0E02-CDD2-06ADE280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" y="133350"/>
            <a:ext cx="9279293" cy="788988"/>
          </a:xfrm>
        </p:spPr>
        <p:txBody>
          <a:bodyPr>
            <a:noAutofit/>
          </a:bodyPr>
          <a:lstStyle/>
          <a:p>
            <a:r>
              <a:rPr lang="en-US" sz="4300" dirty="0">
                <a:latin typeface="Calibri"/>
                <a:ea typeface="Calibri"/>
                <a:cs typeface="Calibri"/>
              </a:rPr>
              <a:t>Exam Breakdown: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BB70F-3D5D-69A3-2EED-F45293B25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334" y="1128714"/>
            <a:ext cx="9279293" cy="53888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Calibri"/>
                <a:ea typeface="Calibri"/>
                <a:cs typeface="Calibri"/>
              </a:rPr>
              <a:t>Section 3: Long questions</a:t>
            </a:r>
            <a:endParaRPr lang="en-US"/>
          </a:p>
          <a:p>
            <a:pPr>
              <a:buFont typeface="Calibri"/>
              <a:buChar char="-"/>
            </a:pPr>
            <a:r>
              <a:rPr lang="en-US" sz="4000" dirty="0">
                <a:latin typeface="Calibri"/>
                <a:ea typeface="Calibri"/>
                <a:cs typeface="Calibri"/>
              </a:rPr>
              <a:t>You must answer 4/8 long questions </a:t>
            </a:r>
          </a:p>
          <a:p>
            <a:pPr>
              <a:buFont typeface="Calibri"/>
              <a:buChar char="-"/>
            </a:pPr>
            <a:r>
              <a:rPr lang="en-US" sz="4000" dirty="0">
                <a:latin typeface="Calibri"/>
                <a:ea typeface="Calibri"/>
                <a:cs typeface="Calibri"/>
              </a:rPr>
              <a:t>Each question is worth 60 marks which is 240 marks, equating to 60% of the exam </a:t>
            </a:r>
          </a:p>
          <a:p>
            <a:pPr>
              <a:buFont typeface="Calibri"/>
              <a:buChar char="-"/>
            </a:pPr>
            <a:endParaRPr lang="en-US" sz="40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76425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7EE192AF10B438C735A4364ACA00A" ma:contentTypeVersion="18" ma:contentTypeDescription="Create a new document." ma:contentTypeScope="" ma:versionID="bd18bba7c35f2fd8e6e8d528e77881e4">
  <xsd:schema xmlns:xsd="http://www.w3.org/2001/XMLSchema" xmlns:xs="http://www.w3.org/2001/XMLSchema" xmlns:p="http://schemas.microsoft.com/office/2006/metadata/properties" xmlns:ns3="e032ae29-fc85-487f-a9dc-a978520f2e1d" xmlns:ns4="814a7c25-a72a-4e3a-990a-504940323173" targetNamespace="http://schemas.microsoft.com/office/2006/metadata/properties" ma:root="true" ma:fieldsID="0637f4e2b43deb8c0f8f1dd5c7393925" ns3:_="" ns4:_="">
    <xsd:import namespace="e032ae29-fc85-487f-a9dc-a978520f2e1d"/>
    <xsd:import namespace="814a7c25-a72a-4e3a-990a-5049403231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2ae29-fc85-487f-a9dc-a978520f2e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25-a72a-4e3a-990a-5049403231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4a7c25-a72a-4e3a-990a-504940323173" xsi:nil="true"/>
  </documentManagement>
</p:properties>
</file>

<file path=customXml/itemProps1.xml><?xml version="1.0" encoding="utf-8"?>
<ds:datastoreItem xmlns:ds="http://schemas.openxmlformats.org/officeDocument/2006/customXml" ds:itemID="{75AE5355-1CFD-4144-AE09-C5B59BCD5F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32ae29-fc85-487f-a9dc-a978520f2e1d"/>
    <ds:schemaRef ds:uri="814a7c25-a72a-4e3a-990a-504940323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EA26D2-3BE5-4C5B-AF0C-47D30D4F3F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23CDF2-4266-464B-9F8F-7D2086442DD2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814a7c25-a72a-4e3a-990a-504940323173"/>
    <ds:schemaRef ds:uri="e032ae29-fc85-487f-a9dc-a978520f2e1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383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Calibri,Sans-Serif</vt:lpstr>
      <vt:lpstr>Trebuchet MS</vt:lpstr>
      <vt:lpstr>Wingdings 3</vt:lpstr>
      <vt:lpstr>Facet</vt:lpstr>
      <vt:lpstr>Leaving Cert Business</vt:lpstr>
      <vt:lpstr>Why study Business for your Leaving Certificate</vt:lpstr>
      <vt:lpstr>What type of students should study Business </vt:lpstr>
      <vt:lpstr>Course Content</vt:lpstr>
      <vt:lpstr>Exam breakdown: </vt:lpstr>
      <vt:lpstr>Exam Breakdown: </vt:lpstr>
      <vt:lpstr>PowerPoint Presentation</vt:lpstr>
      <vt:lpstr>PowerPoint Presentation</vt:lpstr>
      <vt:lpstr>Exam Breakdown: </vt:lpstr>
      <vt:lpstr>PowerPoint Presentation</vt:lpstr>
      <vt:lpstr>Leaving Cert Reform: Business 2025</vt:lpstr>
      <vt:lpstr>Grades awarded in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Leaving Cert Business</dc:title>
  <dc:creator>Eoghan Ryan</dc:creator>
  <cp:lastModifiedBy>Ruaidhri Devitt</cp:lastModifiedBy>
  <cp:revision>424</cp:revision>
  <dcterms:created xsi:type="dcterms:W3CDTF">2025-01-14T15:31:14Z</dcterms:created>
  <dcterms:modified xsi:type="dcterms:W3CDTF">2025-01-17T11:51:59Z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0x01010047D7EE192AF10B438C735A4364ACA00A</vt:lpwstr>
  </property>
</Properties>
</file>