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sldIdLst>
    <p:sldId id="256" r:id="rId5"/>
    <p:sldId id="267" r:id="rId6"/>
    <p:sldId id="257" r:id="rId7"/>
    <p:sldId id="258" r:id="rId8"/>
    <p:sldId id="259" r:id="rId9"/>
    <p:sldId id="260" r:id="rId10"/>
    <p:sldId id="261" r:id="rId11"/>
    <p:sldId id="264" r:id="rId12"/>
    <p:sldId id="262" r:id="rId13"/>
    <p:sldId id="263"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586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267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472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229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053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042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846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966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221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35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1/15/2025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222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1/15/2025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9135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D811-2801-46DF-B5FE-E7FB622AC025}"/>
              </a:ext>
            </a:extLst>
          </p:cNvPr>
          <p:cNvSpPr>
            <a:spLocks noGrp="1"/>
          </p:cNvSpPr>
          <p:nvPr>
            <p:ph type="ctrTitle"/>
          </p:nvPr>
        </p:nvSpPr>
        <p:spPr/>
        <p:txBody>
          <a:bodyPr/>
          <a:lstStyle/>
          <a:p>
            <a:r>
              <a:rPr lang="en-GB" dirty="0"/>
              <a:t>Leaving Certificate Biology</a:t>
            </a:r>
            <a:endParaRPr lang="en-IE" dirty="0"/>
          </a:p>
        </p:txBody>
      </p:sp>
    </p:spTree>
    <p:extLst>
      <p:ext uri="{BB962C8B-B14F-4D97-AF65-F5344CB8AC3E}">
        <p14:creationId xmlns:p14="http://schemas.microsoft.com/office/powerpoint/2010/main" val="45146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C474-7CB4-4BC2-847D-C94FEF0D4BFC}"/>
              </a:ext>
            </a:extLst>
          </p:cNvPr>
          <p:cNvSpPr>
            <a:spLocks noGrp="1"/>
          </p:cNvSpPr>
          <p:nvPr>
            <p:ph type="title"/>
          </p:nvPr>
        </p:nvSpPr>
        <p:spPr/>
        <p:txBody>
          <a:bodyPr/>
          <a:lstStyle/>
          <a:p>
            <a:r>
              <a:rPr lang="en-GB" b="1" u="sng" dirty="0">
                <a:solidFill>
                  <a:srgbClr val="7030A0"/>
                </a:solidFill>
              </a:rPr>
              <a:t>The PROJECT</a:t>
            </a:r>
            <a:endParaRPr lang="en-IE" b="1" u="sng" dirty="0">
              <a:solidFill>
                <a:srgbClr val="7030A0"/>
              </a:solidFill>
            </a:endParaRPr>
          </a:p>
        </p:txBody>
      </p:sp>
      <p:sp>
        <p:nvSpPr>
          <p:cNvPr id="3" name="Content Placeholder 2">
            <a:extLst>
              <a:ext uri="{FF2B5EF4-FFF2-40B4-BE49-F238E27FC236}">
                <a16:creationId xmlns:a16="http://schemas.microsoft.com/office/drawing/2014/main" id="{D8137BA9-57AD-4159-BE62-1D404DFF5E52}"/>
              </a:ext>
            </a:extLst>
          </p:cNvPr>
          <p:cNvSpPr>
            <a:spLocks noGrp="1"/>
          </p:cNvSpPr>
          <p:nvPr>
            <p:ph idx="1"/>
          </p:nvPr>
        </p:nvSpPr>
        <p:spPr>
          <a:xfrm>
            <a:off x="732355" y="1959171"/>
            <a:ext cx="10322499" cy="4187105"/>
          </a:xfrm>
        </p:spPr>
        <p:txBody>
          <a:bodyPr>
            <a:noAutofit/>
          </a:bodyPr>
          <a:lstStyle/>
          <a:p>
            <a:r>
              <a:rPr lang="en-GB" sz="2100" dirty="0"/>
              <a:t>In term 2 of 5</a:t>
            </a:r>
            <a:r>
              <a:rPr lang="en-GB" sz="2100" baseline="30000" dirty="0"/>
              <a:t>th</a:t>
            </a:r>
            <a:r>
              <a:rPr lang="en-GB" sz="2100" dirty="0"/>
              <a:t> year students will receive an investigative brief from the SEC. </a:t>
            </a:r>
          </a:p>
          <a:p>
            <a:r>
              <a:rPr lang="en-GB" sz="2100" dirty="0"/>
              <a:t>This allows students to develop their own thinking and ideas on areas they would like to explore in relation to the brief. Students will design an appropriate investigation to explore this particular area. </a:t>
            </a:r>
          </a:p>
          <a:p>
            <a:r>
              <a:rPr lang="en-GB" sz="2100" dirty="0"/>
              <a:t>Students are also required to carry out scientific research and an experiment on an issue within the brief.</a:t>
            </a:r>
          </a:p>
          <a:p>
            <a:r>
              <a:rPr lang="en-GB" sz="2100" dirty="0"/>
              <a:t>Students will receive headings and guidelines (word count) for their experimental write up and will receive guidance from their teacher. </a:t>
            </a:r>
          </a:p>
          <a:p>
            <a:r>
              <a:rPr lang="en-GB" sz="2100" dirty="0"/>
              <a:t>Students will design their own investigation. </a:t>
            </a:r>
            <a:endParaRPr lang="en-IE" sz="2100" dirty="0"/>
          </a:p>
        </p:txBody>
      </p:sp>
    </p:spTree>
    <p:extLst>
      <p:ext uri="{BB962C8B-B14F-4D97-AF65-F5344CB8AC3E}">
        <p14:creationId xmlns:p14="http://schemas.microsoft.com/office/powerpoint/2010/main" val="286512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CE57-0C8C-4799-AC46-31D2CD173B30}"/>
              </a:ext>
            </a:extLst>
          </p:cNvPr>
          <p:cNvSpPr>
            <a:spLocks noGrp="1"/>
          </p:cNvSpPr>
          <p:nvPr>
            <p:ph type="title"/>
          </p:nvPr>
        </p:nvSpPr>
        <p:spPr/>
        <p:txBody>
          <a:bodyPr/>
          <a:lstStyle/>
          <a:p>
            <a:r>
              <a:rPr lang="en-GB" b="1" u="sng" dirty="0">
                <a:solidFill>
                  <a:srgbClr val="7030A0"/>
                </a:solidFill>
              </a:rPr>
              <a:t>BIOLOGY TRIPS</a:t>
            </a:r>
            <a:endParaRPr lang="en-IE" b="1" u="sng" dirty="0">
              <a:solidFill>
                <a:srgbClr val="7030A0"/>
              </a:solidFill>
            </a:endParaRPr>
          </a:p>
        </p:txBody>
      </p:sp>
      <p:sp>
        <p:nvSpPr>
          <p:cNvPr id="3" name="Content Placeholder 2">
            <a:extLst>
              <a:ext uri="{FF2B5EF4-FFF2-40B4-BE49-F238E27FC236}">
                <a16:creationId xmlns:a16="http://schemas.microsoft.com/office/drawing/2014/main" id="{2F48E634-B47C-450B-8CFC-7C3AEFFA7EBD}"/>
              </a:ext>
            </a:extLst>
          </p:cNvPr>
          <p:cNvSpPr>
            <a:spLocks noGrp="1"/>
          </p:cNvSpPr>
          <p:nvPr>
            <p:ph idx="1"/>
          </p:nvPr>
        </p:nvSpPr>
        <p:spPr>
          <a:xfrm>
            <a:off x="1451579" y="2015732"/>
            <a:ext cx="7946945" cy="3450613"/>
          </a:xfrm>
        </p:spPr>
        <p:txBody>
          <a:bodyPr>
            <a:normAutofit fontScale="92500"/>
          </a:bodyPr>
          <a:lstStyle/>
          <a:p>
            <a:r>
              <a:rPr lang="en-GB" sz="2400" dirty="0"/>
              <a:t>In 5</a:t>
            </a:r>
            <a:r>
              <a:rPr lang="en-GB" sz="2400" baseline="30000" dirty="0"/>
              <a:t>th</a:t>
            </a:r>
            <a:r>
              <a:rPr lang="en-GB" sz="2400" dirty="0"/>
              <a:t> year students get the opportunity to go on an ecology fieldtrip. This gives students the opportunity to gain a real hands on insight into the world of science outside the classroom by investigating ecosystems and habitats.</a:t>
            </a:r>
          </a:p>
          <a:p>
            <a:r>
              <a:rPr lang="en-GB" sz="2400" dirty="0"/>
              <a:t>In 6</a:t>
            </a:r>
            <a:r>
              <a:rPr lang="en-GB" sz="2400" baseline="30000" dirty="0"/>
              <a:t>th</a:t>
            </a:r>
            <a:r>
              <a:rPr lang="en-GB" sz="2400" dirty="0"/>
              <a:t> year students go on a day trip to the University of limerick where they will set up and carry out experiments on the syllabus. This provides students the opportunity to revise experiments and also working with others and learning from each other. </a:t>
            </a:r>
            <a:endParaRPr lang="en-IE" sz="2400" dirty="0"/>
          </a:p>
        </p:txBody>
      </p:sp>
      <p:pic>
        <p:nvPicPr>
          <p:cNvPr id="4" name="Picture 3">
            <a:extLst>
              <a:ext uri="{FF2B5EF4-FFF2-40B4-BE49-F238E27FC236}">
                <a16:creationId xmlns:a16="http://schemas.microsoft.com/office/drawing/2014/main" id="{A907CDC2-AE28-4501-A482-0399C2FBEF88}"/>
              </a:ext>
            </a:extLst>
          </p:cNvPr>
          <p:cNvPicPr>
            <a:picLocks noChangeAspect="1"/>
          </p:cNvPicPr>
          <p:nvPr/>
        </p:nvPicPr>
        <p:blipFill>
          <a:blip r:embed="rId2"/>
          <a:stretch>
            <a:fillRect/>
          </a:stretch>
        </p:blipFill>
        <p:spPr>
          <a:xfrm>
            <a:off x="9729779" y="1853754"/>
            <a:ext cx="2185701" cy="2389229"/>
          </a:xfrm>
          <a:prstGeom prst="rect">
            <a:avLst/>
          </a:prstGeom>
        </p:spPr>
      </p:pic>
      <p:pic>
        <p:nvPicPr>
          <p:cNvPr id="5" name="Picture 4">
            <a:extLst>
              <a:ext uri="{FF2B5EF4-FFF2-40B4-BE49-F238E27FC236}">
                <a16:creationId xmlns:a16="http://schemas.microsoft.com/office/drawing/2014/main" id="{249A44DE-D3DA-430D-A796-CED9683BBF58}"/>
              </a:ext>
            </a:extLst>
          </p:cNvPr>
          <p:cNvPicPr>
            <a:picLocks noChangeAspect="1"/>
          </p:cNvPicPr>
          <p:nvPr/>
        </p:nvPicPr>
        <p:blipFill>
          <a:blip r:embed="rId3"/>
          <a:stretch>
            <a:fillRect/>
          </a:stretch>
        </p:blipFill>
        <p:spPr>
          <a:xfrm>
            <a:off x="8719794" y="4969630"/>
            <a:ext cx="2623441" cy="1888370"/>
          </a:xfrm>
          <a:prstGeom prst="rect">
            <a:avLst/>
          </a:prstGeom>
        </p:spPr>
      </p:pic>
    </p:spTree>
    <p:extLst>
      <p:ext uri="{BB962C8B-B14F-4D97-AF65-F5344CB8AC3E}">
        <p14:creationId xmlns:p14="http://schemas.microsoft.com/office/powerpoint/2010/main" val="409413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6B05-AF10-430E-B244-FA9D002EC0DF}"/>
              </a:ext>
            </a:extLst>
          </p:cNvPr>
          <p:cNvSpPr>
            <a:spLocks noGrp="1"/>
          </p:cNvSpPr>
          <p:nvPr>
            <p:ph type="title"/>
          </p:nvPr>
        </p:nvSpPr>
        <p:spPr/>
        <p:txBody>
          <a:bodyPr/>
          <a:lstStyle/>
          <a:p>
            <a:r>
              <a:rPr lang="en-GB" b="1" u="sng" dirty="0">
                <a:solidFill>
                  <a:srgbClr val="7030A0"/>
                </a:solidFill>
              </a:rPr>
              <a:t>FURTHER EDUCATION</a:t>
            </a:r>
            <a:endParaRPr lang="en-IE" b="1" u="sng" dirty="0">
              <a:solidFill>
                <a:srgbClr val="7030A0"/>
              </a:solidFill>
            </a:endParaRPr>
          </a:p>
        </p:txBody>
      </p:sp>
      <p:sp>
        <p:nvSpPr>
          <p:cNvPr id="3" name="Content Placeholder 2">
            <a:extLst>
              <a:ext uri="{FF2B5EF4-FFF2-40B4-BE49-F238E27FC236}">
                <a16:creationId xmlns:a16="http://schemas.microsoft.com/office/drawing/2014/main" id="{4EECB523-6730-44BA-95E0-C877F34A8223}"/>
              </a:ext>
            </a:extLst>
          </p:cNvPr>
          <p:cNvSpPr>
            <a:spLocks noGrp="1"/>
          </p:cNvSpPr>
          <p:nvPr>
            <p:ph idx="1"/>
          </p:nvPr>
        </p:nvSpPr>
        <p:spPr/>
        <p:txBody>
          <a:bodyPr>
            <a:normAutofit/>
          </a:bodyPr>
          <a:lstStyle/>
          <a:p>
            <a:r>
              <a:rPr lang="en-GB" sz="2800" dirty="0"/>
              <a:t>Biology is a huge stepping stone for many third level courses. Furthermore it is often a specific requirement for some courses.  </a:t>
            </a:r>
            <a:endParaRPr lang="en-IE" sz="2800" dirty="0"/>
          </a:p>
        </p:txBody>
      </p:sp>
      <p:pic>
        <p:nvPicPr>
          <p:cNvPr id="4" name="Picture 3">
            <a:extLst>
              <a:ext uri="{FF2B5EF4-FFF2-40B4-BE49-F238E27FC236}">
                <a16:creationId xmlns:a16="http://schemas.microsoft.com/office/drawing/2014/main" id="{CB064858-E4D3-47A5-A3CA-846C21C708B1}"/>
              </a:ext>
            </a:extLst>
          </p:cNvPr>
          <p:cNvPicPr>
            <a:picLocks noChangeAspect="1"/>
          </p:cNvPicPr>
          <p:nvPr/>
        </p:nvPicPr>
        <p:blipFill>
          <a:blip r:embed="rId2"/>
          <a:stretch>
            <a:fillRect/>
          </a:stretch>
        </p:blipFill>
        <p:spPr>
          <a:xfrm>
            <a:off x="133005" y="3661772"/>
            <a:ext cx="3762375" cy="1476375"/>
          </a:xfrm>
          <a:prstGeom prst="rect">
            <a:avLst/>
          </a:prstGeom>
        </p:spPr>
      </p:pic>
      <p:pic>
        <p:nvPicPr>
          <p:cNvPr id="5" name="Picture 4">
            <a:extLst>
              <a:ext uri="{FF2B5EF4-FFF2-40B4-BE49-F238E27FC236}">
                <a16:creationId xmlns:a16="http://schemas.microsoft.com/office/drawing/2014/main" id="{74D833B3-A86E-4345-B7B2-B3E942AC959A}"/>
              </a:ext>
            </a:extLst>
          </p:cNvPr>
          <p:cNvPicPr>
            <a:picLocks noChangeAspect="1"/>
          </p:cNvPicPr>
          <p:nvPr/>
        </p:nvPicPr>
        <p:blipFill>
          <a:blip r:embed="rId3"/>
          <a:stretch>
            <a:fillRect/>
          </a:stretch>
        </p:blipFill>
        <p:spPr>
          <a:xfrm>
            <a:off x="4383463" y="3661772"/>
            <a:ext cx="3233395" cy="1524651"/>
          </a:xfrm>
          <a:prstGeom prst="rect">
            <a:avLst/>
          </a:prstGeom>
        </p:spPr>
      </p:pic>
      <p:pic>
        <p:nvPicPr>
          <p:cNvPr id="6" name="Picture 5">
            <a:extLst>
              <a:ext uri="{FF2B5EF4-FFF2-40B4-BE49-F238E27FC236}">
                <a16:creationId xmlns:a16="http://schemas.microsoft.com/office/drawing/2014/main" id="{88C0795A-650C-4DF3-AB69-3654213C97E5}"/>
              </a:ext>
            </a:extLst>
          </p:cNvPr>
          <p:cNvPicPr>
            <a:picLocks noChangeAspect="1"/>
          </p:cNvPicPr>
          <p:nvPr/>
        </p:nvPicPr>
        <p:blipFill>
          <a:blip r:embed="rId4"/>
          <a:stretch>
            <a:fillRect/>
          </a:stretch>
        </p:blipFill>
        <p:spPr>
          <a:xfrm>
            <a:off x="8296619" y="3657220"/>
            <a:ext cx="3762375" cy="1581529"/>
          </a:xfrm>
          <a:prstGeom prst="rect">
            <a:avLst/>
          </a:prstGeom>
        </p:spPr>
      </p:pic>
    </p:spTree>
    <p:extLst>
      <p:ext uri="{BB962C8B-B14F-4D97-AF65-F5344CB8AC3E}">
        <p14:creationId xmlns:p14="http://schemas.microsoft.com/office/powerpoint/2010/main" val="67574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4B2AA4-2D38-4156-B05C-71CFA4B18C02}"/>
              </a:ext>
            </a:extLst>
          </p:cNvPr>
          <p:cNvSpPr/>
          <p:nvPr/>
        </p:nvSpPr>
        <p:spPr>
          <a:xfrm>
            <a:off x="2922310" y="1931208"/>
            <a:ext cx="5816337" cy="286232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chemeClr val="accent4"/>
                </a:solidFill>
              </a:rPr>
              <a:t>Biology is the study of living things</a:t>
            </a:r>
            <a:endParaRPr lang="en-US" sz="6000" b="1" cap="none" spc="0" dirty="0">
              <a:ln/>
              <a:solidFill>
                <a:schemeClr val="accent4"/>
              </a:solidFill>
              <a:effectLst/>
            </a:endParaRPr>
          </a:p>
        </p:txBody>
      </p:sp>
      <p:sp>
        <p:nvSpPr>
          <p:cNvPr id="6" name="TextBox 5">
            <a:extLst>
              <a:ext uri="{FF2B5EF4-FFF2-40B4-BE49-F238E27FC236}">
                <a16:creationId xmlns:a16="http://schemas.microsoft.com/office/drawing/2014/main" id="{C14BB305-354A-4C3F-970C-C4599B5B4395}"/>
              </a:ext>
            </a:extLst>
          </p:cNvPr>
          <p:cNvSpPr txBox="1"/>
          <p:nvPr/>
        </p:nvSpPr>
        <p:spPr>
          <a:xfrm>
            <a:off x="1385740" y="1621410"/>
            <a:ext cx="9982986" cy="443060"/>
          </a:xfrm>
          <a:prstGeom prst="rect">
            <a:avLst/>
          </a:prstGeom>
          <a:solidFill>
            <a:schemeClr val="bg2"/>
          </a:solidFill>
        </p:spPr>
        <p:txBody>
          <a:bodyPr wrap="square" rtlCol="0">
            <a:spAutoFit/>
          </a:bodyPr>
          <a:lstStyle/>
          <a:p>
            <a:endParaRPr lang="en-IE" dirty="0"/>
          </a:p>
        </p:txBody>
      </p:sp>
      <p:pic>
        <p:nvPicPr>
          <p:cNvPr id="7" name="Picture 6">
            <a:extLst>
              <a:ext uri="{FF2B5EF4-FFF2-40B4-BE49-F238E27FC236}">
                <a16:creationId xmlns:a16="http://schemas.microsoft.com/office/drawing/2014/main" id="{BF961F05-4C63-4CEE-B910-70F3662944E3}"/>
              </a:ext>
            </a:extLst>
          </p:cNvPr>
          <p:cNvPicPr>
            <a:picLocks noChangeAspect="1"/>
          </p:cNvPicPr>
          <p:nvPr/>
        </p:nvPicPr>
        <p:blipFill>
          <a:blip r:embed="rId2"/>
          <a:stretch>
            <a:fillRect/>
          </a:stretch>
        </p:blipFill>
        <p:spPr>
          <a:xfrm>
            <a:off x="9363958" y="136983"/>
            <a:ext cx="2548283" cy="2548283"/>
          </a:xfrm>
          <a:prstGeom prst="rect">
            <a:avLst/>
          </a:prstGeom>
        </p:spPr>
      </p:pic>
      <p:pic>
        <p:nvPicPr>
          <p:cNvPr id="9" name="Picture 8">
            <a:extLst>
              <a:ext uri="{FF2B5EF4-FFF2-40B4-BE49-F238E27FC236}">
                <a16:creationId xmlns:a16="http://schemas.microsoft.com/office/drawing/2014/main" id="{ED708AB7-F2F5-4DBC-B569-8C2618F73263}"/>
              </a:ext>
            </a:extLst>
          </p:cNvPr>
          <p:cNvPicPr>
            <a:picLocks noChangeAspect="1"/>
          </p:cNvPicPr>
          <p:nvPr/>
        </p:nvPicPr>
        <p:blipFill>
          <a:blip r:embed="rId3"/>
          <a:stretch>
            <a:fillRect/>
          </a:stretch>
        </p:blipFill>
        <p:spPr>
          <a:xfrm>
            <a:off x="330723" y="4094767"/>
            <a:ext cx="2895600" cy="2571750"/>
          </a:xfrm>
          <a:prstGeom prst="rect">
            <a:avLst/>
          </a:prstGeom>
        </p:spPr>
      </p:pic>
      <p:pic>
        <p:nvPicPr>
          <p:cNvPr id="10" name="Picture 9">
            <a:extLst>
              <a:ext uri="{FF2B5EF4-FFF2-40B4-BE49-F238E27FC236}">
                <a16:creationId xmlns:a16="http://schemas.microsoft.com/office/drawing/2014/main" id="{62A2FBDB-C809-4E9A-B3F1-6F8E35B171CB}"/>
              </a:ext>
            </a:extLst>
          </p:cNvPr>
          <p:cNvPicPr>
            <a:picLocks noChangeAspect="1"/>
          </p:cNvPicPr>
          <p:nvPr/>
        </p:nvPicPr>
        <p:blipFill>
          <a:blip r:embed="rId4"/>
          <a:stretch>
            <a:fillRect/>
          </a:stretch>
        </p:blipFill>
        <p:spPr>
          <a:xfrm>
            <a:off x="206113" y="136983"/>
            <a:ext cx="2266950" cy="2571750"/>
          </a:xfrm>
          <a:prstGeom prst="rect">
            <a:avLst/>
          </a:prstGeom>
        </p:spPr>
      </p:pic>
      <p:pic>
        <p:nvPicPr>
          <p:cNvPr id="11" name="Picture 10">
            <a:extLst>
              <a:ext uri="{FF2B5EF4-FFF2-40B4-BE49-F238E27FC236}">
                <a16:creationId xmlns:a16="http://schemas.microsoft.com/office/drawing/2014/main" id="{04E84AAD-BC13-44DE-823E-A8A28C7B681F}"/>
              </a:ext>
            </a:extLst>
          </p:cNvPr>
          <p:cNvPicPr>
            <a:picLocks noChangeAspect="1"/>
          </p:cNvPicPr>
          <p:nvPr/>
        </p:nvPicPr>
        <p:blipFill>
          <a:blip r:embed="rId5"/>
          <a:stretch>
            <a:fillRect/>
          </a:stretch>
        </p:blipFill>
        <p:spPr>
          <a:xfrm>
            <a:off x="7377948" y="4064720"/>
            <a:ext cx="4534293" cy="2550540"/>
          </a:xfrm>
          <a:prstGeom prst="rect">
            <a:avLst/>
          </a:prstGeom>
        </p:spPr>
      </p:pic>
      <p:sp>
        <p:nvSpPr>
          <p:cNvPr id="12" name="TextBox 11">
            <a:extLst>
              <a:ext uri="{FF2B5EF4-FFF2-40B4-BE49-F238E27FC236}">
                <a16:creationId xmlns:a16="http://schemas.microsoft.com/office/drawing/2014/main" id="{FC157FD9-8C28-4530-83B5-59E8A1B135E9}"/>
              </a:ext>
            </a:extLst>
          </p:cNvPr>
          <p:cNvSpPr txBox="1"/>
          <p:nvPr/>
        </p:nvSpPr>
        <p:spPr>
          <a:xfrm>
            <a:off x="8551584" y="4242456"/>
            <a:ext cx="2223253" cy="551074"/>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08075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A75E-A98C-41F1-8847-8C6D026C72E3}"/>
              </a:ext>
            </a:extLst>
          </p:cNvPr>
          <p:cNvSpPr>
            <a:spLocks noGrp="1"/>
          </p:cNvSpPr>
          <p:nvPr>
            <p:ph type="title"/>
          </p:nvPr>
        </p:nvSpPr>
        <p:spPr/>
        <p:txBody>
          <a:bodyPr/>
          <a:lstStyle/>
          <a:p>
            <a:r>
              <a:rPr lang="en-GB" b="1" u="sng" dirty="0">
                <a:solidFill>
                  <a:srgbClr val="7030A0"/>
                </a:solidFill>
              </a:rPr>
              <a:t>EXAMINATION SPLIT</a:t>
            </a:r>
            <a:endParaRPr lang="en-IE" b="1" u="sng" dirty="0">
              <a:solidFill>
                <a:srgbClr val="7030A0"/>
              </a:solidFill>
            </a:endParaRPr>
          </a:p>
        </p:txBody>
      </p:sp>
      <p:sp>
        <p:nvSpPr>
          <p:cNvPr id="3" name="Content Placeholder 2">
            <a:extLst>
              <a:ext uri="{FF2B5EF4-FFF2-40B4-BE49-F238E27FC236}">
                <a16:creationId xmlns:a16="http://schemas.microsoft.com/office/drawing/2014/main" id="{6FE2F8FC-34E3-4F3F-A70C-65ECB30D340C}"/>
              </a:ext>
            </a:extLst>
          </p:cNvPr>
          <p:cNvSpPr>
            <a:spLocks noGrp="1"/>
          </p:cNvSpPr>
          <p:nvPr>
            <p:ph idx="1"/>
          </p:nvPr>
        </p:nvSpPr>
        <p:spPr/>
        <p:txBody>
          <a:bodyPr>
            <a:normAutofit/>
          </a:bodyPr>
          <a:lstStyle/>
          <a:p>
            <a:r>
              <a:rPr lang="en-GB" sz="2800" b="1" u="sng" dirty="0">
                <a:solidFill>
                  <a:srgbClr val="FF0000"/>
                </a:solidFill>
              </a:rPr>
              <a:t>40% Project</a:t>
            </a:r>
            <a:r>
              <a:rPr lang="en-GB" sz="2800" dirty="0"/>
              <a:t>. Receive a brief with guidelines and must carry out experiment to satisfy the brief and guidelines. </a:t>
            </a:r>
          </a:p>
          <a:p>
            <a:r>
              <a:rPr lang="en-GB" sz="2800" b="1" u="sng" dirty="0">
                <a:solidFill>
                  <a:srgbClr val="FF0000"/>
                </a:solidFill>
              </a:rPr>
              <a:t>60% Final Exam. </a:t>
            </a:r>
            <a:r>
              <a:rPr lang="en-GB" sz="2800" dirty="0"/>
              <a:t>This is a combination of short answer questions, experimental questions and long answered questions. </a:t>
            </a:r>
            <a:endParaRPr lang="en-IE" sz="2800" dirty="0"/>
          </a:p>
        </p:txBody>
      </p:sp>
      <p:pic>
        <p:nvPicPr>
          <p:cNvPr id="4" name="Picture 3">
            <a:extLst>
              <a:ext uri="{FF2B5EF4-FFF2-40B4-BE49-F238E27FC236}">
                <a16:creationId xmlns:a16="http://schemas.microsoft.com/office/drawing/2014/main" id="{9CD4209B-2EFF-4C12-8ACF-A1D42EAC0B67}"/>
              </a:ext>
            </a:extLst>
          </p:cNvPr>
          <p:cNvPicPr>
            <a:picLocks noChangeAspect="1"/>
          </p:cNvPicPr>
          <p:nvPr/>
        </p:nvPicPr>
        <p:blipFill>
          <a:blip r:embed="rId2"/>
          <a:stretch>
            <a:fillRect/>
          </a:stretch>
        </p:blipFill>
        <p:spPr>
          <a:xfrm>
            <a:off x="3365370" y="4295386"/>
            <a:ext cx="4922952" cy="2665874"/>
          </a:xfrm>
          <a:prstGeom prst="rect">
            <a:avLst/>
          </a:prstGeom>
        </p:spPr>
      </p:pic>
    </p:spTree>
    <p:extLst>
      <p:ext uri="{BB962C8B-B14F-4D97-AF65-F5344CB8AC3E}">
        <p14:creationId xmlns:p14="http://schemas.microsoft.com/office/powerpoint/2010/main" val="259872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4D49-33BA-4CC1-8047-09697D94B289}"/>
              </a:ext>
            </a:extLst>
          </p:cNvPr>
          <p:cNvSpPr>
            <a:spLocks noGrp="1"/>
          </p:cNvSpPr>
          <p:nvPr>
            <p:ph type="title"/>
          </p:nvPr>
        </p:nvSpPr>
        <p:spPr>
          <a:xfrm>
            <a:off x="1451578" y="644264"/>
            <a:ext cx="9603275" cy="1049235"/>
          </a:xfrm>
        </p:spPr>
        <p:txBody>
          <a:bodyPr/>
          <a:lstStyle/>
          <a:p>
            <a:r>
              <a:rPr lang="en-GB" b="1" u="sng" dirty="0">
                <a:solidFill>
                  <a:srgbClr val="7030A0"/>
                </a:solidFill>
              </a:rPr>
              <a:t>Biology overview </a:t>
            </a:r>
            <a:endParaRPr lang="en-IE" b="1" u="sng" dirty="0">
              <a:solidFill>
                <a:srgbClr val="7030A0"/>
              </a:solidFill>
            </a:endParaRPr>
          </a:p>
        </p:txBody>
      </p:sp>
      <p:sp>
        <p:nvSpPr>
          <p:cNvPr id="3" name="Content Placeholder 2">
            <a:extLst>
              <a:ext uri="{FF2B5EF4-FFF2-40B4-BE49-F238E27FC236}">
                <a16:creationId xmlns:a16="http://schemas.microsoft.com/office/drawing/2014/main" id="{6AD91179-A70E-4818-A0C1-1B44F1FCF1D3}"/>
              </a:ext>
            </a:extLst>
          </p:cNvPr>
          <p:cNvSpPr>
            <a:spLocks noGrp="1"/>
          </p:cNvSpPr>
          <p:nvPr>
            <p:ph idx="1"/>
          </p:nvPr>
        </p:nvSpPr>
        <p:spPr/>
        <p:txBody>
          <a:bodyPr>
            <a:normAutofit/>
          </a:bodyPr>
          <a:lstStyle/>
          <a:p>
            <a:r>
              <a:rPr lang="en-GB" sz="2800" dirty="0"/>
              <a:t>There are 3 units in leaving certificate biology. Each unit contains many different sub units and chapters. </a:t>
            </a:r>
          </a:p>
          <a:p>
            <a:pPr marL="457200" indent="-457200">
              <a:buFont typeface="+mj-lt"/>
              <a:buAutoNum type="arabicPeriod"/>
            </a:pPr>
            <a:r>
              <a:rPr lang="en-GB" sz="3200" dirty="0"/>
              <a:t>The study of life</a:t>
            </a:r>
          </a:p>
          <a:p>
            <a:pPr marL="457200" indent="-457200">
              <a:buFont typeface="+mj-lt"/>
              <a:buAutoNum type="arabicPeriod"/>
            </a:pPr>
            <a:r>
              <a:rPr lang="en-GB" sz="3200" dirty="0"/>
              <a:t>The cell</a:t>
            </a:r>
          </a:p>
          <a:p>
            <a:pPr marL="457200" indent="-457200">
              <a:buFont typeface="+mj-lt"/>
              <a:buAutoNum type="arabicPeriod"/>
            </a:pPr>
            <a:r>
              <a:rPr lang="en-GB" sz="3200" dirty="0"/>
              <a:t>The organism. </a:t>
            </a:r>
            <a:endParaRPr lang="en-IE" sz="3200" dirty="0"/>
          </a:p>
        </p:txBody>
      </p:sp>
    </p:spTree>
    <p:extLst>
      <p:ext uri="{BB962C8B-B14F-4D97-AF65-F5344CB8AC3E}">
        <p14:creationId xmlns:p14="http://schemas.microsoft.com/office/powerpoint/2010/main" val="196325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F156-79D0-438B-AF1C-31768D610C7C}"/>
              </a:ext>
            </a:extLst>
          </p:cNvPr>
          <p:cNvSpPr>
            <a:spLocks noGrp="1"/>
          </p:cNvSpPr>
          <p:nvPr>
            <p:ph type="title"/>
          </p:nvPr>
        </p:nvSpPr>
        <p:spPr/>
        <p:txBody>
          <a:bodyPr/>
          <a:lstStyle/>
          <a:p>
            <a:r>
              <a:rPr lang="en-GB" b="1" u="sng" dirty="0">
                <a:solidFill>
                  <a:srgbClr val="7030A0"/>
                </a:solidFill>
              </a:rPr>
              <a:t>1- The study of life</a:t>
            </a:r>
            <a:endParaRPr lang="en-IE" b="1" u="sng" dirty="0">
              <a:solidFill>
                <a:srgbClr val="7030A0"/>
              </a:solidFill>
            </a:endParaRPr>
          </a:p>
        </p:txBody>
      </p:sp>
      <p:sp>
        <p:nvSpPr>
          <p:cNvPr id="3" name="Content Placeholder 2">
            <a:extLst>
              <a:ext uri="{FF2B5EF4-FFF2-40B4-BE49-F238E27FC236}">
                <a16:creationId xmlns:a16="http://schemas.microsoft.com/office/drawing/2014/main" id="{B751F583-C496-4E68-9D5B-1A59E1CE4C4D}"/>
              </a:ext>
            </a:extLst>
          </p:cNvPr>
          <p:cNvSpPr>
            <a:spLocks noGrp="1"/>
          </p:cNvSpPr>
          <p:nvPr>
            <p:ph idx="1"/>
          </p:nvPr>
        </p:nvSpPr>
        <p:spPr/>
        <p:txBody>
          <a:bodyPr>
            <a:normAutofit/>
          </a:bodyPr>
          <a:lstStyle/>
          <a:p>
            <a:r>
              <a:rPr lang="en-GB" sz="2800" dirty="0"/>
              <a:t>The scientific method </a:t>
            </a:r>
          </a:p>
          <a:p>
            <a:r>
              <a:rPr lang="en-GB" sz="2800" dirty="0"/>
              <a:t>The characteristics of life</a:t>
            </a:r>
          </a:p>
          <a:p>
            <a:r>
              <a:rPr lang="en-GB" sz="2800" dirty="0"/>
              <a:t>Nutrition</a:t>
            </a:r>
          </a:p>
          <a:p>
            <a:r>
              <a:rPr lang="en-GB" sz="2800" dirty="0"/>
              <a:t>Principles of ecology</a:t>
            </a:r>
          </a:p>
          <a:p>
            <a:r>
              <a:rPr lang="en-GB" sz="2800" dirty="0"/>
              <a:t>Eco System study</a:t>
            </a:r>
            <a:endParaRPr lang="en-IE" sz="2800" dirty="0"/>
          </a:p>
        </p:txBody>
      </p:sp>
      <p:pic>
        <p:nvPicPr>
          <p:cNvPr id="4" name="Picture 3">
            <a:extLst>
              <a:ext uri="{FF2B5EF4-FFF2-40B4-BE49-F238E27FC236}">
                <a16:creationId xmlns:a16="http://schemas.microsoft.com/office/drawing/2014/main" id="{91AB2DE3-52A7-4E69-9229-97E33C6ED214}"/>
              </a:ext>
            </a:extLst>
          </p:cNvPr>
          <p:cNvPicPr>
            <a:picLocks noChangeAspect="1"/>
          </p:cNvPicPr>
          <p:nvPr/>
        </p:nvPicPr>
        <p:blipFill>
          <a:blip r:embed="rId2"/>
          <a:stretch>
            <a:fillRect/>
          </a:stretch>
        </p:blipFill>
        <p:spPr>
          <a:xfrm>
            <a:off x="6832616" y="2015732"/>
            <a:ext cx="3550773" cy="3673213"/>
          </a:xfrm>
          <a:prstGeom prst="rect">
            <a:avLst/>
          </a:prstGeom>
        </p:spPr>
      </p:pic>
    </p:spTree>
    <p:extLst>
      <p:ext uri="{BB962C8B-B14F-4D97-AF65-F5344CB8AC3E}">
        <p14:creationId xmlns:p14="http://schemas.microsoft.com/office/powerpoint/2010/main" val="410282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EF4F-6B1B-4113-B862-3075F0963C16}"/>
              </a:ext>
            </a:extLst>
          </p:cNvPr>
          <p:cNvSpPr>
            <a:spLocks noGrp="1"/>
          </p:cNvSpPr>
          <p:nvPr>
            <p:ph type="title"/>
          </p:nvPr>
        </p:nvSpPr>
        <p:spPr/>
        <p:txBody>
          <a:bodyPr/>
          <a:lstStyle/>
          <a:p>
            <a:r>
              <a:rPr lang="en-GB" b="1" u="sng" dirty="0">
                <a:solidFill>
                  <a:srgbClr val="7030A0"/>
                </a:solidFill>
              </a:rPr>
              <a:t>2- The  cell</a:t>
            </a:r>
            <a:endParaRPr lang="en-IE" b="1" u="sng" dirty="0">
              <a:solidFill>
                <a:srgbClr val="7030A0"/>
              </a:solidFill>
            </a:endParaRPr>
          </a:p>
        </p:txBody>
      </p:sp>
      <p:sp>
        <p:nvSpPr>
          <p:cNvPr id="3" name="Content Placeholder 2">
            <a:extLst>
              <a:ext uri="{FF2B5EF4-FFF2-40B4-BE49-F238E27FC236}">
                <a16:creationId xmlns:a16="http://schemas.microsoft.com/office/drawing/2014/main" id="{569879D5-E492-4D2E-9586-DD0B782B5EE3}"/>
              </a:ext>
            </a:extLst>
          </p:cNvPr>
          <p:cNvSpPr>
            <a:spLocks noGrp="1"/>
          </p:cNvSpPr>
          <p:nvPr>
            <p:ph idx="1"/>
          </p:nvPr>
        </p:nvSpPr>
        <p:spPr/>
        <p:txBody>
          <a:bodyPr>
            <a:normAutofit/>
          </a:bodyPr>
          <a:lstStyle/>
          <a:p>
            <a:r>
              <a:rPr lang="en-GB" sz="2800" dirty="0"/>
              <a:t>Cell structure </a:t>
            </a:r>
          </a:p>
          <a:p>
            <a:r>
              <a:rPr lang="en-GB" sz="2800" dirty="0"/>
              <a:t>Cell metabolism</a:t>
            </a:r>
          </a:p>
          <a:p>
            <a:r>
              <a:rPr lang="en-GB" sz="2800" dirty="0"/>
              <a:t>Cell continuity</a:t>
            </a:r>
          </a:p>
          <a:p>
            <a:r>
              <a:rPr lang="en-GB" sz="2800" dirty="0"/>
              <a:t>Cell diversity</a:t>
            </a:r>
          </a:p>
          <a:p>
            <a:r>
              <a:rPr lang="en-GB" sz="2800" dirty="0"/>
              <a:t>Genetics </a:t>
            </a:r>
          </a:p>
        </p:txBody>
      </p:sp>
      <p:pic>
        <p:nvPicPr>
          <p:cNvPr id="4" name="Picture 3">
            <a:extLst>
              <a:ext uri="{FF2B5EF4-FFF2-40B4-BE49-F238E27FC236}">
                <a16:creationId xmlns:a16="http://schemas.microsoft.com/office/drawing/2014/main" id="{083C49B4-06B4-4686-9192-BB6DA6960BB3}"/>
              </a:ext>
            </a:extLst>
          </p:cNvPr>
          <p:cNvPicPr>
            <a:picLocks noChangeAspect="1"/>
          </p:cNvPicPr>
          <p:nvPr/>
        </p:nvPicPr>
        <p:blipFill>
          <a:blip r:embed="rId2"/>
          <a:stretch>
            <a:fillRect/>
          </a:stretch>
        </p:blipFill>
        <p:spPr>
          <a:xfrm>
            <a:off x="5254314" y="2032194"/>
            <a:ext cx="4362644" cy="3434151"/>
          </a:xfrm>
          <a:prstGeom prst="rect">
            <a:avLst/>
          </a:prstGeom>
        </p:spPr>
      </p:pic>
    </p:spTree>
    <p:extLst>
      <p:ext uri="{BB962C8B-B14F-4D97-AF65-F5344CB8AC3E}">
        <p14:creationId xmlns:p14="http://schemas.microsoft.com/office/powerpoint/2010/main" val="26271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9F92-9AE9-4EE1-986D-DECA90E5BBE7}"/>
              </a:ext>
            </a:extLst>
          </p:cNvPr>
          <p:cNvSpPr>
            <a:spLocks noGrp="1"/>
          </p:cNvSpPr>
          <p:nvPr>
            <p:ph type="title"/>
          </p:nvPr>
        </p:nvSpPr>
        <p:spPr/>
        <p:txBody>
          <a:bodyPr/>
          <a:lstStyle/>
          <a:p>
            <a:r>
              <a:rPr lang="en-GB" b="1" u="sng" dirty="0">
                <a:solidFill>
                  <a:srgbClr val="7030A0"/>
                </a:solidFill>
              </a:rPr>
              <a:t>3 -The organism</a:t>
            </a:r>
            <a:endParaRPr lang="en-IE" b="1" u="sng" dirty="0">
              <a:solidFill>
                <a:srgbClr val="7030A0"/>
              </a:solidFill>
            </a:endParaRPr>
          </a:p>
        </p:txBody>
      </p:sp>
      <p:sp>
        <p:nvSpPr>
          <p:cNvPr id="3" name="Content Placeholder 2">
            <a:extLst>
              <a:ext uri="{FF2B5EF4-FFF2-40B4-BE49-F238E27FC236}">
                <a16:creationId xmlns:a16="http://schemas.microsoft.com/office/drawing/2014/main" id="{7D1C49F2-4A72-442D-9402-5D35FF23D13E}"/>
              </a:ext>
            </a:extLst>
          </p:cNvPr>
          <p:cNvSpPr>
            <a:spLocks noGrp="1"/>
          </p:cNvSpPr>
          <p:nvPr>
            <p:ph idx="1"/>
          </p:nvPr>
        </p:nvSpPr>
        <p:spPr>
          <a:xfrm>
            <a:off x="1451579" y="2015732"/>
            <a:ext cx="9747464" cy="4177678"/>
          </a:xfrm>
        </p:spPr>
        <p:txBody>
          <a:bodyPr>
            <a:noAutofit/>
          </a:bodyPr>
          <a:lstStyle/>
          <a:p>
            <a:r>
              <a:rPr lang="en-GB" sz="2800" dirty="0"/>
              <a:t>Diversity of the organism</a:t>
            </a:r>
          </a:p>
          <a:p>
            <a:r>
              <a:rPr lang="en-GB" sz="2800" dirty="0"/>
              <a:t>Organisation and vascular structures</a:t>
            </a:r>
          </a:p>
          <a:p>
            <a:r>
              <a:rPr lang="en-GB" sz="2800" dirty="0"/>
              <a:t>Transport and Nutrition</a:t>
            </a:r>
          </a:p>
          <a:p>
            <a:r>
              <a:rPr lang="en-GB" sz="2800" dirty="0"/>
              <a:t>Breathing system and excretion</a:t>
            </a:r>
          </a:p>
          <a:p>
            <a:r>
              <a:rPr lang="en-GB" sz="2800" dirty="0"/>
              <a:t>Response to stimuli</a:t>
            </a:r>
          </a:p>
          <a:p>
            <a:r>
              <a:rPr lang="en-GB" sz="2800" dirty="0"/>
              <a:t>Reproduction and growth</a:t>
            </a:r>
            <a:endParaRPr lang="en-IE" sz="2800" dirty="0"/>
          </a:p>
        </p:txBody>
      </p:sp>
      <p:pic>
        <p:nvPicPr>
          <p:cNvPr id="4" name="Picture 3">
            <a:extLst>
              <a:ext uri="{FF2B5EF4-FFF2-40B4-BE49-F238E27FC236}">
                <a16:creationId xmlns:a16="http://schemas.microsoft.com/office/drawing/2014/main" id="{486911CD-2F71-4D96-9981-62E80EBFE15D}"/>
              </a:ext>
            </a:extLst>
          </p:cNvPr>
          <p:cNvPicPr>
            <a:picLocks noChangeAspect="1"/>
          </p:cNvPicPr>
          <p:nvPr/>
        </p:nvPicPr>
        <p:blipFill>
          <a:blip r:embed="rId2"/>
          <a:stretch>
            <a:fillRect/>
          </a:stretch>
        </p:blipFill>
        <p:spPr>
          <a:xfrm>
            <a:off x="7535660" y="2293952"/>
            <a:ext cx="3519194" cy="3333973"/>
          </a:xfrm>
          <a:prstGeom prst="rect">
            <a:avLst/>
          </a:prstGeom>
        </p:spPr>
      </p:pic>
    </p:spTree>
    <p:extLst>
      <p:ext uri="{BB962C8B-B14F-4D97-AF65-F5344CB8AC3E}">
        <p14:creationId xmlns:p14="http://schemas.microsoft.com/office/powerpoint/2010/main" val="173067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F87E-C22B-4DD9-97B1-1611B26B72B3}"/>
              </a:ext>
            </a:extLst>
          </p:cNvPr>
          <p:cNvSpPr>
            <a:spLocks noGrp="1"/>
          </p:cNvSpPr>
          <p:nvPr>
            <p:ph type="title"/>
          </p:nvPr>
        </p:nvSpPr>
        <p:spPr/>
        <p:txBody>
          <a:bodyPr/>
          <a:lstStyle/>
          <a:p>
            <a:r>
              <a:rPr lang="en-GB" b="1" u="sng" dirty="0">
                <a:solidFill>
                  <a:srgbClr val="7030A0"/>
                </a:solidFill>
              </a:rPr>
              <a:t>Experiments</a:t>
            </a:r>
            <a:endParaRPr lang="en-IE" b="1" u="sng" dirty="0">
              <a:solidFill>
                <a:srgbClr val="7030A0"/>
              </a:solidFill>
            </a:endParaRPr>
          </a:p>
        </p:txBody>
      </p:sp>
      <p:sp>
        <p:nvSpPr>
          <p:cNvPr id="3" name="Content Placeholder 2">
            <a:extLst>
              <a:ext uri="{FF2B5EF4-FFF2-40B4-BE49-F238E27FC236}">
                <a16:creationId xmlns:a16="http://schemas.microsoft.com/office/drawing/2014/main" id="{531CA192-068D-412B-ABCD-36D8F6E1DD6A}"/>
              </a:ext>
            </a:extLst>
          </p:cNvPr>
          <p:cNvSpPr>
            <a:spLocks noGrp="1"/>
          </p:cNvSpPr>
          <p:nvPr>
            <p:ph idx="1"/>
          </p:nvPr>
        </p:nvSpPr>
        <p:spPr>
          <a:xfrm>
            <a:off x="1451579" y="2015733"/>
            <a:ext cx="9603275" cy="2556268"/>
          </a:xfrm>
        </p:spPr>
        <p:txBody>
          <a:bodyPr/>
          <a:lstStyle/>
          <a:p>
            <a:r>
              <a:rPr lang="en-GB" sz="2800" dirty="0"/>
              <a:t>Currently there are 22 practical activities that students must carry out. </a:t>
            </a:r>
          </a:p>
          <a:p>
            <a:r>
              <a:rPr lang="en-GB" sz="2800" dirty="0"/>
              <a:t>Experimental questions appear every year in the biology paper. </a:t>
            </a:r>
          </a:p>
          <a:p>
            <a:endParaRPr lang="en-IE" dirty="0"/>
          </a:p>
        </p:txBody>
      </p:sp>
      <p:pic>
        <p:nvPicPr>
          <p:cNvPr id="4" name="Picture 3">
            <a:extLst>
              <a:ext uri="{FF2B5EF4-FFF2-40B4-BE49-F238E27FC236}">
                <a16:creationId xmlns:a16="http://schemas.microsoft.com/office/drawing/2014/main" id="{4CE224C3-B428-4AB5-BA4F-C02B26B82B76}"/>
              </a:ext>
            </a:extLst>
          </p:cNvPr>
          <p:cNvPicPr>
            <a:picLocks noChangeAspect="1"/>
          </p:cNvPicPr>
          <p:nvPr/>
        </p:nvPicPr>
        <p:blipFill>
          <a:blip r:embed="rId2"/>
          <a:stretch>
            <a:fillRect/>
          </a:stretch>
        </p:blipFill>
        <p:spPr>
          <a:xfrm>
            <a:off x="3728497" y="3924987"/>
            <a:ext cx="4303139" cy="2778240"/>
          </a:xfrm>
          <a:prstGeom prst="rect">
            <a:avLst/>
          </a:prstGeom>
        </p:spPr>
      </p:pic>
    </p:spTree>
    <p:extLst>
      <p:ext uri="{BB962C8B-B14F-4D97-AF65-F5344CB8AC3E}">
        <p14:creationId xmlns:p14="http://schemas.microsoft.com/office/powerpoint/2010/main" val="29423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DC6C-26F6-460A-AAFE-22FF4DE265E1}"/>
              </a:ext>
            </a:extLst>
          </p:cNvPr>
          <p:cNvSpPr>
            <a:spLocks noGrp="1"/>
          </p:cNvSpPr>
          <p:nvPr>
            <p:ph type="title"/>
          </p:nvPr>
        </p:nvSpPr>
        <p:spPr/>
        <p:txBody>
          <a:bodyPr/>
          <a:lstStyle/>
          <a:p>
            <a:r>
              <a:rPr lang="en-GB" b="1" u="sng" dirty="0">
                <a:solidFill>
                  <a:srgbClr val="7030A0"/>
                </a:solidFill>
              </a:rPr>
              <a:t>THE EXAM </a:t>
            </a:r>
            <a:endParaRPr lang="en-IE" b="1" u="sng" dirty="0">
              <a:solidFill>
                <a:srgbClr val="7030A0"/>
              </a:solidFill>
            </a:endParaRPr>
          </a:p>
        </p:txBody>
      </p:sp>
      <p:sp>
        <p:nvSpPr>
          <p:cNvPr id="3" name="Content Placeholder 2">
            <a:extLst>
              <a:ext uri="{FF2B5EF4-FFF2-40B4-BE49-F238E27FC236}">
                <a16:creationId xmlns:a16="http://schemas.microsoft.com/office/drawing/2014/main" id="{40E9C360-3581-4E6E-A145-FBC357654653}"/>
              </a:ext>
            </a:extLst>
          </p:cNvPr>
          <p:cNvSpPr>
            <a:spLocks noGrp="1"/>
          </p:cNvSpPr>
          <p:nvPr>
            <p:ph idx="1"/>
          </p:nvPr>
        </p:nvSpPr>
        <p:spPr>
          <a:xfrm>
            <a:off x="1451579" y="2015732"/>
            <a:ext cx="9603275" cy="3951435"/>
          </a:xfrm>
        </p:spPr>
        <p:txBody>
          <a:bodyPr>
            <a:noAutofit/>
          </a:bodyPr>
          <a:lstStyle/>
          <a:p>
            <a:r>
              <a:rPr lang="en-GB" sz="2800" dirty="0"/>
              <a:t>Currently the Biology exam layout is: </a:t>
            </a:r>
          </a:p>
          <a:p>
            <a:r>
              <a:rPr lang="en-GB" sz="2800" dirty="0">
                <a:highlight>
                  <a:srgbClr val="FFFF00"/>
                </a:highlight>
              </a:rPr>
              <a:t>Section A</a:t>
            </a:r>
            <a:r>
              <a:rPr lang="en-GB" sz="2800" dirty="0"/>
              <a:t> – Answer 5 out of 7 questions. (100 marks)</a:t>
            </a:r>
          </a:p>
          <a:p>
            <a:r>
              <a:rPr lang="en-GB" sz="2800" dirty="0">
                <a:highlight>
                  <a:srgbClr val="FFFF00"/>
                </a:highlight>
              </a:rPr>
              <a:t>Section B</a:t>
            </a:r>
            <a:r>
              <a:rPr lang="en-GB" sz="2800" dirty="0"/>
              <a:t> – Answer  2 out of 3 Experiment questions (60 marks)</a:t>
            </a:r>
          </a:p>
          <a:p>
            <a:r>
              <a:rPr lang="en-GB" sz="2800" dirty="0">
                <a:highlight>
                  <a:srgbClr val="FFFF00"/>
                </a:highlight>
              </a:rPr>
              <a:t>Section C</a:t>
            </a:r>
            <a:r>
              <a:rPr lang="en-GB" sz="2800" dirty="0"/>
              <a:t> – Answer any 4 of 7 long questions. (240 marks)</a:t>
            </a:r>
          </a:p>
          <a:p>
            <a:r>
              <a:rPr lang="en-GB" sz="2800" dirty="0"/>
              <a:t>Overall 400 marks. </a:t>
            </a:r>
            <a:endParaRPr lang="en-IE" sz="2800" dirty="0"/>
          </a:p>
        </p:txBody>
      </p:sp>
      <p:pic>
        <p:nvPicPr>
          <p:cNvPr id="4" name="Picture 3">
            <a:extLst>
              <a:ext uri="{FF2B5EF4-FFF2-40B4-BE49-F238E27FC236}">
                <a16:creationId xmlns:a16="http://schemas.microsoft.com/office/drawing/2014/main" id="{4446F397-1964-44EB-BDC5-8C182CDC8129}"/>
              </a:ext>
            </a:extLst>
          </p:cNvPr>
          <p:cNvPicPr>
            <a:picLocks noChangeAspect="1"/>
          </p:cNvPicPr>
          <p:nvPr/>
        </p:nvPicPr>
        <p:blipFill>
          <a:blip r:embed="rId2"/>
          <a:stretch>
            <a:fillRect/>
          </a:stretch>
        </p:blipFill>
        <p:spPr>
          <a:xfrm>
            <a:off x="7768729" y="43261"/>
            <a:ext cx="3286125" cy="2571750"/>
          </a:xfrm>
          <a:prstGeom prst="rect">
            <a:avLst/>
          </a:prstGeom>
        </p:spPr>
      </p:pic>
    </p:spTree>
    <p:extLst>
      <p:ext uri="{BB962C8B-B14F-4D97-AF65-F5344CB8AC3E}">
        <p14:creationId xmlns:p14="http://schemas.microsoft.com/office/powerpoint/2010/main" val="213330097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D7EE192AF10B438C735A4364ACA00A" ma:contentTypeVersion="18" ma:contentTypeDescription="Create a new document." ma:contentTypeScope="" ma:versionID="bd18bba7c35f2fd8e6e8d528e77881e4">
  <xsd:schema xmlns:xsd="http://www.w3.org/2001/XMLSchema" xmlns:xs="http://www.w3.org/2001/XMLSchema" xmlns:p="http://schemas.microsoft.com/office/2006/metadata/properties" xmlns:ns3="e032ae29-fc85-487f-a9dc-a978520f2e1d" xmlns:ns4="814a7c25-a72a-4e3a-990a-504940323173" targetNamespace="http://schemas.microsoft.com/office/2006/metadata/properties" ma:root="true" ma:fieldsID="0637f4e2b43deb8c0f8f1dd5c7393925" ns3:_="" ns4:_="">
    <xsd:import namespace="e032ae29-fc85-487f-a9dc-a978520f2e1d"/>
    <xsd:import namespace="814a7c25-a72a-4e3a-990a-50494032317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2ae29-fc85-487f-a9dc-a978520f2e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4a7c25-a72a-4e3a-990a-50494032317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14a7c25-a72a-4e3a-990a-504940323173" xsi:nil="true"/>
  </documentManagement>
</p:properties>
</file>

<file path=customXml/itemProps1.xml><?xml version="1.0" encoding="utf-8"?>
<ds:datastoreItem xmlns:ds="http://schemas.openxmlformats.org/officeDocument/2006/customXml" ds:itemID="{BDB3D18D-1A53-483C-94F5-EFBF53870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32ae29-fc85-487f-a9dc-a978520f2e1d"/>
    <ds:schemaRef ds:uri="814a7c25-a72a-4e3a-990a-5049403231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4033A9-45FC-42C6-9A5A-30AD379AE4F7}">
  <ds:schemaRefs>
    <ds:schemaRef ds:uri="http://schemas.microsoft.com/sharepoint/v3/contenttype/forms"/>
  </ds:schemaRefs>
</ds:datastoreItem>
</file>

<file path=customXml/itemProps3.xml><?xml version="1.0" encoding="utf-8"?>
<ds:datastoreItem xmlns:ds="http://schemas.openxmlformats.org/officeDocument/2006/customXml" ds:itemID="{CEF52B35-DD85-49A1-8909-6636241F9B5B}">
  <ds:schemaRefs>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http://schemas.microsoft.com/office/infopath/2007/PartnerControls"/>
    <ds:schemaRef ds:uri="814a7c25-a72a-4e3a-990a-504940323173"/>
    <ds:schemaRef ds:uri="e032ae29-fc85-487f-a9dc-a978520f2e1d"/>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Gallery</Template>
  <TotalTime>1249</TotalTime>
  <Words>434</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Gill Sans MT</vt:lpstr>
      <vt:lpstr>Gallery</vt:lpstr>
      <vt:lpstr>Leaving Certificate Biology</vt:lpstr>
      <vt:lpstr>PowerPoint Presentation</vt:lpstr>
      <vt:lpstr>EXAMINATION SPLIT</vt:lpstr>
      <vt:lpstr>Biology overview </vt:lpstr>
      <vt:lpstr>1- The study of life</vt:lpstr>
      <vt:lpstr>2- The  cell</vt:lpstr>
      <vt:lpstr>3 -The organism</vt:lpstr>
      <vt:lpstr>Experiments</vt:lpstr>
      <vt:lpstr>THE EXAM </vt:lpstr>
      <vt:lpstr>The PROJECT</vt:lpstr>
      <vt:lpstr>BIOLOGY TRIPS</vt:lpstr>
      <vt:lpstr>FURTHER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Cert Biology</dc:title>
  <dc:creator>Peter Morrissey</dc:creator>
  <cp:lastModifiedBy>Ruaidhri Devitt</cp:lastModifiedBy>
  <cp:revision>16</cp:revision>
  <dcterms:created xsi:type="dcterms:W3CDTF">2025-01-13T15:35:32Z</dcterms:created>
  <dcterms:modified xsi:type="dcterms:W3CDTF">2025-01-15T14:24:38Z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0x01010047D7EE192AF10B438C735A4364ACA00A</vt:lpwstr>
  </property>
</Properties>
</file>