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2" r:id="rId8"/>
    <p:sldId id="259" r:id="rId9"/>
    <p:sldId id="261" r:id="rId10"/>
    <p:sldId id="266" r:id="rId11"/>
    <p:sldId id="267" r:id="rId12"/>
    <p:sldId id="260" r:id="rId13"/>
    <p:sldId id="265" r:id="rId14"/>
    <p:sldId id="270" r:id="rId15"/>
    <p:sldId id="262" r:id="rId16"/>
    <p:sldId id="269" r:id="rId17"/>
    <p:sldId id="268" r:id="rId18"/>
    <p:sldId id="273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CF9D-25DA-4165-ACEA-E8A4111AE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A1D0B-88E1-44FB-BFC5-3D2E8A996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7BFE-EBAD-4823-AADE-D36F78A3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07FA-717E-4945-925F-7E956714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FF86-0DCD-4FAF-8726-E4EAB5C7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94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6DB0-FE2C-4AB9-815D-04B5AF30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B955B-C5DD-45AF-90E5-F76A51DBA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66589-B6D6-4632-B187-B8231A02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5347D-7A4E-475B-B11C-62FE6816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7728F-1AA0-4E18-9712-51307451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83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BBCF43-1BAE-46D8-9BCB-379D6CF50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D7E64-5410-42AB-80F4-3D2B28459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99747-F7FB-4370-B262-C3757AD0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B9404-B96D-42FD-997D-94B70A4A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2A77F-00A7-43D8-9EB4-33DA16DC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74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7C06-6BEA-42DC-B28E-5FF56012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772C2-3EB4-44E6-BE9E-9A420E730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8FB64-BC3C-488F-885A-CD969F5E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665FA-3057-4D0D-8445-7C8FC388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2F32-4CC8-4DA0-8F7D-9AEFC949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221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02CA-B821-4843-B17F-A8634990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A857B-B685-4BC6-965D-74E239AF3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D00F6-C7A3-42CC-B433-1CCC5C48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678D-8C07-41BB-8BAB-FC77D071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A3F06-D83A-492D-91BC-25E1AB38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721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83E1-5172-4561-91BB-6BC007E4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77D0A-6E82-403D-9340-F7F6221D4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009F8-16F2-426D-81B8-21920E33C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939CA-824B-4465-ABE8-4F39B082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13ED3-0E80-45AA-B9B0-88B0B087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E3F86-0B77-4234-91D8-5E2B05B2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448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2A63-37AF-4E58-83FD-7EF484A3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028DE-18A0-4D43-8EFD-94ED8290F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9FFA6-7131-4010-9AD6-69C8972C9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A171-EF75-46DA-8EB8-2DB2F9F8C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65C56-0C96-4C7A-82F8-D9D3900B5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B0589B-7B45-4C56-A131-8A557698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B9790-6F51-4A69-BF8E-8ED21B2B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822D4-9500-4648-8C50-ECFA6747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579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7F81-E0F2-4FDD-8C46-AE9A437E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EDA2F-A57D-4514-9F5A-E94E12F7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2C702-D855-48D2-9D52-CB7A24BE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CA1AA-0CCA-4C32-92A2-EC63EBC7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126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E1610-0A75-4F32-BAF9-D0211B5D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B8374-044F-47CF-8F3A-6D646934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3B2F4-4612-4E48-8065-61A2A501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612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D39B-9F9D-4E17-9930-FB908792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B82C-0C94-409D-93A1-CD470B85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AF9DD-4022-4964-BD3E-59E191FE0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25534-4D01-44A8-8BA0-1017EFF8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38DF3-8660-4A80-90CB-E2CAF451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3F6C6-6B56-430E-AD4A-AC406948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632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C1BB-5150-47B0-870D-54790786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52314-FA81-4E65-890F-C1A7AC295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EAE42-A595-4442-B94F-EA813A57C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E316E-E77E-4E66-924D-3763FFF2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84435-8D9B-4E4C-B7FF-18144057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53DC8-6F79-4544-81E5-3A72F9D8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219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EEBB9-4A6D-4740-9468-6769A81C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80FFD-5923-4EA9-B2C3-73264D588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22FB-CA13-4F8D-A882-FE18B55CA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0E02-3811-4DC6-AF26-A792F4F57020}" type="datetimeFigureOut">
              <a:rPr lang="en-IE" smtClean="0"/>
              <a:t>21/01/2025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0D715-331E-42BB-8DCC-835DB5AF5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79217-9087-4C40-BA92-6DA8028C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DE3F-8038-4FD2-A976-3624DA4F88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75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D26A-768E-4B81-BC2A-953545F3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53" y="250544"/>
            <a:ext cx="10542494" cy="3267635"/>
          </a:xfrm>
        </p:spPr>
        <p:txBody>
          <a:bodyPr>
            <a:normAutofit/>
          </a:bodyPr>
          <a:lstStyle/>
          <a:p>
            <a:r>
              <a:rPr lang="en-US" sz="9600" b="1" dirty="0"/>
              <a:t>Leaving Certificate Engineering </a:t>
            </a:r>
            <a:endParaRPr lang="en-IE" sz="9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0B6DF-4C5B-4CE5-8F6B-B06D63479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813" y="497363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Mr. Doherty, Mr. Doyle, Mr. Roche</a:t>
            </a:r>
            <a:endParaRPr lang="en-I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B2A478-7DDE-465F-BE6F-6DAE85A538F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8DEB6-4DB2-421A-BAE9-2EE2E3AD8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76" y="2131639"/>
            <a:ext cx="2466975" cy="3114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C49CDD-1C80-4F83-AACC-115144792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061" y="2131639"/>
            <a:ext cx="24669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1B79-D351-43BB-9130-171A1720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2" y="71719"/>
            <a:ext cx="11341569" cy="1325563"/>
          </a:xfrm>
        </p:spPr>
        <p:txBody>
          <a:bodyPr/>
          <a:lstStyle/>
          <a:p>
            <a:r>
              <a:rPr lang="en-US" dirty="0"/>
              <a:t>Higher level exam paper- Structure and Choices</a:t>
            </a:r>
            <a:endParaRPr lang="en-I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75E6C1-778B-4494-A55B-2E8399C06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025"/>
          <a:stretch/>
        </p:blipFill>
        <p:spPr>
          <a:xfrm>
            <a:off x="0" y="1061393"/>
            <a:ext cx="6206641" cy="405970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B1CA165-ED6F-4EFB-A867-EEB6FF508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92"/>
          <a:stretch/>
        </p:blipFill>
        <p:spPr>
          <a:xfrm>
            <a:off x="6289962" y="3520572"/>
            <a:ext cx="5791715" cy="32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7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AF00-0F2D-4648-8BAA-B0538E28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87" y="911972"/>
            <a:ext cx="10609729" cy="4682004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/>
              <a:t>Ordinary Level</a:t>
            </a:r>
            <a:br>
              <a:rPr lang="en-US" sz="13800" b="1" dirty="0"/>
            </a:br>
            <a:r>
              <a:rPr lang="en-US" sz="13800" b="1" dirty="0"/>
              <a:t>Engineering</a:t>
            </a:r>
            <a:endParaRPr lang="en-IE" sz="13800" b="1" dirty="0"/>
          </a:p>
        </p:txBody>
      </p:sp>
    </p:spTree>
    <p:extLst>
      <p:ext uri="{BB962C8B-B14F-4D97-AF65-F5344CB8AC3E}">
        <p14:creationId xmlns:p14="http://schemas.microsoft.com/office/powerpoint/2010/main" val="193654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775C-9B36-4420-9217-9AF54326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level Engineering </a:t>
            </a: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D4510F-0F08-48D3-9AF8-61687C34B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846" y="2957756"/>
            <a:ext cx="7431917" cy="35351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B9E78E-9699-4A61-BFFA-EFF32156370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2349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60% practical 	30% Project and folder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		30% Practical exam</a:t>
            </a:r>
          </a:p>
          <a:p>
            <a:r>
              <a:rPr lang="en-US" dirty="0"/>
              <a:t>40</a:t>
            </a:r>
            <a:r>
              <a:rPr lang="en-IE" dirty="0"/>
              <a:t>% theory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9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E46D-7164-43D7-A953-470686B4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3" y="47978"/>
            <a:ext cx="10515600" cy="1325563"/>
          </a:xfrm>
        </p:spPr>
        <p:txBody>
          <a:bodyPr/>
          <a:lstStyle/>
          <a:p>
            <a:r>
              <a:rPr lang="en-US" dirty="0"/>
              <a:t>Ordinary level Project (30%) 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EBE9C6-084D-4DBE-9200-00EA2454410E}"/>
              </a:ext>
            </a:extLst>
          </p:cNvPr>
          <p:cNvSpPr txBox="1">
            <a:spLocks/>
          </p:cNvSpPr>
          <p:nvPr/>
        </p:nvSpPr>
        <p:spPr>
          <a:xfrm>
            <a:off x="367553" y="1335741"/>
            <a:ext cx="5728447" cy="4841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Given a brief and make a project that meets the criteria of the brief.</a:t>
            </a:r>
          </a:p>
          <a:p>
            <a:r>
              <a:rPr lang="en-US" dirty="0"/>
              <a:t>Brief changes every year</a:t>
            </a:r>
          </a:p>
          <a:p>
            <a:r>
              <a:rPr lang="en-US" dirty="0"/>
              <a:t>Ordinary level given picture in brief</a:t>
            </a:r>
          </a:p>
          <a:p>
            <a:r>
              <a:rPr lang="en-US" dirty="0"/>
              <a:t>You have until October until March to make the project</a:t>
            </a:r>
          </a:p>
          <a:p>
            <a:endParaRPr lang="en-US" dirty="0"/>
          </a:p>
          <a:p>
            <a:r>
              <a:rPr lang="en-US" dirty="0"/>
              <a:t>Project 22%</a:t>
            </a:r>
          </a:p>
          <a:p>
            <a:r>
              <a:rPr lang="en-US" dirty="0"/>
              <a:t>Folder for project 8%</a:t>
            </a:r>
          </a:p>
          <a:p>
            <a:r>
              <a:rPr lang="en-US" dirty="0"/>
              <a:t>Overall this is 30%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036D1-A45F-40B7-BDE0-A8F81C80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104" y="603790"/>
            <a:ext cx="4239537" cy="6033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B8633E-7B13-4D31-8916-713427989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71" y="3654970"/>
            <a:ext cx="3280433" cy="30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8C32-FFCC-44FD-AD69-AB260D33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87193"/>
            <a:ext cx="10515600" cy="1325563"/>
          </a:xfrm>
        </p:spPr>
        <p:txBody>
          <a:bodyPr/>
          <a:lstStyle/>
          <a:p>
            <a:r>
              <a:rPr lang="en-US" dirty="0"/>
              <a:t>Practical exam (25%)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26714-C3B6-4E25-AC0E-092227784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4" y="1237129"/>
            <a:ext cx="3917094" cy="5338830"/>
          </a:xfrm>
        </p:spPr>
        <p:txBody>
          <a:bodyPr>
            <a:normAutofit/>
          </a:bodyPr>
          <a:lstStyle/>
          <a:p>
            <a:r>
              <a:rPr lang="en-US" sz="2400" dirty="0"/>
              <a:t>Practical exam is common both higher and ordinary complete same practical exam</a:t>
            </a:r>
          </a:p>
          <a:p>
            <a:r>
              <a:rPr lang="en-US" sz="2400" dirty="0"/>
              <a:t>Pre practical work takes place usually between September –October before the project come out and any outstanding pieces are finished after the project is completed.</a:t>
            </a:r>
          </a:p>
          <a:p>
            <a:r>
              <a:rPr lang="en-US" sz="2400" dirty="0"/>
              <a:t>6 hours to manufacture the day exam</a:t>
            </a:r>
            <a:r>
              <a:rPr lang="en-IE" sz="2400" dirty="0"/>
              <a:t> with a break in the middle.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4D1E5-5252-4E9D-983F-E0E08BF0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01" y="191994"/>
            <a:ext cx="6309907" cy="2047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CBCD9A-570C-4E23-9146-00E0A0552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88" y="2788491"/>
            <a:ext cx="4999153" cy="3787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0924CE-0774-4A5B-8FF6-4AC0C6693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802" y="2344391"/>
            <a:ext cx="2984765" cy="37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6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1B79-D351-43BB-9130-171A1720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2" y="71719"/>
            <a:ext cx="11341569" cy="1325563"/>
          </a:xfrm>
        </p:spPr>
        <p:txBody>
          <a:bodyPr/>
          <a:lstStyle/>
          <a:p>
            <a:r>
              <a:rPr lang="en-US" dirty="0"/>
              <a:t>Ordinary level exam paper- Structure and Choices</a:t>
            </a:r>
            <a:endParaRPr lang="en-I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68901B-8D78-46F8-838B-AB27D8AF3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116"/>
          <a:stretch/>
        </p:blipFill>
        <p:spPr>
          <a:xfrm>
            <a:off x="128772" y="1121803"/>
            <a:ext cx="5903579" cy="4832431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01D1E3C-495A-4DB5-BF1F-B7A7489D9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05" b="832"/>
          <a:stretch/>
        </p:blipFill>
        <p:spPr>
          <a:xfrm>
            <a:off x="5818518" y="1121803"/>
            <a:ext cx="6373482" cy="2307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C33193-83A8-4B66-951C-C8B990906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18"/>
          <a:stretch/>
        </p:blipFill>
        <p:spPr>
          <a:xfrm>
            <a:off x="5889811" y="3452850"/>
            <a:ext cx="6220348" cy="2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7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7014-DBC1-4659-9739-B2082673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</a:t>
            </a:r>
            <a:r>
              <a:rPr lang="en-US" dirty="0" err="1"/>
              <a:t>summarise</a:t>
            </a:r>
            <a:r>
              <a:rPr lang="en-US" dirty="0"/>
              <a:t> LC Engineering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4E181-6058-4290-B587-DFBE88E6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42" y="1852519"/>
            <a:ext cx="5813612" cy="4222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Ordinary Level Engineering</a:t>
            </a:r>
          </a:p>
          <a:p>
            <a:r>
              <a:rPr lang="en-US" sz="2400" dirty="0"/>
              <a:t>60% practical 	30% Project and folder</a:t>
            </a:r>
          </a:p>
          <a:p>
            <a:pPr marL="0" indent="0">
              <a:buNone/>
            </a:pPr>
            <a:r>
              <a:rPr lang="en-US" sz="2400" dirty="0"/>
              <a:t>			30% Practical exam</a:t>
            </a:r>
          </a:p>
          <a:p>
            <a:r>
              <a:rPr lang="en-US" sz="2400" dirty="0"/>
              <a:t>40</a:t>
            </a:r>
            <a:r>
              <a:rPr lang="en-IE" sz="2400" dirty="0"/>
              <a:t>% theory exam</a:t>
            </a:r>
          </a:p>
          <a:p>
            <a:pPr marL="0" indent="0">
              <a:buNone/>
            </a:pPr>
            <a:r>
              <a:rPr lang="en-US" sz="2000" dirty="0"/>
              <a:t>U</a:t>
            </a:r>
            <a:r>
              <a:rPr lang="en-IE" sz="2000" dirty="0"/>
              <a:t>p to 60% can be achieved before sitting exam in June</a:t>
            </a: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5BD079-F8BD-45DE-BECD-366E20558F14}"/>
              </a:ext>
            </a:extLst>
          </p:cNvPr>
          <p:cNvSpPr txBox="1">
            <a:spLocks/>
          </p:cNvSpPr>
          <p:nvPr/>
        </p:nvSpPr>
        <p:spPr>
          <a:xfrm>
            <a:off x="6096000" y="1723372"/>
            <a:ext cx="62170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Higher Level Engineering</a:t>
            </a:r>
          </a:p>
          <a:p>
            <a:r>
              <a:rPr lang="en-US" sz="2400" dirty="0"/>
              <a:t>50% practical 	25% Project and folder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		25% Practical exam</a:t>
            </a:r>
          </a:p>
          <a:p>
            <a:r>
              <a:rPr lang="en-US" sz="2400" dirty="0"/>
              <a:t>50</a:t>
            </a:r>
            <a:r>
              <a:rPr lang="en-IE" sz="2400" dirty="0"/>
              <a:t>% theory exam</a:t>
            </a:r>
          </a:p>
          <a:p>
            <a:pPr marL="0" indent="0">
              <a:buNone/>
            </a:pPr>
            <a:r>
              <a:rPr lang="en-US" sz="2000" dirty="0"/>
              <a:t>U</a:t>
            </a:r>
            <a:r>
              <a:rPr lang="en-IE" sz="2000" dirty="0"/>
              <a:t>p to 50% can be achieved before sitting exam in June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A2E3B7-E178-4E75-B552-F4739D3E01A4}"/>
              </a:ext>
            </a:extLst>
          </p:cNvPr>
          <p:cNvCxnSpPr>
            <a:cxnSpLocks/>
          </p:cNvCxnSpPr>
          <p:nvPr/>
        </p:nvCxnSpPr>
        <p:spPr>
          <a:xfrm>
            <a:off x="5925671" y="1626115"/>
            <a:ext cx="0" cy="26333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BC705D-C3E9-4290-91E6-2297C2240197}"/>
              </a:ext>
            </a:extLst>
          </p:cNvPr>
          <p:cNvCxnSpPr>
            <a:cxnSpLocks/>
          </p:cNvCxnSpPr>
          <p:nvPr/>
        </p:nvCxnSpPr>
        <p:spPr>
          <a:xfrm>
            <a:off x="192742" y="4259451"/>
            <a:ext cx="119275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DA4A4-332F-418F-A6DE-E713E4910644}"/>
              </a:ext>
            </a:extLst>
          </p:cNvPr>
          <p:cNvCxnSpPr>
            <a:cxnSpLocks/>
          </p:cNvCxnSpPr>
          <p:nvPr/>
        </p:nvCxnSpPr>
        <p:spPr>
          <a:xfrm flipV="1">
            <a:off x="192742" y="1626116"/>
            <a:ext cx="11963399" cy="163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60A97A-D42A-4E48-84D6-9BF17086EEFA}"/>
              </a:ext>
            </a:extLst>
          </p:cNvPr>
          <p:cNvSpPr txBox="1"/>
          <p:nvPr/>
        </p:nvSpPr>
        <p:spPr>
          <a:xfrm>
            <a:off x="645459" y="4374776"/>
            <a:ext cx="10291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you have any questions feel free to call in to the engineering room email or send an email to mdoherty@ailbes.com</a:t>
            </a:r>
            <a:endParaRPr lang="en-IE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37A17-75A4-4E24-841F-6DDE0284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3" y="0"/>
            <a:ext cx="1220778" cy="1541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12C9FA-EFF7-48F5-8517-D7FEF8C2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879" y="42412"/>
            <a:ext cx="1220778" cy="154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3AF3-583F-4A3B-8EE1-F60DA029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1" y="-130936"/>
            <a:ext cx="10515600" cy="1624703"/>
          </a:xfrm>
        </p:spPr>
        <p:txBody>
          <a:bodyPr/>
          <a:lstStyle/>
          <a:p>
            <a:r>
              <a:rPr lang="en-US" dirty="0"/>
              <a:t>Junior cycle Engineering </a:t>
            </a:r>
            <a:r>
              <a:rPr lang="en-US" sz="2400" dirty="0"/>
              <a:t>(Common level)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19A0-8411-4759-B628-CBBE068C3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41" y="1135514"/>
            <a:ext cx="10730753" cy="5475704"/>
          </a:xfrm>
        </p:spPr>
        <p:txBody>
          <a:bodyPr>
            <a:normAutofit/>
          </a:bodyPr>
          <a:lstStyle/>
          <a:p>
            <a:r>
              <a:rPr lang="en-US" dirty="0"/>
              <a:t>Project work 70%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Theory exam 30%</a:t>
            </a:r>
          </a:p>
          <a:p>
            <a:pPr marL="0" indent="0">
              <a:buNone/>
            </a:pPr>
            <a:r>
              <a:rPr lang="en-US" dirty="0"/>
              <a:t>	1hr 30mins</a:t>
            </a:r>
          </a:p>
          <a:p>
            <a:pPr marL="0" indent="0">
              <a:buNone/>
            </a:pPr>
            <a:r>
              <a:rPr lang="en-US" dirty="0"/>
              <a:t>	Variety of topics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89474-86C8-4D16-B54D-B85F734F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922" y="1344706"/>
            <a:ext cx="3708155" cy="2165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99FCF-712B-4723-A011-1B695DC4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283" y="1196389"/>
            <a:ext cx="4069976" cy="2330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8F16D-CBE4-4D1F-91C1-325EB010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3" y="1570066"/>
            <a:ext cx="3708156" cy="2067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ABB333-F60B-4078-89DA-697B09F84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409" y="3535237"/>
            <a:ext cx="2390591" cy="321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07970C-441E-4ACD-AF8D-BD56FFA82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321" y="3465622"/>
            <a:ext cx="2276009" cy="3223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5372B5-C99C-48DF-B644-CEB5321A6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0330" y="3465622"/>
            <a:ext cx="2208376" cy="32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2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3EC4-74C6-409B-8095-587A7A27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Leaving Certificate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CF92-00A4-4729-8AA8-232A98EBD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main change from junior cycle is there is Two different levels Higher level and Ordinary level</a:t>
            </a:r>
            <a:endParaRPr lang="en-IE" dirty="0"/>
          </a:p>
          <a:p>
            <a:endParaRPr lang="en-US" dirty="0"/>
          </a:p>
          <a:p>
            <a:r>
              <a:rPr lang="en-US" dirty="0"/>
              <a:t>The subject is still practical and theory based.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A1770-3020-474B-8301-1AD2E4C9C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12" t="16353" r="5812" b="33732"/>
          <a:stretch/>
        </p:blipFill>
        <p:spPr>
          <a:xfrm>
            <a:off x="0" y="4213692"/>
            <a:ext cx="5244353" cy="1963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B4D83-CE2C-4286-9B18-D3ED7409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503" y="3812969"/>
            <a:ext cx="4054813" cy="2488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7E21A4-F45B-4442-8909-9D9273F1BF71}"/>
              </a:ext>
            </a:extLst>
          </p:cNvPr>
          <p:cNvSpPr txBox="1"/>
          <p:nvPr/>
        </p:nvSpPr>
        <p:spPr>
          <a:xfrm>
            <a:off x="5620869" y="3871888"/>
            <a:ext cx="15150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/>
              <a:t>V</a:t>
            </a:r>
            <a:endParaRPr lang="en-IE" sz="16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ABED7-8126-4611-8BD3-59DE3DA6873E}"/>
              </a:ext>
            </a:extLst>
          </p:cNvPr>
          <p:cNvSpPr txBox="1"/>
          <p:nvPr/>
        </p:nvSpPr>
        <p:spPr>
          <a:xfrm>
            <a:off x="645458" y="6334100"/>
            <a:ext cx="382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Ordinary Level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93A96-A170-4303-B5B3-27D9034B7BA3}"/>
              </a:ext>
            </a:extLst>
          </p:cNvPr>
          <p:cNvSpPr txBox="1"/>
          <p:nvPr/>
        </p:nvSpPr>
        <p:spPr>
          <a:xfrm>
            <a:off x="8599923" y="6372387"/>
            <a:ext cx="382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788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AF00-0F2D-4648-8BAA-B0538E28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87" y="911972"/>
            <a:ext cx="10609729" cy="4682004"/>
          </a:xfrm>
        </p:spPr>
        <p:txBody>
          <a:bodyPr>
            <a:normAutofit/>
          </a:bodyPr>
          <a:lstStyle/>
          <a:p>
            <a:pPr algn="ctr"/>
            <a:r>
              <a:rPr lang="en-US" sz="13800" b="1" dirty="0"/>
              <a:t>Higher Level</a:t>
            </a:r>
            <a:br>
              <a:rPr lang="en-US" sz="13800" b="1" dirty="0"/>
            </a:br>
            <a:r>
              <a:rPr lang="en-US" sz="13800" b="1" dirty="0"/>
              <a:t>Engineering </a:t>
            </a:r>
            <a:endParaRPr lang="en-IE" sz="13800" b="1" dirty="0"/>
          </a:p>
        </p:txBody>
      </p:sp>
    </p:spTree>
    <p:extLst>
      <p:ext uri="{BB962C8B-B14F-4D97-AF65-F5344CB8AC3E}">
        <p14:creationId xmlns:p14="http://schemas.microsoft.com/office/powerpoint/2010/main" val="238604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F397-039E-4416-8054-40B14B3C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Engineering </a:t>
            </a:r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BCF648-DBAD-4375-8FEF-44CD4B1BF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4" y="1482407"/>
            <a:ext cx="6670741" cy="50104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60236A-5DAB-4901-8294-33A1ECD2049B}"/>
              </a:ext>
            </a:extLst>
          </p:cNvPr>
          <p:cNvSpPr/>
          <p:nvPr/>
        </p:nvSpPr>
        <p:spPr>
          <a:xfrm>
            <a:off x="7468898" y="2381575"/>
            <a:ext cx="43914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50% of the subject is already completed before exam in June</a:t>
            </a:r>
          </a:p>
        </p:txBody>
      </p:sp>
    </p:spTree>
    <p:extLst>
      <p:ext uri="{BB962C8B-B14F-4D97-AF65-F5344CB8AC3E}">
        <p14:creationId xmlns:p14="http://schemas.microsoft.com/office/powerpoint/2010/main" val="226213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F397-039E-4416-8054-40B14B3C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Engineering </a:t>
            </a: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27FCAC-4406-40AD-90BB-15C133E53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781" y="1400496"/>
            <a:ext cx="11818536" cy="46955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3507B2-425F-4407-98BE-A70BC64A63B4}"/>
              </a:ext>
            </a:extLst>
          </p:cNvPr>
          <p:cNvSpPr/>
          <p:nvPr/>
        </p:nvSpPr>
        <p:spPr>
          <a:xfrm>
            <a:off x="373464" y="5978570"/>
            <a:ext cx="11818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50% of the subject is already completed before exam in June</a:t>
            </a:r>
          </a:p>
        </p:txBody>
      </p:sp>
    </p:spTree>
    <p:extLst>
      <p:ext uri="{BB962C8B-B14F-4D97-AF65-F5344CB8AC3E}">
        <p14:creationId xmlns:p14="http://schemas.microsoft.com/office/powerpoint/2010/main" val="9005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E46D-7164-43D7-A953-470686B4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Project (25%) </a:t>
            </a: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7702ED-8D52-4904-8DA7-C7A499453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0621" y="210870"/>
            <a:ext cx="4934997" cy="64362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EBE9C6-084D-4DBE-9200-00EA2454410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Given a brief and make a project that meets the criteria of the brief.</a:t>
            </a:r>
          </a:p>
          <a:p>
            <a:r>
              <a:rPr lang="en-US" dirty="0"/>
              <a:t>Brief changes every year</a:t>
            </a:r>
          </a:p>
          <a:p>
            <a:r>
              <a:rPr lang="en-US" dirty="0"/>
              <a:t>You have until October until March to make the project</a:t>
            </a:r>
          </a:p>
          <a:p>
            <a:endParaRPr lang="en-US" dirty="0"/>
          </a:p>
          <a:p>
            <a:r>
              <a:rPr lang="en-US" dirty="0"/>
              <a:t>Project 18.3%</a:t>
            </a:r>
          </a:p>
          <a:p>
            <a:r>
              <a:rPr lang="en-US" dirty="0"/>
              <a:t>Folder for project 6.7%</a:t>
            </a:r>
          </a:p>
          <a:p>
            <a:r>
              <a:rPr lang="en-US" dirty="0"/>
              <a:t>Overall this is 25%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897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8C32-FFCC-44FD-AD69-AB260D33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87193"/>
            <a:ext cx="10515600" cy="1325563"/>
          </a:xfrm>
        </p:spPr>
        <p:txBody>
          <a:bodyPr/>
          <a:lstStyle/>
          <a:p>
            <a:r>
              <a:rPr lang="en-US" dirty="0"/>
              <a:t>Practical exam (25%)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26714-C3B6-4E25-AC0E-092227784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4" y="1237129"/>
            <a:ext cx="3917094" cy="5338830"/>
          </a:xfrm>
        </p:spPr>
        <p:txBody>
          <a:bodyPr>
            <a:normAutofit/>
          </a:bodyPr>
          <a:lstStyle/>
          <a:p>
            <a:r>
              <a:rPr lang="en-US" sz="2400" dirty="0"/>
              <a:t>Practical exam is common both higher and ordinary complete same practical exam</a:t>
            </a:r>
          </a:p>
          <a:p>
            <a:r>
              <a:rPr lang="en-US" sz="2400" dirty="0"/>
              <a:t>Pre practical work takes place usually between September –October before the project come out and any outstanding pieces are finished after the project is completed.</a:t>
            </a:r>
          </a:p>
          <a:p>
            <a:r>
              <a:rPr lang="en-US" sz="2400" dirty="0"/>
              <a:t>6 hours to manufacture the day exam</a:t>
            </a:r>
            <a:r>
              <a:rPr lang="en-IE" sz="2400" dirty="0"/>
              <a:t> with a break in the middle.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4D1E5-5252-4E9D-983F-E0E08BF0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01" y="191994"/>
            <a:ext cx="6309907" cy="2047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CBCD9A-570C-4E23-9146-00E0A0552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88" y="2788491"/>
            <a:ext cx="4999153" cy="3787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0924CE-0774-4A5B-8FF6-4AC0C6693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802" y="2344391"/>
            <a:ext cx="2984765" cy="37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2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1B79-D351-43BB-9130-171A1720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2" y="71719"/>
            <a:ext cx="11341569" cy="1325563"/>
          </a:xfrm>
        </p:spPr>
        <p:txBody>
          <a:bodyPr/>
          <a:lstStyle/>
          <a:p>
            <a:r>
              <a:rPr lang="en-US" dirty="0"/>
              <a:t>Higher level exam paper- Structure and Choices</a:t>
            </a: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920460-98A4-4685-B28A-09A03B7BD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7128"/>
            <a:ext cx="12179769" cy="55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9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4a7c25-a72a-4e3a-990a-5049403231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7EE192AF10B438C735A4364ACA00A" ma:contentTypeVersion="18" ma:contentTypeDescription="Create a new document." ma:contentTypeScope="" ma:versionID="bd18bba7c35f2fd8e6e8d528e77881e4">
  <xsd:schema xmlns:xsd="http://www.w3.org/2001/XMLSchema" xmlns:xs="http://www.w3.org/2001/XMLSchema" xmlns:p="http://schemas.microsoft.com/office/2006/metadata/properties" xmlns:ns3="e032ae29-fc85-487f-a9dc-a978520f2e1d" xmlns:ns4="814a7c25-a72a-4e3a-990a-504940323173" targetNamespace="http://schemas.microsoft.com/office/2006/metadata/properties" ma:root="true" ma:fieldsID="0637f4e2b43deb8c0f8f1dd5c7393925" ns3:_="" ns4:_="">
    <xsd:import namespace="e032ae29-fc85-487f-a9dc-a978520f2e1d"/>
    <xsd:import namespace="814a7c25-a72a-4e3a-990a-5049403231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ae29-fc85-487f-a9dc-a978520f2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a7c25-a72a-4e3a-990a-504940323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135BC-F25E-4CD7-A522-22F00485642E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814a7c25-a72a-4e3a-990a-504940323173"/>
    <ds:schemaRef ds:uri="http://purl.org/dc/elements/1.1/"/>
    <ds:schemaRef ds:uri="http://schemas.microsoft.com/office/infopath/2007/PartnerControls"/>
    <ds:schemaRef ds:uri="e032ae29-fc85-487f-a9dc-a978520f2e1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8C0225-5974-4D79-A13A-341C435F10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B245A-0065-483F-91AB-893C5348D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2ae29-fc85-487f-a9dc-a978520f2e1d"/>
    <ds:schemaRef ds:uri="814a7c25-a72a-4e3a-990a-504940323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471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Leaving Certificate Engineering </vt:lpstr>
      <vt:lpstr>Junior cycle Engineering (Common level)</vt:lpstr>
      <vt:lpstr>Leaving Certificate </vt:lpstr>
      <vt:lpstr>Higher Level Engineering </vt:lpstr>
      <vt:lpstr>Higher level Engineering </vt:lpstr>
      <vt:lpstr>Higher level Engineering </vt:lpstr>
      <vt:lpstr>Higher level Project (25%) </vt:lpstr>
      <vt:lpstr>Practical exam (25%)</vt:lpstr>
      <vt:lpstr>Higher level exam paper- Structure and Choices</vt:lpstr>
      <vt:lpstr>Higher level exam paper- Structure and Choices</vt:lpstr>
      <vt:lpstr>Ordinary Level Engineering</vt:lpstr>
      <vt:lpstr>Ordinary level Engineering </vt:lpstr>
      <vt:lpstr>Ordinary level Project (30%) </vt:lpstr>
      <vt:lpstr>Practical exam (25%)</vt:lpstr>
      <vt:lpstr>Ordinary level exam paper- Structure and Choices</vt:lpstr>
      <vt:lpstr>To summarise LC 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Certificate Engineering</dc:title>
  <dc:creator>Mark Doherty</dc:creator>
  <cp:lastModifiedBy>Ruaidhri Devitt</cp:lastModifiedBy>
  <cp:revision>12</cp:revision>
  <dcterms:created xsi:type="dcterms:W3CDTF">2025-01-14T16:53:18Z</dcterms:created>
  <dcterms:modified xsi:type="dcterms:W3CDTF">2025-01-21T12:56:50Z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0x01010047D7EE192AF10B438C735A4364ACA00A</vt:lpwstr>
  </property>
</Properties>
</file>