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3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D31C-580B-4ECD-B853-13CC7C56CB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772CD-F230-47B3-BCD9-4A4BFB06A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3610D-FD96-4E8E-938F-09B84E428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26229-D755-4C0D-9FE2-BDE5362F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EC708-83A6-4580-B477-A4A03278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054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28123-5652-437B-A9E1-50412506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982CC-A08B-4534-9A78-1BF09C8DD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DFAAA-C27E-4082-85E1-3C6F11375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FD8E4-1813-4633-8846-0EF76FE6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422D3-DA3C-4590-B130-BA58A9F0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693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77DA9F-64F9-4570-92FA-912B829A68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A8C01F-E6DD-4F77-95A2-CA4FCA1E4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8B76A-E01F-4F9F-9DEC-5507253BF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A8682-0403-4B60-A972-4EBB0D1A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9F916-F5A0-40BC-B951-04570E0E0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254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88FF-7081-4A6E-8BA7-95797F97A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79F9B-5231-4F3A-8AD0-A1E9F8201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4BF75-9885-4AED-8FFF-4D4F7F577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93553-1AFA-4F1F-AD8F-9E7E5A8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05C19-AA49-4BA2-A5EA-4E4BDAAA4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018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212A1-454E-47ED-A6BE-6A36A205A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95850-BC42-4CC0-B5D5-5A3526CEF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391D5-B343-4C67-A357-2EFFE000B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AE72B-5BA0-4845-9792-5DC393940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2B01C-9EAF-4DBD-BDAC-CF5CD3DEE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608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D2E6F-218E-4E81-8C5D-608D562E7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C703F-28FF-493B-B14A-7D868981CE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146B4-399A-4035-BD6D-A209F5EDE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1371B-A5E5-44F2-8350-142DBC78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4880F-AD96-413B-A295-E55FB15E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FE22C-A68B-46B5-8DE8-3EEEE10E1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457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D675F-5682-48EC-A197-499CCE1F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A2BF-89D9-47DD-98AD-513C40AFC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3F8E67-8C5E-45FD-BFC7-F157266A3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95F871-B0D1-41EC-8946-D8DCBAB86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3F8613-20DB-424E-BA15-ABFAD69B9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0CD55A-CC29-436C-8D90-69E8E3ED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F58BC7-6889-4377-95E9-7A4769FB8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3C321-E092-4372-93F1-41C1DC9C8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670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AA39E-74D7-4119-B07E-6A9417639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0837B-D59F-4D6A-B2BA-F12AA1907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2DA8AA-0C26-4BA8-894D-4332563AC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A2D400-22DC-4FE7-A4C8-4DBE729BA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572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8472F8-BA37-4950-BF87-50BF4590B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CF8398-8539-41C3-ABFF-785D903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7A103-72C0-480A-AE86-A79C009D5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165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52EC-08A8-4CF3-B5E9-42CF0DF12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59845-BF8A-455C-860F-FA2183AD7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E2EF07-AACE-4144-86B8-60D837B68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B7064A-0DF6-4583-BDA9-9E5069D9F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B8EF1-A3E6-4920-97F3-0351BFA1C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EB60-A2A3-4291-8AAD-BDEB77597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938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440DF-8B52-4A04-A93B-870061691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E25625-3EDF-41AA-A53A-3336E4FB1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2058C-07D5-4640-9B17-23C3A3391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A89797-2BBA-40B2-8B84-A70A9195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8FF14-FD73-47A5-9B31-F2723824B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13073-A1CE-4F6E-B793-ED8BBA4E1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445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A4F5B-E82E-4D92-AF77-FF683CEC3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A29F3-E429-47EB-AC77-D40354E1C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32DD5-752E-4EAA-9F50-8AAEF4621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A521D-BBA5-4A9C-B4AD-BADF61F41737}" type="datetimeFigureOut">
              <a:rPr lang="en-IE" smtClean="0"/>
              <a:t>17/01/2025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99896-8917-498E-8727-867BF452A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BE54F-3A7A-4257-9B5D-B6EB244224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F8C55-2C96-4E95-BE92-2F28D2A5C58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515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1C0E6-24E8-4C5A-8C4C-0992B224F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8713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1" dirty="0"/>
              <a:t>Leaving Certificate English </a:t>
            </a:r>
            <a:br>
              <a:rPr lang="en-US" dirty="0"/>
            </a:br>
            <a:endParaRPr lang="en-IE" dirty="0"/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128ECA56-D352-4DA7-B50E-04BD11717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4329113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9805C76-EDF1-4A3E-BD35-D0267F66D2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3423" y="219044"/>
            <a:ext cx="2676909" cy="258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011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83B64E4-E1F1-4824-B3A2-8C08751DC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1549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Points to note 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F36D17D-6B3D-4C4C-85D2-CFE194353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9150"/>
            <a:ext cx="10515600" cy="5934075"/>
          </a:xfrm>
        </p:spPr>
        <p:txBody>
          <a:bodyPr>
            <a:normAutofit/>
          </a:bodyPr>
          <a:lstStyle/>
          <a:p>
            <a:r>
              <a:rPr lang="en-US" sz="3600" dirty="0"/>
              <a:t>Core subject for Leaving Cert and LCA. 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Leaving Cert English is broken down into TWO papers.</a:t>
            </a:r>
          </a:p>
          <a:p>
            <a:endParaRPr lang="en-US" sz="3600" dirty="0"/>
          </a:p>
          <a:p>
            <a:r>
              <a:rPr lang="en-US" sz="3600" dirty="0"/>
              <a:t>Paper One and Paper Two are sat on two different days during the Leaving Cert.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</a:rPr>
              <a:t>**** </a:t>
            </a:r>
            <a:r>
              <a:rPr lang="en-US" sz="3600" dirty="0"/>
              <a:t>Strongly advise that if you did </a:t>
            </a:r>
            <a:r>
              <a:rPr lang="en-US" sz="3600" b="1" dirty="0"/>
              <a:t>not</a:t>
            </a:r>
            <a:r>
              <a:rPr lang="en-US" sz="3600" dirty="0"/>
              <a:t> do Higher Level in Junior Cycle English, you will </a:t>
            </a:r>
            <a:r>
              <a:rPr lang="en-US" sz="3600" b="1" dirty="0"/>
              <a:t>not</a:t>
            </a:r>
            <a:r>
              <a:rPr lang="en-US" sz="3600" dirty="0"/>
              <a:t> be prepared for Higher Level at </a:t>
            </a:r>
            <a:r>
              <a:rPr lang="en-US" sz="3600"/>
              <a:t>Senior Cycle.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1049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157894-96D9-4B58-B747-0DEA85A95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Paper One – Higher Level </a:t>
            </a:r>
            <a:endParaRPr lang="en-IE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49C5AC4-2234-4CD7-BEC0-218142A317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425186"/>
              </p:ext>
            </p:extLst>
          </p:nvPr>
        </p:nvGraphicFramePr>
        <p:xfrm>
          <a:off x="838200" y="1681163"/>
          <a:ext cx="10515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2062833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90345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Section I </a:t>
                      </a:r>
                      <a:r>
                        <a:rPr lang="en-US" sz="2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marks</a:t>
                      </a:r>
                      <a:r>
                        <a:rPr lang="en-US" sz="2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IE" sz="24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E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Section II </a:t>
                      </a:r>
                      <a:r>
                        <a:rPr lang="en-US" sz="2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marks</a:t>
                      </a:r>
                      <a:r>
                        <a:rPr lang="en-US" sz="24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IE" sz="24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E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147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Three reading comprehensions are presented to you on a general theme. Two sets of questions (A and B) follow each text.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a long essay section where you must write an extended (personal essay, story, speech, debate, article, etc.) 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465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must answer a Question A on one text and a Question B on another.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essay, Short Story, Speech, Debate, Article, etc.) 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544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/>
                        <a:t>Approx</a:t>
                      </a:r>
                      <a:r>
                        <a:rPr lang="en-US" sz="2800" b="1" dirty="0"/>
                        <a:t> 5 pages in length</a:t>
                      </a:r>
                      <a:endParaRPr lang="en-IE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781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76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85F06-356D-43E1-9A79-759406AB7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09575"/>
            <a:ext cx="10515600" cy="139065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Paper Two- Higher Level</a:t>
            </a:r>
            <a:endParaRPr lang="en-IE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C9A90A-A4E1-41DD-85A5-47C4EC24DC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566122"/>
              </p:ext>
            </p:extLst>
          </p:nvPr>
        </p:nvGraphicFramePr>
        <p:xfrm>
          <a:off x="0" y="581024"/>
          <a:ext cx="12192000" cy="6276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8097489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727310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348331327"/>
                    </a:ext>
                  </a:extLst>
                </a:gridCol>
              </a:tblGrid>
              <a:tr h="6753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Single Text (60 marks) </a:t>
                      </a:r>
                      <a:endParaRPr lang="en-IE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Comparative (70 marks)</a:t>
                      </a:r>
                      <a:endParaRPr lang="en-IE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Poetry ( 70 marks)</a:t>
                      </a: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238325"/>
                  </a:ext>
                </a:extLst>
              </a:tr>
              <a:tr h="1487939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will study a play by William Shakespeare. For example, Macbeth, King Lear, Othello etc. 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a novel, play and film. Compare the three texts.</a:t>
                      </a:r>
                      <a:endParaRPr lang="en-IE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Studied Poetry (50 marks)</a:t>
                      </a:r>
                    </a:p>
                    <a:p>
                      <a:r>
                        <a:rPr lang="en-US" sz="2000" dirty="0"/>
                        <a:t>Unseen Poetry (20 marks)</a:t>
                      </a: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01002"/>
                  </a:ext>
                </a:extLst>
              </a:tr>
              <a:tr h="1838043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will study the play in 5th year and go to see the play in 6</a:t>
                      </a:r>
                      <a:r>
                        <a:rPr lang="en-US" sz="20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year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This is the section worth most marks in Paper 2.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Studied or Prescribed poetry is poetry that you will have studied during 5</a:t>
                      </a:r>
                      <a:r>
                        <a:rPr lang="en-US" sz="2000" baseline="30000" dirty="0"/>
                        <a:t>th</a:t>
                      </a:r>
                      <a:r>
                        <a:rPr lang="en-US" sz="2000" dirty="0"/>
                        <a:t> and 6</a:t>
                      </a:r>
                      <a:r>
                        <a:rPr lang="en-US" sz="2000" baseline="30000" dirty="0"/>
                        <a:t>th</a:t>
                      </a:r>
                      <a:r>
                        <a:rPr lang="en-US" sz="2000" dirty="0"/>
                        <a:t> year.</a:t>
                      </a:r>
                    </a:p>
                    <a:p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5820"/>
                  </a:ext>
                </a:extLst>
              </a:tr>
              <a:tr h="1487939"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long should your answer be? It should be an essay of </a:t>
                      </a:r>
                    </a:p>
                    <a:p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4.5/5 pages</a:t>
                      </a:r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pages in length</a:t>
                      </a:r>
                      <a:endParaRPr lang="en-IE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You will study 6 poems by 6 different poems. Total of </a:t>
                      </a:r>
                      <a:r>
                        <a:rPr lang="en-US" sz="2000" b="1" dirty="0"/>
                        <a:t>36</a:t>
                      </a:r>
                      <a:r>
                        <a:rPr lang="en-US" sz="2000" dirty="0"/>
                        <a:t> poems studied </a:t>
                      </a:r>
                      <a:endParaRPr lang="en-I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723517"/>
                  </a:ext>
                </a:extLst>
              </a:tr>
              <a:tr h="787732">
                <a:tc>
                  <a:txBody>
                    <a:bodyPr/>
                    <a:lstStyle/>
                    <a:p>
                      <a:endParaRPr lang="en-I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Essay style answer. </a:t>
                      </a:r>
                      <a:r>
                        <a:rPr lang="en-US" sz="2000" b="1" dirty="0"/>
                        <a:t>4 pages long</a:t>
                      </a:r>
                      <a:endParaRPr lang="en-I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460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551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04CB6-E7AC-49C8-9535-8B362B3C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Ordinary Level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91587-1850-482A-ABA7-74E28FE7A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Same texts and structure of exam.</a:t>
            </a:r>
          </a:p>
          <a:p>
            <a:pPr>
              <a:lnSpc>
                <a:spcPct val="200000"/>
              </a:lnSpc>
            </a:pPr>
            <a:r>
              <a:rPr lang="en-US" dirty="0"/>
              <a:t>Questions are asked differently. For example Poetry section the poem is provided for you in OL. </a:t>
            </a:r>
          </a:p>
          <a:p>
            <a:pPr>
              <a:lnSpc>
                <a:spcPct val="200000"/>
              </a:lnSpc>
            </a:pPr>
            <a:r>
              <a:rPr lang="en-US" dirty="0"/>
              <a:t>Not as much writing required in terms of page length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2532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3B83A-E37C-4BF2-ACA4-A8E27088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LCA English and Communications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2127-68DE-4A75-A45B-DB0AB0AD0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90688"/>
            <a:ext cx="12258675" cy="44862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1. </a:t>
            </a:r>
            <a:r>
              <a:rPr lang="en-US" dirty="0"/>
              <a:t>Credits achieved due to attendance and completion of the Key Assignments for each module (4 credits).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dirty="0"/>
              <a:t> Key assignments include studying films, novels, social media etc.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2. </a:t>
            </a:r>
            <a:r>
              <a:rPr lang="en-US" dirty="0"/>
              <a:t>Oral examination (4 credits). Interview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3. </a:t>
            </a:r>
            <a:r>
              <a:rPr lang="en-US" dirty="0"/>
              <a:t>Written examination (8 credits). Leaving Cert exam in June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8024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0E5C8-F852-43CC-8A4D-6F53C75E6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848099"/>
            <a:ext cx="10925175" cy="23288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                                Any Questions?</a:t>
            </a:r>
            <a:endParaRPr lang="en-IE" sz="3600" dirty="0"/>
          </a:p>
          <a:p>
            <a:pPr marL="0" indent="0">
              <a:buNone/>
            </a:pPr>
            <a:endParaRPr lang="en-IE" dirty="0"/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7352C9DA-EEC4-4FA1-85A3-4887018CC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9625" y="160020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2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4a7c25-a72a-4e3a-990a-50494032317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7EE192AF10B438C735A4364ACA00A" ma:contentTypeVersion="18" ma:contentTypeDescription="Create a new document." ma:contentTypeScope="" ma:versionID="bd18bba7c35f2fd8e6e8d528e77881e4">
  <xsd:schema xmlns:xsd="http://www.w3.org/2001/XMLSchema" xmlns:xs="http://www.w3.org/2001/XMLSchema" xmlns:p="http://schemas.microsoft.com/office/2006/metadata/properties" xmlns:ns3="e032ae29-fc85-487f-a9dc-a978520f2e1d" xmlns:ns4="814a7c25-a72a-4e3a-990a-504940323173" targetNamespace="http://schemas.microsoft.com/office/2006/metadata/properties" ma:root="true" ma:fieldsID="0637f4e2b43deb8c0f8f1dd5c7393925" ns3:_="" ns4:_="">
    <xsd:import namespace="e032ae29-fc85-487f-a9dc-a978520f2e1d"/>
    <xsd:import namespace="814a7c25-a72a-4e3a-990a-5049403231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32ae29-fc85-487f-a9dc-a978520f2e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a7c25-a72a-4e3a-990a-5049403231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499BC6-2660-4D13-939E-DE3CB3C50C1D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e032ae29-fc85-487f-a9dc-a978520f2e1d"/>
    <ds:schemaRef ds:uri="http://purl.org/dc/elements/1.1/"/>
    <ds:schemaRef ds:uri="http://purl.org/dc/terms/"/>
    <ds:schemaRef ds:uri="814a7c25-a72a-4e3a-990a-504940323173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C45D53-047C-43EA-B7FD-0CA8827D47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7EB61A-5E26-42A9-B9A2-712901C479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32ae29-fc85-487f-a9dc-a978520f2e1d"/>
    <ds:schemaRef ds:uri="814a7c25-a72a-4e3a-990a-5049403231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430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 Leaving Certificate English  </vt:lpstr>
      <vt:lpstr>Points to note </vt:lpstr>
      <vt:lpstr>Paper One – Higher Level </vt:lpstr>
      <vt:lpstr>Paper Two- Higher Level</vt:lpstr>
      <vt:lpstr>Ordinary Level</vt:lpstr>
      <vt:lpstr>LCA English and Communications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Leaving Certificate English</dc:title>
  <dc:creator>Hannah Dowdall</dc:creator>
  <cp:lastModifiedBy>Ruaidhri Devitt</cp:lastModifiedBy>
  <cp:revision>13</cp:revision>
  <dcterms:created xsi:type="dcterms:W3CDTF">2025-01-14T13:22:19Z</dcterms:created>
  <dcterms:modified xsi:type="dcterms:W3CDTF">2025-01-17T12:30:35Z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0x01010047D7EE192AF10B438C735A4364ACA00A</vt:lpwstr>
  </property>
</Properties>
</file>