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4"/>
  </p:sldMasterIdLst>
  <p:notesMasterIdLst>
    <p:notesMasterId r:id="rId18"/>
  </p:notesMasterIdLst>
  <p:sldIdLst>
    <p:sldId id="256" r:id="rId5"/>
    <p:sldId id="272" r:id="rId6"/>
    <p:sldId id="257" r:id="rId7"/>
    <p:sldId id="271" r:id="rId8"/>
    <p:sldId id="268" r:id="rId9"/>
    <p:sldId id="269" r:id="rId10"/>
    <p:sldId id="270" r:id="rId11"/>
    <p:sldId id="258" r:id="rId12"/>
    <p:sldId id="278" r:id="rId13"/>
    <p:sldId id="277" r:id="rId14"/>
    <p:sldId id="262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D0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CBA01-EDE3-416C-B6F6-97B0EF697142}" type="datetimeFigureOut">
              <a:rPr lang="en-IE" smtClean="0"/>
              <a:t>17/01/2025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8DF98-545D-4603-9DB0-3DEC27FAB01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0279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800"/>
            </a:lvl4pPr>
            <a:lvl5pPr marL="1828754" indent="0" algn="ctr">
              <a:buNone/>
              <a:defRPr sz="1800"/>
            </a:lvl5pPr>
            <a:lvl6pPr marL="2285943" indent="0" algn="ctr">
              <a:buNone/>
              <a:defRPr sz="1800"/>
            </a:lvl6pPr>
            <a:lvl7pPr marL="2743131" indent="0" algn="ctr">
              <a:buNone/>
              <a:defRPr sz="1800"/>
            </a:lvl7pPr>
            <a:lvl8pPr marL="3200320" indent="0" algn="ctr">
              <a:buNone/>
              <a:defRPr sz="1800"/>
            </a:lvl8pPr>
            <a:lvl9pPr marL="3657509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95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41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05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64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8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9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8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04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42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56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30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41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69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45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45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21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77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677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2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2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me Economics – Tahoma News">
            <a:extLst>
              <a:ext uri="{FF2B5EF4-FFF2-40B4-BE49-F238E27FC236}">
                <a16:creationId xmlns:a16="http://schemas.microsoft.com/office/drawing/2014/main" id="{CAD451A2-761F-4916-B2FE-2B04739C3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FAD811-2801-46DF-B5FE-E7FB622AC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788187"/>
            <a:ext cx="7772400" cy="114538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Leaving Certificate </a:t>
            </a:r>
            <a:br>
              <a:rPr lang="en-GB" dirty="0"/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51462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07AD-0012-4E8C-971B-29DAAFBAC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Differences between JC and LC Home </a:t>
            </a:r>
            <a:r>
              <a:rPr lang="en-GB" dirty="0" err="1">
                <a:solidFill>
                  <a:srgbClr val="0070C0"/>
                </a:solidFill>
              </a:rPr>
              <a:t>Ec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59C82-0388-45F9-8281-D870DB4E4F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Junior Cycle </a:t>
            </a:r>
            <a:endParaRPr lang="en-IE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6CE3EA4E-1659-4B45-A470-8F08EBFEC58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1141411" y="3139635"/>
            <a:ext cx="464978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Basic nutrition and healthy eating.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Simple meal planning and cooking.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Basic textiles work (e.g., sewing and mending).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Introduction to budgeting and resource management.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Family and social awareness at a beginner level.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B7E939-3C5F-4EE9-8A44-CED3A035A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Leaving Certificate</a:t>
            </a:r>
            <a:endParaRPr lang="en-I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7AF76CA-40AB-4FA4-B9B8-D3E61963633A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6172200" y="3139637"/>
            <a:ext cx="4875211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Detailed food science and nutritional analysis.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Complex meal planning for specific dietary needs.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Advanced resource management, sustainability, and consumer studies.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In-depth exploration of social and family studies. </a:t>
            </a:r>
          </a:p>
        </p:txBody>
      </p:sp>
    </p:spTree>
    <p:extLst>
      <p:ext uri="{BB962C8B-B14F-4D97-AF65-F5344CB8AC3E}">
        <p14:creationId xmlns:p14="http://schemas.microsoft.com/office/powerpoint/2010/main" val="328096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1DC6C-26F6-460A-AAFE-22FF4DE2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THE EXAM 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9C360-3581-4E6E-A145-FBC357654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062" y="2626786"/>
            <a:ext cx="9603275" cy="3951435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Currently the Home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</a:rPr>
              <a:t>Ec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 paper layout is: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Section A – Answer 10 out of 14 questions. (60 marks)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Section B – Answer  3 of 5 Long questions (180 marks)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Section C – Elective question (80 marks)</a:t>
            </a:r>
          </a:p>
        </p:txBody>
      </p:sp>
      <p:pic>
        <p:nvPicPr>
          <p:cNvPr id="6146" name="Picture 2" descr="How to reduce exam stress - Learn from the experts">
            <a:extLst>
              <a:ext uri="{FF2B5EF4-FFF2-40B4-BE49-F238E27FC236}">
                <a16:creationId xmlns:a16="http://schemas.microsoft.com/office/drawing/2014/main" id="{6E2DDAB8-262A-41FF-A947-D1257E081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372" y="58521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300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56106-075D-401F-8E4D-B4334CA7F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Career possibilities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4D26E-3B73-4415-A667-FF585C907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876426"/>
            <a:ext cx="9720073" cy="4432935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This subject provides a good foundation for careers in a wide range of areas including</a:t>
            </a:r>
          </a:p>
          <a:p>
            <a:pPr marL="457189" indent="-457189">
              <a:buFont typeface="+mj-lt"/>
              <a:buAutoNum type="arabicPeriod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Health</a:t>
            </a:r>
          </a:p>
          <a:p>
            <a:pPr marL="457189" indent="-457189">
              <a:buFont typeface="+mj-lt"/>
              <a:buAutoNum type="arabicPeriod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Nutrition</a:t>
            </a:r>
          </a:p>
          <a:p>
            <a:pPr marL="457189" indent="-457189">
              <a:buFont typeface="+mj-lt"/>
              <a:buAutoNum type="arabicPeriod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Education</a:t>
            </a:r>
          </a:p>
          <a:p>
            <a:pPr marL="457189" indent="-457189">
              <a:buFont typeface="+mj-lt"/>
              <a:buAutoNum type="arabicPeriod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Tourism</a:t>
            </a:r>
          </a:p>
          <a:p>
            <a:pPr marL="457189" indent="-457189">
              <a:buFont typeface="+mj-lt"/>
              <a:buAutoNum type="arabicPeriod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Textiles &amp; Design</a:t>
            </a:r>
          </a:p>
          <a:p>
            <a:pPr marL="457189" indent="-457189">
              <a:buFont typeface="+mj-lt"/>
              <a:buAutoNum type="arabicPeriod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The Food industry</a:t>
            </a:r>
          </a:p>
          <a:p>
            <a:pPr marL="457189" indent="-457189">
              <a:buFont typeface="+mj-lt"/>
              <a:buAutoNum type="arabicPeriod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Science</a:t>
            </a:r>
          </a:p>
          <a:p>
            <a:pPr marL="457189" indent="-457189">
              <a:buFont typeface="+mj-lt"/>
              <a:buAutoNum type="arabicPeriod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Social Studies</a:t>
            </a:r>
            <a:endParaRPr lang="en-I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0" name="Picture 2" descr="COVID-19 could be an ingredient for change for food processing industry">
            <a:extLst>
              <a:ext uri="{FF2B5EF4-FFF2-40B4-BE49-F238E27FC236}">
                <a16:creationId xmlns:a16="http://schemas.microsoft.com/office/drawing/2014/main" id="{88A7092E-DA46-4AD6-9080-39107A538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893" y="4471895"/>
            <a:ext cx="3665176" cy="219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ow will personalized nutrition be shaping the food and health industry? -  PreScouter - Custom Intelligence from a Global Network of Experts">
            <a:extLst>
              <a:ext uri="{FF2B5EF4-FFF2-40B4-BE49-F238E27FC236}">
                <a16:creationId xmlns:a16="http://schemas.microsoft.com/office/drawing/2014/main" id="{B0BB9B5A-7F00-4800-99E4-7540919C0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399" y="2230316"/>
            <a:ext cx="4963906" cy="21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ow to Make a Dress in 5 Steps - 2025 - MasterClass">
            <a:extLst>
              <a:ext uri="{FF2B5EF4-FFF2-40B4-BE49-F238E27FC236}">
                <a16:creationId xmlns:a16="http://schemas.microsoft.com/office/drawing/2014/main" id="{7F2CB45C-733E-4ADC-A6C3-BF42D4054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94" y="4471895"/>
            <a:ext cx="3433011" cy="219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753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CFA96-42A9-4247-97C9-B666DF118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3</a:t>
            </a:r>
            <a:r>
              <a:rPr lang="en-GB" baseline="30000" dirty="0">
                <a:solidFill>
                  <a:srgbClr val="0070C0"/>
                </a:solidFill>
              </a:rPr>
              <a:t>rd</a:t>
            </a:r>
            <a:r>
              <a:rPr lang="en-GB" dirty="0">
                <a:solidFill>
                  <a:srgbClr val="0070C0"/>
                </a:solidFill>
              </a:rPr>
              <a:t> level requirement?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EBD9D-8B4E-4D05-956E-65B8C7463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Not considered a “science subject”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Required for Home Economics teaching, or the study of Home Economics in St. Angela’s College Sligo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Science subject or Home Economics required for Home Economics teaching in Mary Immaculate College Thurles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Science subject or Home Economics required for Home Economics teaching in MTU, Cork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Science subject or Home Economics required for Food science in </a:t>
            </a:r>
            <a:r>
              <a:rPr lang="en-GB" dirty="0" err="1"/>
              <a:t>Grangegorman</a:t>
            </a:r>
            <a:r>
              <a:rPr lang="en-GB" dirty="0"/>
              <a:t> Dublin</a:t>
            </a:r>
          </a:p>
          <a:p>
            <a:endParaRPr lang="en-GB" dirty="0"/>
          </a:p>
          <a:p>
            <a:endParaRPr lang="en-IE" dirty="0"/>
          </a:p>
        </p:txBody>
      </p:sp>
      <p:sp>
        <p:nvSpPr>
          <p:cNvPr id="5" name="AutoShape 4" descr="CAO Offer Process / Admissions / Professional Services / DkIT - Dundalk  Institute of Technology">
            <a:extLst>
              <a:ext uri="{FF2B5EF4-FFF2-40B4-BE49-F238E27FC236}">
                <a16:creationId xmlns:a16="http://schemas.microsoft.com/office/drawing/2014/main" id="{97D30413-90F4-4F7B-8373-BDF80DC38A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-362919"/>
            <a:ext cx="3944319" cy="394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6073EF-EB2F-4187-9A9A-947CE1E73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095" y="548640"/>
            <a:ext cx="2843758" cy="141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2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23DAC-D5EE-47B3-9EA5-6D4C8121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What is home economics?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8DFCE-385E-45B1-B313-3F27FB4FA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664" y="2009263"/>
            <a:ext cx="10142473" cy="3541715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Home </a:t>
            </a:r>
            <a:r>
              <a:rPr lang="en-GB" sz="3600" dirty="0" err="1">
                <a:solidFill>
                  <a:schemeClr val="accent6">
                    <a:lumMod val="75000"/>
                  </a:schemeClr>
                </a:solidFill>
              </a:rPr>
              <a:t>Ec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 teaches practical life skills and knowledge focused on nutrition, well-being, resource management, and the relationships between individuals, families, and society.</a:t>
            </a:r>
            <a:endParaRPr lang="en-IE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SC Home Economics - Curriculum | PDST">
            <a:extLst>
              <a:ext uri="{FF2B5EF4-FFF2-40B4-BE49-F238E27FC236}">
                <a16:creationId xmlns:a16="http://schemas.microsoft.com/office/drawing/2014/main" id="{521450F5-7210-49D7-B54F-40845C19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253" y="3868781"/>
            <a:ext cx="3933825" cy="240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243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5A75E-A98C-41F1-8847-8C6D026C7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2" y="506375"/>
            <a:ext cx="9905999" cy="1478571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Structure of the course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DD363E-111D-49A7-B681-ECACEF5EE1BD}"/>
              </a:ext>
            </a:extLst>
          </p:cNvPr>
          <p:cNvSpPr txBox="1"/>
          <p:nvPr/>
        </p:nvSpPr>
        <p:spPr>
          <a:xfrm>
            <a:off x="8669548" y="1794293"/>
            <a:ext cx="301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33CF4E-C9D8-453A-A0B0-EB9B6293F62F}"/>
              </a:ext>
            </a:extLst>
          </p:cNvPr>
          <p:cNvSpPr txBox="1"/>
          <p:nvPr/>
        </p:nvSpPr>
        <p:spPr>
          <a:xfrm>
            <a:off x="722889" y="1794293"/>
            <a:ext cx="8854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accent6">
                    <a:lumMod val="75000"/>
                  </a:schemeClr>
                </a:solidFill>
              </a:rPr>
              <a:t>Written paper: 80%</a:t>
            </a:r>
            <a:endParaRPr lang="en-IE" sz="4800" dirty="0">
              <a:solidFill>
                <a:schemeClr val="accent6">
                  <a:lumMod val="75000"/>
                </a:schemeClr>
              </a:solidFill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accent6">
                    <a:lumMod val="75000"/>
                  </a:schemeClr>
                </a:solidFill>
              </a:rPr>
              <a:t>Coursework</a:t>
            </a:r>
            <a:r>
              <a:rPr lang="en-IE" sz="4800" dirty="0">
                <a:solidFill>
                  <a:schemeClr val="accent6">
                    <a:lumMod val="75000"/>
                  </a:schemeClr>
                </a:solidFill>
              </a:rPr>
              <a:t> journal: 20%</a:t>
            </a:r>
            <a:endParaRPr lang="en-GB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80 Pie Chart Images – Browse 1,973 Stock Photos, Vectors, and Video | Adobe  Stock">
            <a:extLst>
              <a:ext uri="{FF2B5EF4-FFF2-40B4-BE49-F238E27FC236}">
                <a16:creationId xmlns:a16="http://schemas.microsoft.com/office/drawing/2014/main" id="{3AD07CB4-2982-4FC8-BE30-C9A11AD9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86626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72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1F2E3-71FC-4534-A12A-2D2DCF7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Written paper (80%)</a:t>
            </a:r>
            <a:endParaRPr lang="en-IE" dirty="0">
              <a:solidFill>
                <a:srgbClr val="0070C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FE87D1-7ACB-41C3-A715-763CC16AE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438" y="1715681"/>
            <a:ext cx="9237949" cy="423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51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4B980-3DC6-4E67-818F-BDDDC72A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Food studies (45%)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34D0D-1581-46A0-BDC6-7D4690A5E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205" y="1966081"/>
            <a:ext cx="9720071" cy="402336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Food science &amp; nutrition (nutrients, food choices)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Diet and health (energy, the Irish diet)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Preparation and processing of food (food groups, Irish food industry, food legislation, food safety etc. </a:t>
            </a:r>
          </a:p>
        </p:txBody>
      </p:sp>
      <p:pic>
        <p:nvPicPr>
          <p:cNvPr id="2050" name="Picture 2" descr="Food Studies Minor | East Texas A&amp;M University, ETAMU">
            <a:extLst>
              <a:ext uri="{FF2B5EF4-FFF2-40B4-BE49-F238E27FC236}">
                <a16:creationId xmlns:a16="http://schemas.microsoft.com/office/drawing/2014/main" id="{73D76CF7-CB7A-4093-B7D5-D3870AABB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2" y="4095421"/>
            <a:ext cx="4751030" cy="241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A Career In Food Science And Technology Can Change Your Life? | The Edu  Network">
            <a:extLst>
              <a:ext uri="{FF2B5EF4-FFF2-40B4-BE49-F238E27FC236}">
                <a16:creationId xmlns:a16="http://schemas.microsoft.com/office/drawing/2014/main" id="{F3C9F44B-CAF1-4C35-8C52-FF603C25B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760" y="3977761"/>
            <a:ext cx="4478309" cy="251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01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4B980-3DC6-4E67-818F-BDDDC72A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Resource management and consumer studies (25%)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34D0D-1581-46A0-BDC6-7D4690A5E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30" y="2527062"/>
            <a:ext cx="9720071" cy="4023360"/>
          </a:xfrm>
        </p:spPr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Family resource management (communication, decision making)</a:t>
            </a:r>
            <a:endParaRPr lang="en-IE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Household finances (budgeting, insurance, saving schemes)</a:t>
            </a:r>
            <a:endParaRPr lang="en-IE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Household technology (refrigerator, food processor)</a:t>
            </a:r>
            <a:endParaRPr lang="en-IE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Textiles (care labels &amp; symbols, types of fabric)</a:t>
            </a:r>
            <a:endParaRPr lang="en-IE" sz="24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Consumer studies (consumer research, rights &amp; responsibilities)</a:t>
            </a:r>
            <a:endParaRPr lang="en-IE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Household Money Saving Tips">
            <a:extLst>
              <a:ext uri="{FF2B5EF4-FFF2-40B4-BE49-F238E27FC236}">
                <a16:creationId xmlns:a16="http://schemas.microsoft.com/office/drawing/2014/main" id="{B860184D-9EDF-4021-8F39-87825C547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1" y="4278991"/>
            <a:ext cx="3409309" cy="197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Business Studies – ICM AMRITSAR">
            <a:extLst>
              <a:ext uri="{FF2B5EF4-FFF2-40B4-BE49-F238E27FC236}">
                <a16:creationId xmlns:a16="http://schemas.microsoft.com/office/drawing/2014/main" id="{B577E0A8-7C88-4872-86B7-AAF7F972F2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0BC56C-8EFE-4CE6-A04E-1371BAB5D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451" y="1796381"/>
            <a:ext cx="2885374" cy="180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08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4B980-3DC6-4E67-818F-BDDDC72A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Social studies (10%)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34D0D-1581-46A0-BDC6-7D4690A5E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The family in society</a:t>
            </a:r>
            <a:endParaRPr lang="en-IE" sz="28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Sociological terms &amp; concepts</a:t>
            </a:r>
            <a:endParaRPr lang="en-IE" sz="28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Marriage</a:t>
            </a:r>
            <a:endParaRPr lang="en-IE" sz="28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The family as a caring unit</a:t>
            </a:r>
            <a:endParaRPr lang="en-IE" sz="2800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Family Law</a:t>
            </a:r>
            <a:endParaRPr lang="en-IE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 descr="10 Key Characteristics of Society Explained">
            <a:extLst>
              <a:ext uri="{FF2B5EF4-FFF2-40B4-BE49-F238E27FC236}">
                <a16:creationId xmlns:a16="http://schemas.microsoft.com/office/drawing/2014/main" id="{4955181E-ADF7-4C5D-82E1-00B73C30F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355" y="2347480"/>
            <a:ext cx="5006435" cy="286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472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C4D49-33BA-4CC1-8047-09697D94B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44265"/>
            <a:ext cx="9603275" cy="1049235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Coursework journal- 20%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91179-A70E-4818-A0C1-1B44F1FCF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35" y="3126423"/>
            <a:ext cx="9447634" cy="435710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4700" dirty="0">
                <a:solidFill>
                  <a:schemeClr val="bg2">
                    <a:lumMod val="50000"/>
                  </a:schemeClr>
                </a:solidFill>
              </a:rPr>
              <a:t>Project worth 20% </a:t>
            </a:r>
          </a:p>
          <a:p>
            <a:endParaRPr lang="en-IE" sz="3200" dirty="0"/>
          </a:p>
        </p:txBody>
      </p:sp>
      <p:pic>
        <p:nvPicPr>
          <p:cNvPr id="5122" name="Picture 2" descr="Food Studies Coursework Journal 2025 - Digital V 1 | PDF | Fat | Human  Nutrition">
            <a:extLst>
              <a:ext uri="{FF2B5EF4-FFF2-40B4-BE49-F238E27FC236}">
                <a16:creationId xmlns:a16="http://schemas.microsoft.com/office/drawing/2014/main" id="{81A28234-3B88-4BBF-A365-D832C5224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55"/>
          <a:stretch/>
        </p:blipFill>
        <p:spPr bwMode="auto">
          <a:xfrm>
            <a:off x="7099786" y="1553025"/>
            <a:ext cx="4446451" cy="456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250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C4D49-33BA-4CC1-8047-09697D94B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44265"/>
            <a:ext cx="9603275" cy="1049235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Coursework journal- 20%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91179-A70E-4818-A0C1-1B44F1FCF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66" y="1968285"/>
            <a:ext cx="11733634" cy="435710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4700" dirty="0">
                <a:solidFill>
                  <a:schemeClr val="bg2">
                    <a:lumMod val="50000"/>
                  </a:schemeClr>
                </a:solidFill>
              </a:rPr>
              <a:t>4 assignments completed mostly in 5</a:t>
            </a:r>
            <a:r>
              <a:rPr lang="en-GB" sz="4700" baseline="30000" dirty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GB" sz="4700" dirty="0">
                <a:solidFill>
                  <a:schemeClr val="bg2">
                    <a:lumMod val="50000"/>
                  </a:schemeClr>
                </a:solidFill>
              </a:rPr>
              <a:t> year and submitted at the start of 6</a:t>
            </a:r>
            <a:r>
              <a:rPr lang="en-GB" sz="4700" baseline="30000" dirty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GB" sz="4700" dirty="0">
                <a:solidFill>
                  <a:schemeClr val="bg2">
                    <a:lumMod val="50000"/>
                  </a:schemeClr>
                </a:solidFill>
              </a:rPr>
              <a:t> year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4700" dirty="0">
                <a:solidFill>
                  <a:schemeClr val="bg2">
                    <a:lumMod val="50000"/>
                  </a:schemeClr>
                </a:solidFill>
              </a:rPr>
              <a:t>Assignments cover areas like: Nutritional analysis and meal planning. Cooking and food preparation techniques. Evaluation of dietary needs for specific groups (e.g., children, athletes, elderly)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47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4700" dirty="0">
                <a:solidFill>
                  <a:schemeClr val="bg2">
                    <a:lumMod val="50000"/>
                  </a:schemeClr>
                </a:solidFill>
              </a:rPr>
              <a:t>Each assignment has 3 main components:</a:t>
            </a:r>
          </a:p>
          <a:p>
            <a:pPr marL="1383014" lvl="4" indent="-742950">
              <a:buFont typeface="+mj-lt"/>
              <a:buAutoNum type="arabicPeriod"/>
            </a:pPr>
            <a:r>
              <a:rPr lang="en-GB" sz="4300" b="1" dirty="0">
                <a:solidFill>
                  <a:schemeClr val="bg2">
                    <a:lumMod val="50000"/>
                  </a:schemeClr>
                </a:solidFill>
              </a:rPr>
              <a:t>Research and Investigation</a:t>
            </a:r>
            <a:r>
              <a:rPr lang="en-GB" sz="4300" dirty="0">
                <a:solidFill>
                  <a:schemeClr val="bg2">
                    <a:lumMod val="50000"/>
                  </a:schemeClr>
                </a:solidFill>
              </a:rPr>
              <a:t>: Gathering information on the topic, such as dietary guidelines and nutritional needs.</a:t>
            </a:r>
          </a:p>
          <a:p>
            <a:pPr marL="1383014" lvl="4" indent="-742950">
              <a:buFont typeface="+mj-lt"/>
              <a:buAutoNum type="arabicPeriod"/>
            </a:pPr>
            <a:r>
              <a:rPr lang="en-GB" sz="4300" b="1" dirty="0">
                <a:solidFill>
                  <a:schemeClr val="bg2">
                    <a:lumMod val="50000"/>
                  </a:schemeClr>
                </a:solidFill>
              </a:rPr>
              <a:t>Implementation</a:t>
            </a:r>
            <a:r>
              <a:rPr lang="en-GB" sz="4300" dirty="0">
                <a:solidFill>
                  <a:schemeClr val="bg2">
                    <a:lumMod val="50000"/>
                  </a:schemeClr>
                </a:solidFill>
              </a:rPr>
              <a:t>: Preparing a meal or dish based on the research.</a:t>
            </a:r>
          </a:p>
          <a:p>
            <a:pPr marL="1383014" lvl="4" indent="-742950">
              <a:buFont typeface="+mj-lt"/>
              <a:buAutoNum type="arabicPeriod"/>
            </a:pPr>
            <a:r>
              <a:rPr lang="en-GB" sz="4300" b="1" dirty="0">
                <a:solidFill>
                  <a:schemeClr val="bg2">
                    <a:lumMod val="50000"/>
                  </a:schemeClr>
                </a:solidFill>
              </a:rPr>
              <a:t>Evaluation</a:t>
            </a:r>
            <a:r>
              <a:rPr lang="en-GB" sz="4300" dirty="0">
                <a:solidFill>
                  <a:schemeClr val="bg2">
                    <a:lumMod val="50000"/>
                  </a:schemeClr>
                </a:solidFill>
              </a:rPr>
              <a:t>: Reflecting on the process, outcomes, and learning points</a:t>
            </a:r>
          </a:p>
          <a:p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38712268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7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0070C0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D7EE192AF10B438C735A4364ACA00A" ma:contentTypeVersion="18" ma:contentTypeDescription="Create a new document." ma:contentTypeScope="" ma:versionID="bd18bba7c35f2fd8e6e8d528e77881e4">
  <xsd:schema xmlns:xsd="http://www.w3.org/2001/XMLSchema" xmlns:xs="http://www.w3.org/2001/XMLSchema" xmlns:p="http://schemas.microsoft.com/office/2006/metadata/properties" xmlns:ns3="e032ae29-fc85-487f-a9dc-a978520f2e1d" xmlns:ns4="814a7c25-a72a-4e3a-990a-504940323173" targetNamespace="http://schemas.microsoft.com/office/2006/metadata/properties" ma:root="true" ma:fieldsID="0637f4e2b43deb8c0f8f1dd5c7393925" ns3:_="" ns4:_="">
    <xsd:import namespace="e032ae29-fc85-487f-a9dc-a978520f2e1d"/>
    <xsd:import namespace="814a7c25-a72a-4e3a-990a-50494032317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32ae29-fc85-487f-a9dc-a978520f2e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a7c25-a72a-4e3a-990a-5049403231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4a7c25-a72a-4e3a-990a-504940323173" xsi:nil="true"/>
  </documentManagement>
</p:properties>
</file>

<file path=customXml/itemProps1.xml><?xml version="1.0" encoding="utf-8"?>
<ds:datastoreItem xmlns:ds="http://schemas.openxmlformats.org/officeDocument/2006/customXml" ds:itemID="{60C7FA78-5372-4CA1-97D4-48224EA739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32ae29-fc85-487f-a9dc-a978520f2e1d"/>
    <ds:schemaRef ds:uri="814a7c25-a72a-4e3a-990a-5049403231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A22B33-96A3-4717-B4A7-74CAA12FD2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70421B-16C2-4A23-9107-239D4188161C}">
  <ds:schemaRefs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814a7c25-a72a-4e3a-990a-504940323173"/>
    <ds:schemaRef ds:uri="e032ae29-fc85-487f-a9dc-a978520f2e1d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2390</TotalTime>
  <Words>519</Words>
  <Application>Microsoft Office PowerPoint</Application>
  <PresentationFormat>Widescreen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Tw Cen MT</vt:lpstr>
      <vt:lpstr>Tw Cen MT Condensed</vt:lpstr>
      <vt:lpstr>Wingdings</vt:lpstr>
      <vt:lpstr>Wingdings 3</vt:lpstr>
      <vt:lpstr>Integral</vt:lpstr>
      <vt:lpstr>Leaving Certificate  </vt:lpstr>
      <vt:lpstr>What is home economics?</vt:lpstr>
      <vt:lpstr>Structure of the course</vt:lpstr>
      <vt:lpstr>Written paper (80%)</vt:lpstr>
      <vt:lpstr>Food studies (45%)</vt:lpstr>
      <vt:lpstr>Resource management and consumer studies (25%)</vt:lpstr>
      <vt:lpstr>Social studies (10%)</vt:lpstr>
      <vt:lpstr>Coursework journal- 20%</vt:lpstr>
      <vt:lpstr>Coursework journal- 20%</vt:lpstr>
      <vt:lpstr>Differences between JC and LC Home Ec</vt:lpstr>
      <vt:lpstr>THE EXAM </vt:lpstr>
      <vt:lpstr>Career possibilities</vt:lpstr>
      <vt:lpstr>3rd level requirement?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Leaving Cert Biology</dc:title>
  <dc:creator>Peter Morrissey</dc:creator>
  <cp:lastModifiedBy>Ruaidhri Devitt</cp:lastModifiedBy>
  <cp:revision>34</cp:revision>
  <dcterms:created xsi:type="dcterms:W3CDTF">2025-01-13T15:35:32Z</dcterms:created>
  <dcterms:modified xsi:type="dcterms:W3CDTF">2025-01-17T12:28:33Z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0x01010047D7EE192AF10B438C735A4364ACA00A</vt:lpwstr>
  </property>
</Properties>
</file>