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14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766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77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64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8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56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511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165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9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5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901A-6985-4DDD-92A3-FC7E2B274756}" type="datetimeFigureOut">
              <a:rPr lang="en-IE" smtClean="0"/>
              <a:t>15/01/2025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0BF2CC2-BCE1-4DD5-A253-A41D45583AE9}" type="slidenum">
              <a:rPr lang="en-IE" smtClean="0"/>
              <a:t>‹#›</a:t>
            </a:fld>
            <a:endParaRPr lang="en-IE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869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52334AE-3A38-4358-B82A-E0AC02C39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63" y="3916215"/>
            <a:ext cx="8637072" cy="977621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"Maths is the language in which the universe is written." </a:t>
            </a:r>
          </a:p>
          <a:p>
            <a:r>
              <a:rPr lang="en-GB" sz="2400" dirty="0"/>
              <a:t>- Galileo Galilei</a:t>
            </a:r>
            <a:endParaRPr lang="en-IE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202B797-6969-409F-A16B-0D9C05CB2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63" y="1239253"/>
            <a:ext cx="9288963" cy="2104022"/>
          </a:xfrm>
        </p:spPr>
        <p:txBody>
          <a:bodyPr>
            <a:noAutofit/>
          </a:bodyPr>
          <a:lstStyle/>
          <a:p>
            <a:r>
              <a:rPr lang="en-GB" sz="3000" b="1" dirty="0"/>
              <a:t>Welcome to </a:t>
            </a:r>
            <a:br>
              <a:rPr lang="en-GB" sz="3000" b="1" dirty="0"/>
            </a:br>
            <a:r>
              <a:rPr lang="en-GB" sz="3000" b="1" dirty="0"/>
              <a:t>Leaving Certificate Mathematics</a:t>
            </a:r>
            <a:br>
              <a:rPr lang="en-GB" sz="3000" b="1" dirty="0"/>
            </a:br>
            <a:br>
              <a:rPr lang="en-GB" sz="3000" b="1" dirty="0"/>
            </a:br>
            <a:br>
              <a:rPr lang="en-GB" sz="3000" b="1" dirty="0"/>
            </a:br>
            <a:r>
              <a:rPr lang="en-GB" sz="3000" b="1" dirty="0"/>
              <a:t>What to Expect and Why It Matters</a:t>
            </a:r>
            <a:endParaRPr lang="en-IE" sz="3000" b="1" dirty="0"/>
          </a:p>
        </p:txBody>
      </p:sp>
    </p:spTree>
    <p:extLst>
      <p:ext uri="{BB962C8B-B14F-4D97-AF65-F5344CB8AC3E}">
        <p14:creationId xmlns:p14="http://schemas.microsoft.com/office/powerpoint/2010/main" val="1456711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B29A2-4796-4B50-9F61-2F40680C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C525A-9065-4EB5-B86A-CFE34F6AC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2053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F5D6CD5-A3B9-45EA-B4B8-6D2116A38D7D}"/>
              </a:ext>
            </a:extLst>
          </p:cNvPr>
          <p:cNvSpPr txBox="1"/>
          <p:nvPr/>
        </p:nvSpPr>
        <p:spPr>
          <a:xfrm>
            <a:off x="1339980" y="1329136"/>
            <a:ext cx="94004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dirty="0"/>
          </a:p>
          <a:p>
            <a:endParaRPr lang="en-IE" sz="2400" dirty="0"/>
          </a:p>
          <a:p>
            <a:r>
              <a:rPr lang="en-IE" sz="2400" dirty="0"/>
              <a:t>Three levels available: </a:t>
            </a:r>
          </a:p>
          <a:p>
            <a:pPr lvl="1"/>
            <a:r>
              <a:rPr lang="en-IE" sz="2400" b="1" dirty="0"/>
              <a:t>Higher Level:</a:t>
            </a:r>
            <a:r>
              <a:rPr lang="en-IE" sz="2400" dirty="0"/>
              <a:t> For those who enjoy problem-solving and </a:t>
            </a:r>
          </a:p>
          <a:p>
            <a:pPr lvl="1"/>
            <a:r>
              <a:rPr lang="en-IE" sz="2400" dirty="0"/>
              <a:t>aim for university courses needing strong maths skills. </a:t>
            </a:r>
          </a:p>
          <a:p>
            <a:pPr lvl="1"/>
            <a:r>
              <a:rPr lang="en-IE" sz="2400" u="sng" dirty="0"/>
              <a:t>Bonus points (</a:t>
            </a:r>
            <a:r>
              <a:rPr lang="en-IE" sz="2400" b="1" u="sng" dirty="0"/>
              <a:t>25 CAO points</a:t>
            </a:r>
            <a:r>
              <a:rPr lang="en-IE" sz="2400" u="sng" dirty="0"/>
              <a:t>) for passing at this level!</a:t>
            </a:r>
          </a:p>
          <a:p>
            <a:pPr lvl="1"/>
            <a:endParaRPr lang="en-IE" sz="2400" dirty="0"/>
          </a:p>
          <a:p>
            <a:pPr lvl="1"/>
            <a:r>
              <a:rPr lang="en-IE" sz="2400" b="1" dirty="0"/>
              <a:t>Ordinary Level:</a:t>
            </a:r>
            <a:r>
              <a:rPr lang="en-IE" sz="2400" dirty="0"/>
              <a:t> Covers essential maths concepts with manageable challenges. Ideal for most career paths.</a:t>
            </a:r>
          </a:p>
          <a:p>
            <a:pPr lvl="1"/>
            <a:endParaRPr lang="en-IE" sz="2400" dirty="0"/>
          </a:p>
          <a:p>
            <a:pPr lvl="1"/>
            <a:r>
              <a:rPr lang="en-IE" sz="2400" b="1" dirty="0"/>
              <a:t>Foundation Level:</a:t>
            </a:r>
            <a:r>
              <a:rPr lang="en-IE" sz="2400" dirty="0"/>
              <a:t> For students who need a more practical approach and don’t require higher-level maths for their future plans.</a:t>
            </a:r>
          </a:p>
          <a:p>
            <a:endParaRPr lang="en-IE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6F78B57C-20DD-4E29-9B96-28555935A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Level Should You Choose?</a:t>
            </a:r>
            <a:endParaRPr lang="en-IE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1B30626-05DD-4EDE-913E-0E767FDC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947" y="9864974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888FF3-857B-48BA-A961-45A4C88B5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8838" y="1853754"/>
            <a:ext cx="2953162" cy="1790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B8C5A7-EAA1-41B3-A18B-D3F328C08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452" y="3644704"/>
            <a:ext cx="1379516" cy="1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5E12653-3455-4C77-8D9C-219F9EBFA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How to Decide Your Level</a:t>
            </a:r>
            <a:br>
              <a:rPr lang="en-IE" dirty="0"/>
            </a:b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30E2F-E06D-4789-82C2-A6B4A4402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E" sz="2800" dirty="0"/>
              <a:t>Factors to consider: </a:t>
            </a:r>
          </a:p>
          <a:p>
            <a:pPr lvl="1"/>
            <a:r>
              <a:rPr lang="en-IE" sz="2400" dirty="0"/>
              <a:t>Your performance in Junior Cycle maths</a:t>
            </a:r>
          </a:p>
          <a:p>
            <a:pPr lvl="2"/>
            <a:r>
              <a:rPr lang="en-IE" sz="2200" dirty="0"/>
              <a:t>Higher Merit/Distinction</a:t>
            </a:r>
          </a:p>
          <a:p>
            <a:pPr lvl="1"/>
            <a:r>
              <a:rPr lang="en-IE" sz="2400" dirty="0"/>
              <a:t>Career aspirations</a:t>
            </a:r>
          </a:p>
          <a:p>
            <a:pPr lvl="1"/>
            <a:r>
              <a:rPr lang="en-IE" sz="2400" dirty="0"/>
              <a:t>Enjoyment and interest in maths</a:t>
            </a:r>
          </a:p>
          <a:p>
            <a:pPr lvl="1"/>
            <a:r>
              <a:rPr lang="en-IE" sz="2400" dirty="0"/>
              <a:t>Speak to your teacher for guidance</a:t>
            </a:r>
          </a:p>
          <a:p>
            <a:endParaRPr lang="en-IE" dirty="0"/>
          </a:p>
        </p:txBody>
      </p:sp>
      <p:pic>
        <p:nvPicPr>
          <p:cNvPr id="1026" name="Picture 2" descr="Junior Cycle Programme – Ashton School">
            <a:extLst>
              <a:ext uri="{FF2B5EF4-FFF2-40B4-BE49-F238E27FC236}">
                <a16:creationId xmlns:a16="http://schemas.microsoft.com/office/drawing/2014/main" id="{54CF3B2E-8E01-4DB0-B738-241569864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128838"/>
            <a:ext cx="44767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- Understanding the Junior Cycle ...">
            <a:extLst>
              <a:ext uri="{FF2B5EF4-FFF2-40B4-BE49-F238E27FC236}">
                <a16:creationId xmlns:a16="http://schemas.microsoft.com/office/drawing/2014/main" id="{97048B43-0C28-4F5D-A05E-1E42F89B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54" y="3423097"/>
            <a:ext cx="2486200" cy="243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1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DAEDED-2531-433B-9C9B-6EDE4912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What’s on the Course?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821BD3-3CE9-4339-94D0-FB6D2AE2E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IE" sz="3300" dirty="0"/>
              <a:t>2 Papers with a small amount of choice in each</a:t>
            </a:r>
          </a:p>
          <a:p>
            <a:pPr lvl="0"/>
            <a:r>
              <a:rPr lang="en-IE" sz="3300" dirty="0"/>
              <a:t>Strands of the Leaving Cert maths course: </a:t>
            </a:r>
          </a:p>
          <a:p>
            <a:pPr lvl="1"/>
            <a:r>
              <a:rPr lang="en-IE" sz="2800" b="1" dirty="0"/>
              <a:t>Algebra</a:t>
            </a:r>
          </a:p>
          <a:p>
            <a:pPr lvl="1"/>
            <a:r>
              <a:rPr lang="en-IE" sz="2800" b="1" dirty="0"/>
              <a:t>Functions</a:t>
            </a:r>
            <a:endParaRPr lang="en-IE" sz="2800" dirty="0"/>
          </a:p>
          <a:p>
            <a:pPr lvl="1"/>
            <a:r>
              <a:rPr lang="en-IE" sz="2800" b="1" dirty="0"/>
              <a:t>Trigonometry</a:t>
            </a:r>
            <a:endParaRPr lang="en-IE" sz="2800" dirty="0"/>
          </a:p>
          <a:p>
            <a:pPr lvl="1"/>
            <a:r>
              <a:rPr lang="en-IE" sz="2800" b="1" dirty="0"/>
              <a:t>Calculus</a:t>
            </a:r>
            <a:endParaRPr lang="en-IE" sz="2800" dirty="0"/>
          </a:p>
          <a:p>
            <a:pPr lvl="1"/>
            <a:r>
              <a:rPr lang="en-IE" sz="2800" b="1" dirty="0"/>
              <a:t>Geometry</a:t>
            </a:r>
            <a:endParaRPr lang="en-IE" sz="2800" dirty="0"/>
          </a:p>
          <a:p>
            <a:pPr lvl="1"/>
            <a:r>
              <a:rPr lang="en-IE" sz="2800" b="1" dirty="0"/>
              <a:t>Probability &amp; Statistics</a:t>
            </a:r>
            <a:endParaRPr lang="en-IE" sz="2800" dirty="0"/>
          </a:p>
          <a:p>
            <a:pPr lvl="1"/>
            <a:r>
              <a:rPr lang="en-IE" sz="2800" b="1" dirty="0"/>
              <a:t>Complex Numbers</a:t>
            </a:r>
            <a:endParaRPr lang="en-IE" sz="2800" dirty="0"/>
          </a:p>
          <a:p>
            <a:pPr lvl="1"/>
            <a:r>
              <a:rPr lang="en-IE" sz="2800" b="1" dirty="0"/>
              <a:t>Financial Maths</a:t>
            </a:r>
            <a:endParaRPr lang="en-IE" sz="2800" dirty="0"/>
          </a:p>
          <a:p>
            <a:endParaRPr lang="en-IE" dirty="0"/>
          </a:p>
        </p:txBody>
      </p:sp>
      <p:pic>
        <p:nvPicPr>
          <p:cNvPr id="3074" name="Picture 2" descr="My Advice For Leaving Cert Maths">
            <a:extLst>
              <a:ext uri="{FF2B5EF4-FFF2-40B4-BE49-F238E27FC236}">
                <a16:creationId xmlns:a16="http://schemas.microsoft.com/office/drawing/2014/main" id="{87DB7F94-5EF0-4B31-B866-2ABC36848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99" y="1624704"/>
            <a:ext cx="4018175" cy="423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1F54EF0-872B-4C4C-9D63-6B6B7FFC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Real-World Applications</a:t>
            </a:r>
            <a:br>
              <a:rPr lang="en-GB" b="1" dirty="0"/>
            </a:br>
            <a:endParaRPr lang="en-IE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D470B6B-832D-40D0-BD5C-B0D07B154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Topics connect to everyday life: </a:t>
            </a:r>
          </a:p>
          <a:p>
            <a:r>
              <a:rPr lang="en-GB" sz="2400" dirty="0"/>
              <a:t>Financial Maths → Budgeting and investing</a:t>
            </a:r>
          </a:p>
          <a:p>
            <a:r>
              <a:rPr lang="en-GB" sz="2400" dirty="0"/>
              <a:t>Trigonometry → Engineering and architecture</a:t>
            </a:r>
          </a:p>
          <a:p>
            <a:r>
              <a:rPr lang="en-GB" sz="2400" dirty="0"/>
              <a:t>Statistics → Data science and medicine</a:t>
            </a:r>
          </a:p>
          <a:p>
            <a:r>
              <a:rPr lang="en-GB" sz="2400" dirty="0"/>
              <a:t>Calculus → Physics and technology</a:t>
            </a:r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98F495-6E01-42F6-94E2-2CFBC5C1C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776" y="2016854"/>
            <a:ext cx="3561846" cy="36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BEC94B-467A-4865-BDE0-D5637BEA7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619508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IE" b="1" dirty="0"/>
              <a:t> Why Study Maths?</a:t>
            </a:r>
            <a:br>
              <a:rPr lang="en-IE" b="1" dirty="0"/>
            </a:br>
            <a:br>
              <a:rPr lang="en-IE" dirty="0"/>
            </a:br>
            <a:r>
              <a:rPr lang="en-IE" b="1" dirty="0"/>
              <a:t>Maths Unlocks Careers</a:t>
            </a:r>
            <a:br>
              <a:rPr lang="en-IE" dirty="0"/>
            </a:b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EAFFD8-A70B-4BF2-A762-B27C4F10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IE" sz="2800" dirty="0"/>
              <a:t>Industries and jobs linked to maths: </a:t>
            </a:r>
          </a:p>
          <a:p>
            <a:pPr lvl="1"/>
            <a:r>
              <a:rPr lang="en-IE" sz="2400" dirty="0"/>
              <a:t>STEM fields (Engineering, IT, Physics)</a:t>
            </a:r>
          </a:p>
          <a:p>
            <a:pPr lvl="1"/>
            <a:r>
              <a:rPr lang="en-IE" sz="2400" dirty="0"/>
              <a:t>Finance and Banking</a:t>
            </a:r>
          </a:p>
          <a:p>
            <a:pPr lvl="1"/>
            <a:r>
              <a:rPr lang="en-IE" sz="2400" dirty="0"/>
              <a:t>Actuarial Science</a:t>
            </a:r>
          </a:p>
          <a:p>
            <a:pPr lvl="1"/>
            <a:r>
              <a:rPr lang="en-IE" sz="2400" dirty="0"/>
              <a:t>Architecture</a:t>
            </a:r>
          </a:p>
          <a:p>
            <a:pPr lvl="1"/>
            <a:r>
              <a:rPr lang="en-IE" sz="2400" dirty="0"/>
              <a:t>Research and Academia</a:t>
            </a:r>
          </a:p>
          <a:p>
            <a:pPr lvl="1"/>
            <a:r>
              <a:rPr lang="en-IE" sz="2400" dirty="0"/>
              <a:t>Teaching</a:t>
            </a:r>
          </a:p>
          <a:p>
            <a:pPr lvl="1"/>
            <a:r>
              <a:rPr lang="en-IE" sz="2400" dirty="0"/>
              <a:t>Practical Jobs (Electrician/Plumbing/Farming)</a:t>
            </a:r>
          </a:p>
          <a:p>
            <a:endParaRPr lang="en-IE" dirty="0"/>
          </a:p>
        </p:txBody>
      </p:sp>
      <p:pic>
        <p:nvPicPr>
          <p:cNvPr id="2050" name="Picture 2" descr="Leaving Cert Higher Level Maths Bonus ...">
            <a:extLst>
              <a:ext uri="{FF2B5EF4-FFF2-40B4-BE49-F238E27FC236}">
                <a16:creationId xmlns:a16="http://schemas.microsoft.com/office/drawing/2014/main" id="{515FB88B-476C-471F-9A9F-26589FFA4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953554"/>
            <a:ext cx="3591908" cy="351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2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345C2C-87F0-4BAA-9892-F610E92F8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/>
          <a:lstStyle/>
          <a:p>
            <a:r>
              <a:rPr lang="en-GB" b="1" dirty="0"/>
              <a:t>Other Skills</a:t>
            </a:r>
            <a:br>
              <a:rPr lang="en-GB" dirty="0"/>
            </a:b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769A1-A604-4416-BFCC-60E6293EF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Problem-solving</a:t>
            </a:r>
          </a:p>
          <a:p>
            <a:r>
              <a:rPr lang="en-GB" sz="2400" dirty="0"/>
              <a:t>Analytical thinking</a:t>
            </a:r>
          </a:p>
          <a:p>
            <a:r>
              <a:rPr lang="en-GB" sz="2400" dirty="0"/>
              <a:t>Perseverance</a:t>
            </a:r>
          </a:p>
          <a:p>
            <a:r>
              <a:rPr lang="en-GB" sz="2400" dirty="0"/>
              <a:t>Logical reasoning</a:t>
            </a:r>
          </a:p>
          <a:p>
            <a:endParaRPr lang="en-IE" dirty="0"/>
          </a:p>
        </p:txBody>
      </p:sp>
      <p:pic>
        <p:nvPicPr>
          <p:cNvPr id="4100" name="Picture 4" descr="Leaving Cert Results | 2. Calculate Your Leaving Cert Points - CareersPortal">
            <a:extLst>
              <a:ext uri="{FF2B5EF4-FFF2-40B4-BE49-F238E27FC236}">
                <a16:creationId xmlns:a16="http://schemas.microsoft.com/office/drawing/2014/main" id="{5F8C3349-5C98-4E35-9E34-41BE11127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438150"/>
            <a:ext cx="383857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45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A9A45C-08EB-4C74-8E76-0C8A797DB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How to Succeed in Maths?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6B7113-E3FB-4EE9-8079-1CEE6EBA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sz="2800" b="1" dirty="0"/>
              <a:t>Strategies for Success</a:t>
            </a:r>
            <a:endParaRPr lang="en-IE" sz="2800" dirty="0"/>
          </a:p>
          <a:p>
            <a:pPr lvl="0"/>
            <a:r>
              <a:rPr lang="en-IE" sz="2800" dirty="0"/>
              <a:t>Tips to excel: </a:t>
            </a:r>
          </a:p>
          <a:p>
            <a:pPr lvl="1"/>
            <a:r>
              <a:rPr lang="en-IE" sz="2400" dirty="0"/>
              <a:t>Consistent practice (“little and often”)</a:t>
            </a:r>
          </a:p>
          <a:p>
            <a:pPr lvl="1"/>
            <a:r>
              <a:rPr lang="en-IE" sz="2400" dirty="0"/>
              <a:t>Ask questions when stuck</a:t>
            </a:r>
          </a:p>
          <a:p>
            <a:pPr lvl="1"/>
            <a:r>
              <a:rPr lang="en-IE" sz="2400" dirty="0"/>
              <a:t>Use past papers early</a:t>
            </a:r>
          </a:p>
          <a:p>
            <a:pPr lvl="1"/>
            <a:r>
              <a:rPr lang="en-IE" sz="2400" dirty="0"/>
              <a:t>Study in groups to share ideas</a:t>
            </a:r>
          </a:p>
          <a:p>
            <a:endParaRPr lang="en-IE" dirty="0"/>
          </a:p>
        </p:txBody>
      </p:sp>
      <p:pic>
        <p:nvPicPr>
          <p:cNvPr id="5122" name="Picture 2" descr="Edco Maths LC HL Exam Papers | Exam ...">
            <a:extLst>
              <a:ext uri="{FF2B5EF4-FFF2-40B4-BE49-F238E27FC236}">
                <a16:creationId xmlns:a16="http://schemas.microsoft.com/office/drawing/2014/main" id="{22616711-2B38-4D0A-A86D-C2E362394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6" y="1853754"/>
            <a:ext cx="2181224" cy="277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aving Cert - Maths - Ordinary Level ...">
            <a:extLst>
              <a:ext uri="{FF2B5EF4-FFF2-40B4-BE49-F238E27FC236}">
                <a16:creationId xmlns:a16="http://schemas.microsoft.com/office/drawing/2014/main" id="{35F0E820-AF95-4A3D-9AA0-E475A5B32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2638424"/>
            <a:ext cx="2262187" cy="31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dco Maths LC FL Exam Papers | Exam ...">
            <a:extLst>
              <a:ext uri="{FF2B5EF4-FFF2-40B4-BE49-F238E27FC236}">
                <a16:creationId xmlns:a16="http://schemas.microsoft.com/office/drawing/2014/main" id="{70972265-59B9-406F-BB90-A6ABD6552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43" y="3741037"/>
            <a:ext cx="2262187" cy="29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5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F1343A-5D2A-4BCA-A94E-D07D57A4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39825"/>
            <a:ext cx="9603275" cy="1049235"/>
          </a:xfrm>
        </p:spPr>
        <p:txBody>
          <a:bodyPr/>
          <a:lstStyle/>
          <a:p>
            <a:r>
              <a:rPr lang="en-IE" b="1" dirty="0"/>
              <a:t>Resources You Can Use</a:t>
            </a:r>
            <a:br>
              <a:rPr lang="en-IE" dirty="0"/>
            </a:br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9C756-A7D2-408B-ACEB-009C83EC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/>
              <a:t>Online tools: </a:t>
            </a:r>
          </a:p>
          <a:p>
            <a:r>
              <a:rPr lang="en-IE" sz="2400" dirty="0" err="1"/>
              <a:t>Studyclix</a:t>
            </a:r>
            <a:endParaRPr lang="en-IE" sz="2400" dirty="0"/>
          </a:p>
          <a:p>
            <a:r>
              <a:rPr lang="en-IE" sz="2400" dirty="0"/>
              <a:t>Websites: Khan Academy</a:t>
            </a:r>
          </a:p>
          <a:p>
            <a:r>
              <a:rPr lang="en-IE" sz="2400" dirty="0"/>
              <a:t>YouTube channels for tutorials</a:t>
            </a:r>
          </a:p>
          <a:p>
            <a:r>
              <a:rPr lang="en-IE" sz="2400" dirty="0"/>
              <a:t>Mobile apps like GeoGebra</a:t>
            </a:r>
          </a:p>
          <a:p>
            <a:r>
              <a:rPr lang="en-IE" sz="2400" dirty="0"/>
              <a:t>Examrevision.ie</a:t>
            </a:r>
          </a:p>
          <a:p>
            <a:endParaRPr lang="en-IE" dirty="0"/>
          </a:p>
        </p:txBody>
      </p:sp>
      <p:pic>
        <p:nvPicPr>
          <p:cNvPr id="6146" name="Picture 2" descr="Studyclix | LinkedIn">
            <a:extLst>
              <a:ext uri="{FF2B5EF4-FFF2-40B4-BE49-F238E27FC236}">
                <a16:creationId xmlns:a16="http://schemas.microsoft.com/office/drawing/2014/main" id="{C162BAC7-3CA9-46EB-B185-6AB68550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66" y="97303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945EE19-923A-4312-B367-636BD4A41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54" y="3048449"/>
            <a:ext cx="4522075" cy="3057525"/>
          </a:xfrm>
          <a:prstGeom prst="rect">
            <a:avLst/>
          </a:prstGeom>
        </p:spPr>
      </p:pic>
      <p:pic>
        <p:nvPicPr>
          <p:cNvPr id="6148" name="Picture 4" descr="New Leaving and Junior Cert exam study ...">
            <a:extLst>
              <a:ext uri="{FF2B5EF4-FFF2-40B4-BE49-F238E27FC236}">
                <a16:creationId xmlns:a16="http://schemas.microsoft.com/office/drawing/2014/main" id="{D37AFD7E-BE52-4D3E-A0C8-22A711361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596" y="2078352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0072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D7EE192AF10B438C735A4364ACA00A" ma:contentTypeVersion="18" ma:contentTypeDescription="Create a new document." ma:contentTypeScope="" ma:versionID="bd18bba7c35f2fd8e6e8d528e77881e4">
  <xsd:schema xmlns:xsd="http://www.w3.org/2001/XMLSchema" xmlns:xs="http://www.w3.org/2001/XMLSchema" xmlns:p="http://schemas.microsoft.com/office/2006/metadata/properties" xmlns:ns3="e032ae29-fc85-487f-a9dc-a978520f2e1d" xmlns:ns4="814a7c25-a72a-4e3a-990a-504940323173" targetNamespace="http://schemas.microsoft.com/office/2006/metadata/properties" ma:root="true" ma:fieldsID="0637f4e2b43deb8c0f8f1dd5c7393925" ns3:_="" ns4:_="">
    <xsd:import namespace="e032ae29-fc85-487f-a9dc-a978520f2e1d"/>
    <xsd:import namespace="814a7c25-a72a-4e3a-990a-5049403231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ae29-fc85-487f-a9dc-a978520f2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a7c25-a72a-4e3a-990a-5049403231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4a7c25-a72a-4e3a-990a-504940323173" xsi:nil="true"/>
  </documentManagement>
</p:properties>
</file>

<file path=customXml/itemProps1.xml><?xml version="1.0" encoding="utf-8"?>
<ds:datastoreItem xmlns:ds="http://schemas.openxmlformats.org/officeDocument/2006/customXml" ds:itemID="{CF458F93-8E90-4C5F-A164-45219E76D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32ae29-fc85-487f-a9dc-a978520f2e1d"/>
    <ds:schemaRef ds:uri="814a7c25-a72a-4e3a-990a-504940323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E7926C-96EF-4335-AC5B-6ECF2AA08E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682131-2C64-48E2-B494-D95BD3AA4A41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e032ae29-fc85-487f-a9dc-a978520f2e1d"/>
    <ds:schemaRef ds:uri="http://schemas.microsoft.com/office/infopath/2007/PartnerControls"/>
    <ds:schemaRef ds:uri="814a7c25-a72a-4e3a-990a-50494032317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71</TotalTime>
  <Words>327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Gallery</vt:lpstr>
      <vt:lpstr>Welcome to  Leaving Certificate Mathematics   What to Expect and Why It Matters</vt:lpstr>
      <vt:lpstr>What Level Should You Choose?</vt:lpstr>
      <vt:lpstr>How to Decide Your Level </vt:lpstr>
      <vt:lpstr>What’s on the Course?</vt:lpstr>
      <vt:lpstr>Real-World Applications </vt:lpstr>
      <vt:lpstr> Why Study Maths?  Maths Unlocks Careers </vt:lpstr>
      <vt:lpstr>Other Skills </vt:lpstr>
      <vt:lpstr>How to Succeed in Maths?</vt:lpstr>
      <vt:lpstr>Resources You Can Use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Shane Russell</dc:creator>
  <cp:lastModifiedBy>Ruaidhri Devitt</cp:lastModifiedBy>
  <cp:revision>8</cp:revision>
  <dcterms:created xsi:type="dcterms:W3CDTF">2025-01-14T12:13:56Z</dcterms:created>
  <dcterms:modified xsi:type="dcterms:W3CDTF">2025-01-15T12:41:27Z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0x01010047D7EE192AF10B438C735A4364ACA00A</vt:lpwstr>
  </property>
</Properties>
</file>