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5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9" r:id="rId15"/>
    <p:sldId id="270" r:id="rId16"/>
    <p:sldId id="271" r:id="rId17"/>
    <p:sldId id="272" r:id="rId18"/>
    <p:sldId id="266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Udpgc972+4xrtlcgOKTOjNF2j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utler" userId="4a592875-db5e-4fa8-95a1-836ed4aadf01" providerId="ADAL" clId="{27DB1C7A-B9E6-4B0D-92D5-D33B76C8541B}"/>
    <pc:docChg chg="modSld">
      <pc:chgData name="Michael Butler" userId="4a592875-db5e-4fa8-95a1-836ed4aadf01" providerId="ADAL" clId="{27DB1C7A-B9E6-4B0D-92D5-D33B76C8541B}" dt="2025-01-14T22:06:28.608" v="22" actId="255"/>
      <pc:docMkLst>
        <pc:docMk/>
      </pc:docMkLst>
      <pc:sldChg chg="modSp">
        <pc:chgData name="Michael Butler" userId="4a592875-db5e-4fa8-95a1-836ed4aadf01" providerId="ADAL" clId="{27DB1C7A-B9E6-4B0D-92D5-D33B76C8541B}" dt="2025-01-14T22:06:28.608" v="22" actId="255"/>
        <pc:sldMkLst>
          <pc:docMk/>
          <pc:sldMk cId="0" sldId="258"/>
        </pc:sldMkLst>
        <pc:spChg chg="mod">
          <ac:chgData name="Michael Butler" userId="4a592875-db5e-4fa8-95a1-836ed4aadf01" providerId="ADAL" clId="{27DB1C7A-B9E6-4B0D-92D5-D33B76C8541B}" dt="2025-01-14T22:06:28.608" v="22" actId="255"/>
          <ac:spMkLst>
            <pc:docMk/>
            <pc:sldMk cId="0" sldId="258"/>
            <ac:spMk id="2" creationId="{4C72EFA5-52AA-42FA-B7BF-388C41952CA4}"/>
          </ac:spMkLst>
        </pc:spChg>
      </pc:sldChg>
      <pc:sldChg chg="modSp">
        <pc:chgData name="Michael Butler" userId="4a592875-db5e-4fa8-95a1-836ed4aadf01" providerId="ADAL" clId="{27DB1C7A-B9E6-4B0D-92D5-D33B76C8541B}" dt="2025-01-14T22:06:05.176" v="0" actId="20577"/>
        <pc:sldMkLst>
          <pc:docMk/>
          <pc:sldMk cId="0" sldId="266"/>
        </pc:sldMkLst>
        <pc:spChg chg="mod">
          <ac:chgData name="Michael Butler" userId="4a592875-db5e-4fa8-95a1-836ed4aadf01" providerId="ADAL" clId="{27DB1C7A-B9E6-4B0D-92D5-D33B76C8541B}" dt="2025-01-14T22:06:05.176" v="0" actId="20577"/>
          <ac:spMkLst>
            <pc:docMk/>
            <pc:sldMk cId="0" sldId="266"/>
            <ac:spMk id="223" creationId="{00000000-0000-0000-0000-000000000000}"/>
          </ac:spMkLst>
        </pc:spChg>
      </pc:sldChg>
    </pc:docChg>
  </pc:docChgLst>
  <pc:docChgLst>
    <pc:chgData name="Michael Butler" userId="4a592875-db5e-4fa8-95a1-836ed4aadf01" providerId="ADAL" clId="{D0D0551D-A650-4ED9-81C9-E70AE7D7B0ED}"/>
    <pc:docChg chg="custSel addSld modSld">
      <pc:chgData name="Michael Butler" userId="4a592875-db5e-4fa8-95a1-836ed4aadf01" providerId="ADAL" clId="{D0D0551D-A650-4ED9-81C9-E70AE7D7B0ED}" dt="2025-01-15T10:37:13.632" v="145" actId="14100"/>
      <pc:docMkLst>
        <pc:docMk/>
      </pc:docMkLst>
      <pc:sldChg chg="addSp modSp">
        <pc:chgData name="Michael Butler" userId="4a592875-db5e-4fa8-95a1-836ed4aadf01" providerId="ADAL" clId="{D0D0551D-A650-4ED9-81C9-E70AE7D7B0ED}" dt="2025-01-15T10:34:27.821" v="132" actId="1076"/>
        <pc:sldMkLst>
          <pc:docMk/>
          <pc:sldMk cId="0" sldId="256"/>
        </pc:sldMkLst>
        <pc:picChg chg="add mod">
          <ac:chgData name="Michael Butler" userId="4a592875-db5e-4fa8-95a1-836ed4aadf01" providerId="ADAL" clId="{D0D0551D-A650-4ED9-81C9-E70AE7D7B0ED}" dt="2025-01-15T10:34:27.821" v="132" actId="1076"/>
          <ac:picMkLst>
            <pc:docMk/>
            <pc:sldMk cId="0" sldId="256"/>
            <ac:picMk id="4098" creationId="{2A1213D3-9D63-4ABD-A7FC-92B950F88E87}"/>
          </ac:picMkLst>
        </pc:picChg>
      </pc:sldChg>
      <pc:sldChg chg="addSp modSp">
        <pc:chgData name="Michael Butler" userId="4a592875-db5e-4fa8-95a1-836ed4aadf01" providerId="ADAL" clId="{D0D0551D-A650-4ED9-81C9-E70AE7D7B0ED}" dt="2025-01-15T10:34:47.050" v="134" actId="1076"/>
        <pc:sldMkLst>
          <pc:docMk/>
          <pc:sldMk cId="0" sldId="257"/>
        </pc:sldMkLst>
        <pc:picChg chg="add mod">
          <ac:chgData name="Michael Butler" userId="4a592875-db5e-4fa8-95a1-836ed4aadf01" providerId="ADAL" clId="{D0D0551D-A650-4ED9-81C9-E70AE7D7B0ED}" dt="2025-01-15T10:34:47.050" v="134" actId="1076"/>
          <ac:picMkLst>
            <pc:docMk/>
            <pc:sldMk cId="0" sldId="257"/>
            <ac:picMk id="5122" creationId="{0FB84304-EB12-4465-B9DD-B1E6526E2ADC}"/>
          </ac:picMkLst>
        </pc:picChg>
      </pc:sldChg>
      <pc:sldChg chg="addSp modSp">
        <pc:chgData name="Michael Butler" userId="4a592875-db5e-4fa8-95a1-836ed4aadf01" providerId="ADAL" clId="{D0D0551D-A650-4ED9-81C9-E70AE7D7B0ED}" dt="2025-01-15T10:35:14.351" v="136" actId="1076"/>
        <pc:sldMkLst>
          <pc:docMk/>
          <pc:sldMk cId="0" sldId="259"/>
        </pc:sldMkLst>
        <pc:picChg chg="add mod">
          <ac:chgData name="Michael Butler" userId="4a592875-db5e-4fa8-95a1-836ed4aadf01" providerId="ADAL" clId="{D0D0551D-A650-4ED9-81C9-E70AE7D7B0ED}" dt="2025-01-15T10:35:14.351" v="136" actId="1076"/>
          <ac:picMkLst>
            <pc:docMk/>
            <pc:sldMk cId="0" sldId="259"/>
            <ac:picMk id="6146" creationId="{A3766590-51BC-4212-A17B-05BD46C657CB}"/>
          </ac:picMkLst>
        </pc:picChg>
      </pc:sldChg>
      <pc:sldChg chg="addSp modSp">
        <pc:chgData name="Michael Butler" userId="4a592875-db5e-4fa8-95a1-836ed4aadf01" providerId="ADAL" clId="{D0D0551D-A650-4ED9-81C9-E70AE7D7B0ED}" dt="2025-01-15T10:34:15.737" v="130" actId="1076"/>
        <pc:sldMkLst>
          <pc:docMk/>
          <pc:sldMk cId="0" sldId="266"/>
        </pc:sldMkLst>
        <pc:picChg chg="add mod">
          <ac:chgData name="Michael Butler" userId="4a592875-db5e-4fa8-95a1-836ed4aadf01" providerId="ADAL" clId="{D0D0551D-A650-4ED9-81C9-E70AE7D7B0ED}" dt="2025-01-15T10:34:15.737" v="130" actId="1076"/>
          <ac:picMkLst>
            <pc:docMk/>
            <pc:sldMk cId="0" sldId="266"/>
            <ac:picMk id="3074" creationId="{5D2F0BE1-8C41-444C-B2D8-A3ED38DAF498}"/>
          </ac:picMkLst>
        </pc:picChg>
      </pc:sldChg>
      <pc:sldChg chg="addSp modSp">
        <pc:chgData name="Michael Butler" userId="4a592875-db5e-4fa8-95a1-836ed4aadf01" providerId="ADAL" clId="{D0D0551D-A650-4ED9-81C9-E70AE7D7B0ED}" dt="2025-01-15T10:33:28.504" v="128" actId="1076"/>
        <pc:sldMkLst>
          <pc:docMk/>
          <pc:sldMk cId="1239854165" sldId="269"/>
        </pc:sldMkLst>
        <pc:picChg chg="add mod">
          <ac:chgData name="Michael Butler" userId="4a592875-db5e-4fa8-95a1-836ed4aadf01" providerId="ADAL" clId="{D0D0551D-A650-4ED9-81C9-E70AE7D7B0ED}" dt="2025-01-15T10:33:28.504" v="128" actId="1076"/>
          <ac:picMkLst>
            <pc:docMk/>
            <pc:sldMk cId="1239854165" sldId="269"/>
            <ac:picMk id="2050" creationId="{04800800-AE17-48F5-9585-34E5A0D23492}"/>
          </ac:picMkLst>
        </pc:picChg>
      </pc:sldChg>
      <pc:sldChg chg="addSp delSp modSp add">
        <pc:chgData name="Michael Butler" userId="4a592875-db5e-4fa8-95a1-836ed4aadf01" providerId="ADAL" clId="{D0D0551D-A650-4ED9-81C9-E70AE7D7B0ED}" dt="2025-01-15T10:32:49.328" v="122" actId="1076"/>
        <pc:sldMkLst>
          <pc:docMk/>
          <pc:sldMk cId="997232221" sldId="271"/>
        </pc:sldMkLst>
        <pc:spChg chg="del mod">
          <ac:chgData name="Michael Butler" userId="4a592875-db5e-4fa8-95a1-836ed4aadf01" providerId="ADAL" clId="{D0D0551D-A650-4ED9-81C9-E70AE7D7B0ED}" dt="2025-01-15T10:30:57.554" v="21" actId="478"/>
          <ac:spMkLst>
            <pc:docMk/>
            <pc:sldMk cId="997232221" sldId="271"/>
            <ac:spMk id="2" creationId="{CDAB1419-2D39-4503-90F2-2A060972FC0D}"/>
          </ac:spMkLst>
        </pc:spChg>
        <pc:spChg chg="mod">
          <ac:chgData name="Michael Butler" userId="4a592875-db5e-4fa8-95a1-836ed4aadf01" providerId="ADAL" clId="{D0D0551D-A650-4ED9-81C9-E70AE7D7B0ED}" dt="2025-01-15T10:32:04.322" v="118" actId="255"/>
          <ac:spMkLst>
            <pc:docMk/>
            <pc:sldMk cId="997232221" sldId="271"/>
            <ac:spMk id="3" creationId="{54AFDA46-AC36-4438-AF14-DC8530F80BB9}"/>
          </ac:spMkLst>
        </pc:spChg>
        <pc:spChg chg="add mod">
          <ac:chgData name="Michael Butler" userId="4a592875-db5e-4fa8-95a1-836ed4aadf01" providerId="ADAL" clId="{D0D0551D-A650-4ED9-81C9-E70AE7D7B0ED}" dt="2025-01-15T10:31:09.774" v="46" actId="20577"/>
          <ac:spMkLst>
            <pc:docMk/>
            <pc:sldMk cId="997232221" sldId="271"/>
            <ac:spMk id="5" creationId="{E5868B88-168F-47EF-9FED-F5B704A2AC64}"/>
          </ac:spMkLst>
        </pc:spChg>
        <pc:picChg chg="add mod">
          <ac:chgData name="Michael Butler" userId="4a592875-db5e-4fa8-95a1-836ed4aadf01" providerId="ADAL" clId="{D0D0551D-A650-4ED9-81C9-E70AE7D7B0ED}" dt="2025-01-15T10:32:49.328" v="122" actId="1076"/>
          <ac:picMkLst>
            <pc:docMk/>
            <pc:sldMk cId="997232221" sldId="271"/>
            <ac:picMk id="1026" creationId="{6EAAC90C-55D2-4001-AA61-BA1FFA8FAD56}"/>
          </ac:picMkLst>
        </pc:picChg>
      </pc:sldChg>
      <pc:sldChg chg="addSp modSp add">
        <pc:chgData name="Michael Butler" userId="4a592875-db5e-4fa8-95a1-836ed4aadf01" providerId="ADAL" clId="{D0D0551D-A650-4ED9-81C9-E70AE7D7B0ED}" dt="2025-01-15T10:37:13.632" v="145" actId="14100"/>
        <pc:sldMkLst>
          <pc:docMk/>
          <pc:sldMk cId="2736333713" sldId="272"/>
        </pc:sldMkLst>
        <pc:picChg chg="add mod">
          <ac:chgData name="Michael Butler" userId="4a592875-db5e-4fa8-95a1-836ed4aadf01" providerId="ADAL" clId="{D0D0551D-A650-4ED9-81C9-E70AE7D7B0ED}" dt="2025-01-15T10:37:13.632" v="145" actId="14100"/>
          <ac:picMkLst>
            <pc:docMk/>
            <pc:sldMk cId="2736333713" sldId="272"/>
            <ac:picMk id="7170" creationId="{F54AF4A1-DD3B-419E-A2BA-53E2C8264CC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6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81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9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783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2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714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716159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5005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8843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136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53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1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7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5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2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9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1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 txBox="1">
            <a:spLocks noGrp="1"/>
          </p:cNvSpPr>
          <p:nvPr>
            <p:ph type="ctrTitle"/>
          </p:nvPr>
        </p:nvSpPr>
        <p:spPr>
          <a:xfrm>
            <a:off x="5598460" y="1783959"/>
            <a:ext cx="306548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Calibri"/>
              <a:buNone/>
            </a:pPr>
            <a:r>
              <a:rPr lang="en-US" sz="6600" dirty="0"/>
              <a:t>APPLIED MATHS</a:t>
            </a:r>
            <a:endParaRPr sz="6600" dirty="0"/>
          </a:p>
        </p:txBody>
      </p:sp>
      <p:sp>
        <p:nvSpPr>
          <p:cNvPr id="119" name="Google Shape;119;p1"/>
          <p:cNvSpPr txBox="1">
            <a:spLocks noGrp="1"/>
          </p:cNvSpPr>
          <p:nvPr>
            <p:ph type="subTitle" idx="1"/>
          </p:nvPr>
        </p:nvSpPr>
        <p:spPr>
          <a:xfrm>
            <a:off x="5598459" y="4750893"/>
            <a:ext cx="3065478" cy="11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en-US" sz="2400" dirty="0"/>
              <a:t>Leaving Certificate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en-US" sz="2400" dirty="0"/>
              <a:t>New Specification 2021</a:t>
            </a:r>
            <a:endParaRPr sz="2400" dirty="0"/>
          </a:p>
        </p:txBody>
      </p:sp>
      <p:sp>
        <p:nvSpPr>
          <p:cNvPr id="120" name="Google Shape;120;p1"/>
          <p:cNvSpPr/>
          <p:nvPr/>
        </p:nvSpPr>
        <p:spPr>
          <a:xfrm rot="10800000">
            <a:off x="0" y="0"/>
            <a:ext cx="5391039" cy="6858000"/>
          </a:xfrm>
          <a:custGeom>
            <a:avLst/>
            <a:gdLst/>
            <a:ahLst/>
            <a:cxnLst/>
            <a:rect l="l" t="t" r="r" b="b"/>
            <a:pathLst>
              <a:path w="7188051" h="6858000" extrusionOk="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" descr="Complex math formulas on a blackboard"/>
          <p:cNvPicPr preferRelativeResize="0"/>
          <p:nvPr/>
        </p:nvPicPr>
        <p:blipFill rotWithShape="1">
          <a:blip r:embed="rId3">
            <a:alphaModFix/>
          </a:blip>
          <a:srcRect l="28906" r="14981" b="-1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 extrusionOk="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098" name="Picture 2" descr="Smiley face icon ...">
            <a:extLst>
              <a:ext uri="{FF2B5EF4-FFF2-40B4-BE49-F238E27FC236}">
                <a16:creationId xmlns:a16="http://schemas.microsoft.com/office/drawing/2014/main" id="{2A1213D3-9D63-4ABD-A7FC-92B950F88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E2036-3D8A-42DE-A941-7801EDE7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b="1" u="sng" dirty="0"/>
              <a:t>Written Exam (80%)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9708737-C100-4BDA-A6A8-51724C6E0F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1323642"/>
            <a:ext cx="7827784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Linear Motion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Study of motion in a straight line.</a:t>
            </a: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Projectiles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Analysis of objects launched into the air under gravity.</a:t>
            </a: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Newton’s Laws of Motion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Applications of force and motion principles.</a:t>
            </a: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Circular Motion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Motion of objects in circular paths.</a:t>
            </a: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Work, Energy, and Power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Energy transfer and efficiency calculations.</a:t>
            </a: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Collisions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Momentum conservation and energy in collisions.</a:t>
            </a: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Simple Harmonic Motion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Vibrations and oscillatory motion.</a:t>
            </a: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Gravity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Orbital motion and the effects of gravitational forces.</a:t>
            </a: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Statics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Equilibrium of forces acting on rigid bodies.</a:t>
            </a: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Moments of Inertia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Rotational dynamics. </a:t>
            </a:r>
          </a:p>
        </p:txBody>
      </p:sp>
      <p:pic>
        <p:nvPicPr>
          <p:cNvPr id="2050" name="Picture 2" descr="🤔 Thinking Face emoji Meaning ...">
            <a:extLst>
              <a:ext uri="{FF2B5EF4-FFF2-40B4-BE49-F238E27FC236}">
                <a16:creationId xmlns:a16="http://schemas.microsoft.com/office/drawing/2014/main" id="{04800800-AE17-48F5-9585-34E5A0D23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75" y="-38444"/>
            <a:ext cx="2072225" cy="18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85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5DC0-54C1-4334-98F7-C81FE271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Exam Format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82260-7A41-400A-91A7-71FE83381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The exam has 10 Questions to Do 8 </a:t>
            </a:r>
          </a:p>
          <a:p>
            <a:endParaRPr lang="en-IE" dirty="0"/>
          </a:p>
          <a:p>
            <a:r>
              <a:rPr lang="en-IE" dirty="0"/>
              <a:t>So you have loads of Choice </a:t>
            </a:r>
          </a:p>
        </p:txBody>
      </p:sp>
      <p:pic>
        <p:nvPicPr>
          <p:cNvPr id="4098" name="Picture 2" descr="S2 Course Choice">
            <a:extLst>
              <a:ext uri="{FF2B5EF4-FFF2-40B4-BE49-F238E27FC236}">
                <a16:creationId xmlns:a16="http://schemas.microsoft.com/office/drawing/2014/main" id="{159029DD-E857-4052-90A6-065A10968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715" y="4352711"/>
            <a:ext cx="4331842" cy="224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90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FDA46-AC36-4438-AF14-DC8530F80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Over 41% of Students got a H1 in Leaving Cert Applied Maths 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868B88-168F-47EF-9FED-F5B704A2A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Statistics on Results</a:t>
            </a:r>
          </a:p>
        </p:txBody>
      </p:sp>
      <p:pic>
        <p:nvPicPr>
          <p:cNvPr id="1026" name="Picture 2" descr="Celebration Clipart PNGs for Free Download">
            <a:extLst>
              <a:ext uri="{FF2B5EF4-FFF2-40B4-BE49-F238E27FC236}">
                <a16:creationId xmlns:a16="http://schemas.microsoft.com/office/drawing/2014/main" id="{6EAAC90C-55D2-4001-AA61-BA1FFA8FA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40" y="3633359"/>
            <a:ext cx="6711654" cy="242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232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D56AB-3889-4F0A-91A7-41C54712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0A2C-DDC4-40CE-BD35-4EC455094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170" name="Picture 2" descr="121 BEST Maths Quotes for Homeschoolers ...">
            <a:extLst>
              <a:ext uri="{FF2B5EF4-FFF2-40B4-BE49-F238E27FC236}">
                <a16:creationId xmlns:a16="http://schemas.microsoft.com/office/drawing/2014/main" id="{F54AF4A1-DD3B-419E-A2BA-53E2C8264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18"/>
            <a:ext cx="6133381" cy="68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33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1" descr="Image result for YES"/>
          <p:cNvPicPr preferRelativeResize="0"/>
          <p:nvPr/>
        </p:nvPicPr>
        <p:blipFill rotWithShape="1">
          <a:blip r:embed="rId3">
            <a:alphaModFix/>
          </a:blip>
          <a:srcRect t="2272" r="2" b="9177"/>
          <a:stretch/>
        </p:blipFill>
        <p:spPr>
          <a:xfrm>
            <a:off x="5152006" y="1913997"/>
            <a:ext cx="3991994" cy="4944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1"/>
          <p:cNvSpPr/>
          <p:nvPr/>
        </p:nvSpPr>
        <p:spPr>
          <a:xfrm rot="10800000" flipH="1">
            <a:off x="0" y="-478"/>
            <a:ext cx="6672589" cy="6858478"/>
          </a:xfrm>
          <a:custGeom>
            <a:avLst/>
            <a:gdLst/>
            <a:ahLst/>
            <a:cxnLst/>
            <a:rect l="l" t="t" r="r" b="b"/>
            <a:pathLst>
              <a:path w="8896786" h="6858478" extrusionOk="0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/>
          <p:nvPr/>
        </p:nvSpPr>
        <p:spPr>
          <a:xfrm rot="10800000" flipH="1">
            <a:off x="0" y="-479"/>
            <a:ext cx="6072186" cy="6858479"/>
          </a:xfrm>
          <a:custGeom>
            <a:avLst/>
            <a:gdLst/>
            <a:ahLst/>
            <a:cxnLst/>
            <a:rect l="l" t="t" r="r" b="b"/>
            <a:pathLst>
              <a:path w="8096249" h="6858479" extrusionOk="0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 txBox="1">
            <a:spLocks noGrp="1"/>
          </p:cNvSpPr>
          <p:nvPr>
            <p:ph type="title"/>
          </p:nvPr>
        </p:nvSpPr>
        <p:spPr>
          <a:xfrm>
            <a:off x="603504" y="365125"/>
            <a:ext cx="46347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US"/>
              <a:t>Is Applied Maths for me?</a:t>
            </a:r>
            <a:endParaRPr/>
          </a:p>
        </p:txBody>
      </p:sp>
      <p:sp>
        <p:nvSpPr>
          <p:cNvPr id="223" name="Google Shape;223;p11"/>
          <p:cNvSpPr txBox="1">
            <a:spLocks noGrp="1"/>
          </p:cNvSpPr>
          <p:nvPr>
            <p:ph type="body" idx="1"/>
          </p:nvPr>
        </p:nvSpPr>
        <p:spPr>
          <a:xfrm>
            <a:off x="603504" y="2022601"/>
            <a:ext cx="3491702" cy="4154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 dirty="0"/>
              <a:t>Do I enjoy doing </a:t>
            </a:r>
            <a:r>
              <a:rPr lang="en-US" sz="1700" dirty="0" err="1"/>
              <a:t>maths</a:t>
            </a:r>
            <a:r>
              <a:rPr lang="en-US" sz="1700" dirty="0"/>
              <a:t>?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 dirty="0"/>
              <a:t>Am I willing to learn?</a:t>
            </a:r>
            <a:endParaRPr dirty="0"/>
          </a:p>
          <a:p>
            <a:pPr marL="171450" lvl="0" indent="-63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 dirty="0"/>
          </a:p>
          <a:p>
            <a:pPr marL="171450" lvl="0" indent="-63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 dirty="0"/>
          </a:p>
          <a:p>
            <a:pPr marL="171450" lvl="0" indent="-63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en-US" sz="1700" dirty="0"/>
              <a:t>If you would like more information, please ask Me or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en-US" sz="1700" dirty="0"/>
              <a:t> Email or on Teams</a:t>
            </a:r>
            <a:endParaRPr sz="1700" dirty="0"/>
          </a:p>
        </p:txBody>
      </p:sp>
      <p:pic>
        <p:nvPicPr>
          <p:cNvPr id="3074" name="Picture 2" descr="Smiley face icon ...">
            <a:extLst>
              <a:ext uri="{FF2B5EF4-FFF2-40B4-BE49-F238E27FC236}">
                <a16:creationId xmlns:a16="http://schemas.microsoft.com/office/drawing/2014/main" id="{5D2F0BE1-8C41-444C-B2D8-A3ED38DAF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4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/>
          <p:nvPr/>
        </p:nvSpPr>
        <p:spPr>
          <a:xfrm>
            <a:off x="1143" y="0"/>
            <a:ext cx="914285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2" descr="Image result for applied mathematics"/>
          <p:cNvPicPr preferRelativeResize="0"/>
          <p:nvPr/>
        </p:nvPicPr>
        <p:blipFill rotWithShape="1">
          <a:blip r:embed="rId3">
            <a:alphaModFix/>
          </a:blip>
          <a:srcRect l="10831" r="12506"/>
          <a:stretch/>
        </p:blipFill>
        <p:spPr>
          <a:xfrm>
            <a:off x="5370455" y="1820333"/>
            <a:ext cx="3094176" cy="403618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/>
          <p:nvPr/>
        </p:nvSpPr>
        <p:spPr>
          <a:xfrm rot="10800000" flipH="1">
            <a:off x="0" y="0"/>
            <a:ext cx="5654922" cy="6858000"/>
          </a:xfrm>
          <a:custGeom>
            <a:avLst/>
            <a:gdLst/>
            <a:ahLst/>
            <a:cxnLst/>
            <a:rect l="l" t="t" r="r" b="b"/>
            <a:pathLst>
              <a:path w="7539895" h="6858000" extrusionOk="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"/>
          <p:cNvSpPr/>
          <p:nvPr/>
        </p:nvSpPr>
        <p:spPr>
          <a:xfrm rot="10800000" flipH="1">
            <a:off x="0" y="0"/>
            <a:ext cx="5319738" cy="6858000"/>
          </a:xfrm>
          <a:custGeom>
            <a:avLst/>
            <a:gdLst/>
            <a:ahLst/>
            <a:cxnLst/>
            <a:rect l="l" t="t" r="r" b="b"/>
            <a:pathLst>
              <a:path w="7092985" h="6858000" extrusionOk="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 txBox="1">
            <a:spLocks noGrp="1"/>
          </p:cNvSpPr>
          <p:nvPr>
            <p:ph type="title"/>
          </p:nvPr>
        </p:nvSpPr>
        <p:spPr>
          <a:xfrm>
            <a:off x="628649" y="365125"/>
            <a:ext cx="41474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US"/>
              <a:t>What is Applied Maths?</a:t>
            </a:r>
            <a:endParaRPr/>
          </a:p>
        </p:txBody>
      </p:sp>
      <p:sp>
        <p:nvSpPr>
          <p:cNvPr id="131" name="Google Shape;131;p2"/>
          <p:cNvSpPr txBox="1">
            <a:spLocks noGrp="1"/>
          </p:cNvSpPr>
          <p:nvPr>
            <p:ph type="body" idx="1"/>
          </p:nvPr>
        </p:nvSpPr>
        <p:spPr>
          <a:xfrm>
            <a:off x="628649" y="1825625"/>
            <a:ext cx="3096127" cy="339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Maths in the “real world”</a:t>
            </a:r>
            <a:endParaRPr/>
          </a:p>
          <a:p>
            <a:pPr marL="171450" lvl="0" indent="-63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Modelling real-life problems</a:t>
            </a:r>
            <a:endParaRPr/>
          </a:p>
          <a:p>
            <a:pPr marL="171450" lvl="0" indent="-63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Makes you think</a:t>
            </a:r>
            <a:endParaRPr/>
          </a:p>
          <a:p>
            <a:pPr marL="171450" lvl="0" indent="-63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 u="sng"/>
              <a:t>Learn useful skills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Problem solving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Logical thinking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Analytical thinking</a:t>
            </a:r>
            <a:endParaRPr/>
          </a:p>
          <a:p>
            <a:pPr marL="171450" lvl="0" indent="-63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/>
          </a:p>
          <a:p>
            <a:pPr marL="171450" lvl="0" indent="-63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/>
          </a:p>
        </p:txBody>
      </p:sp>
      <p:pic>
        <p:nvPicPr>
          <p:cNvPr id="5122" name="Picture 2" descr="Smiley face icon ...">
            <a:extLst>
              <a:ext uri="{FF2B5EF4-FFF2-40B4-BE49-F238E27FC236}">
                <a16:creationId xmlns:a16="http://schemas.microsoft.com/office/drawing/2014/main" id="{0FB84304-EB12-4465-B9DD-B1E6526E2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543" y="9731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/>
          <p:nvPr/>
        </p:nvSpPr>
        <p:spPr>
          <a:xfrm>
            <a:off x="163788" y="-58478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3" descr="Image result for applied mathematic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3928" y="2858728"/>
            <a:ext cx="5027701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/>
          <p:nvPr/>
        </p:nvSpPr>
        <p:spPr>
          <a:xfrm rot="10800000" flipH="1">
            <a:off x="-270453" y="-117436"/>
            <a:ext cx="5065738" cy="6858478"/>
          </a:xfrm>
          <a:custGeom>
            <a:avLst/>
            <a:gdLst/>
            <a:ahLst/>
            <a:cxnLst/>
            <a:rect l="l" t="t" r="r" b="b"/>
            <a:pathLst>
              <a:path w="6754318" h="6858478" extrusionOk="0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 rot="10800000" flipH="1">
            <a:off x="0" y="-478"/>
            <a:ext cx="4465335" cy="6858478"/>
          </a:xfrm>
          <a:custGeom>
            <a:avLst/>
            <a:gdLst/>
            <a:ahLst/>
            <a:cxnLst/>
            <a:rect l="l" t="t" r="r" b="b"/>
            <a:pathLst>
              <a:path w="5953780" h="6858478" extrusionOk="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 txBox="1">
            <a:spLocks noGrp="1"/>
          </p:cNvSpPr>
          <p:nvPr>
            <p:ph type="title"/>
          </p:nvPr>
        </p:nvSpPr>
        <p:spPr>
          <a:xfrm>
            <a:off x="603504" y="338328"/>
            <a:ext cx="2907792" cy="224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Calibri"/>
              <a:buNone/>
            </a:pPr>
            <a:r>
              <a:rPr lang="en-US" sz="4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 needs Applied </a:t>
            </a:r>
            <a:r>
              <a:rPr lang="en-US" sz="4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Maths</a:t>
            </a:r>
            <a:r>
              <a:rPr lang="en-US" sz="4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72EFA5-52AA-42FA-B7BF-388C41952CA4}"/>
              </a:ext>
            </a:extLst>
          </p:cNvPr>
          <p:cNvSpPr txBox="1"/>
          <p:nvPr/>
        </p:nvSpPr>
        <p:spPr>
          <a:xfrm>
            <a:off x="4677433" y="0"/>
            <a:ext cx="41788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Used in:</a:t>
            </a:r>
          </a:p>
          <a:p>
            <a:pPr marL="342900" indent="-342900">
              <a:buAutoNum type="arabicPeriod"/>
            </a:pPr>
            <a:r>
              <a:rPr lang="en-IE" sz="2800" dirty="0"/>
              <a:t>Computer Science</a:t>
            </a:r>
          </a:p>
          <a:p>
            <a:pPr marL="342900" indent="-342900">
              <a:buAutoNum type="arabicPeriod"/>
            </a:pPr>
            <a:r>
              <a:rPr lang="en-IE" sz="2800" dirty="0"/>
              <a:t>Engineering </a:t>
            </a:r>
          </a:p>
          <a:p>
            <a:pPr marL="342900" indent="-342900">
              <a:buAutoNum type="arabicPeriod"/>
            </a:pPr>
            <a:r>
              <a:rPr lang="en-IE" sz="2800" dirty="0"/>
              <a:t>Physics and Maths </a:t>
            </a:r>
          </a:p>
          <a:p>
            <a:pPr marL="342900" indent="-342900">
              <a:buAutoNum type="arabicPeriod"/>
            </a:pPr>
            <a:r>
              <a:rPr lang="en-IE" sz="2800" dirty="0"/>
              <a:t>Data Science and Statistics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36729F-8460-474C-A872-61611FC63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7560" y="4699840"/>
            <a:ext cx="3814367" cy="18198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/>
          <p:nvPr/>
        </p:nvSpPr>
        <p:spPr>
          <a:xfrm>
            <a:off x="0" y="28876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3184" y="2487902"/>
            <a:ext cx="7319550" cy="29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"/>
          <p:cNvSpPr/>
          <p:nvPr/>
        </p:nvSpPr>
        <p:spPr>
          <a:xfrm rot="10800000" flipH="1">
            <a:off x="0" y="-478"/>
            <a:ext cx="5065738" cy="6858478"/>
          </a:xfrm>
          <a:custGeom>
            <a:avLst/>
            <a:gdLst/>
            <a:ahLst/>
            <a:cxnLst/>
            <a:rect l="l" t="t" r="r" b="b"/>
            <a:pathLst>
              <a:path w="6754318" h="6858478" extrusionOk="0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 rot="10800000" flipH="1">
            <a:off x="0" y="-478"/>
            <a:ext cx="3205537" cy="6858478"/>
          </a:xfrm>
          <a:custGeom>
            <a:avLst/>
            <a:gdLst/>
            <a:ahLst/>
            <a:cxnLst/>
            <a:rect l="l" t="t" r="r" b="b"/>
            <a:pathLst>
              <a:path w="5953780" h="6858478" extrusionOk="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 txBox="1">
            <a:spLocks noGrp="1"/>
          </p:cNvSpPr>
          <p:nvPr>
            <p:ph type="title"/>
          </p:nvPr>
        </p:nvSpPr>
        <p:spPr>
          <a:xfrm>
            <a:off x="603504" y="338328"/>
            <a:ext cx="2907792" cy="224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Calibri"/>
              <a:buNone/>
            </a:pPr>
            <a:r>
              <a:rPr lang="en-US"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endParaRPr/>
          </a:p>
        </p:txBody>
      </p:sp>
      <p:pic>
        <p:nvPicPr>
          <p:cNvPr id="6146" name="Picture 2" descr="Smiley face icon ...">
            <a:extLst>
              <a:ext uri="{FF2B5EF4-FFF2-40B4-BE49-F238E27FC236}">
                <a16:creationId xmlns:a16="http://schemas.microsoft.com/office/drawing/2014/main" id="{A3766590-51BC-4212-A17B-05BD46C6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88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5867" y="3541486"/>
            <a:ext cx="5278133" cy="346573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/>
          <p:nvPr/>
        </p:nvSpPr>
        <p:spPr>
          <a:xfrm rot="10800000" flipH="1">
            <a:off x="0" y="-478"/>
            <a:ext cx="5065738" cy="6858478"/>
          </a:xfrm>
          <a:custGeom>
            <a:avLst/>
            <a:gdLst/>
            <a:ahLst/>
            <a:cxnLst/>
            <a:rect l="l" t="t" r="r" b="b"/>
            <a:pathLst>
              <a:path w="6754318" h="6858478" extrusionOk="0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 rot="10800000" flipH="1">
            <a:off x="0" y="-478"/>
            <a:ext cx="4465335" cy="6858478"/>
          </a:xfrm>
          <a:custGeom>
            <a:avLst/>
            <a:gdLst/>
            <a:ahLst/>
            <a:cxnLst/>
            <a:rect l="l" t="t" r="r" b="b"/>
            <a:pathLst>
              <a:path w="5953780" h="6858478" extrusionOk="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>
            <a:spLocks noGrp="1"/>
          </p:cNvSpPr>
          <p:nvPr>
            <p:ph type="title"/>
          </p:nvPr>
        </p:nvSpPr>
        <p:spPr>
          <a:xfrm>
            <a:off x="603504" y="923955"/>
            <a:ext cx="2907792" cy="224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Calibri"/>
              <a:buNone/>
            </a:pPr>
            <a:r>
              <a:rPr lang="en-US" sz="4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Course Outline- Modeling Project (20%) </a:t>
            </a:r>
            <a:endParaRPr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4A4010E9-446F-4B26-BC61-C01914D18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335" y="-428832"/>
            <a:ext cx="5278133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Students choose a scenario that can be analyzed and solved using mathematical techniques.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 include optimizing traffic flow, analyzing the spread of a disease, or modeling the trajectory of a projectile.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6262" y="1810171"/>
            <a:ext cx="4418012" cy="339082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/>
          <p:nvPr/>
        </p:nvSpPr>
        <p:spPr>
          <a:xfrm rot="10800000" flipH="1">
            <a:off x="0" y="-478"/>
            <a:ext cx="5065738" cy="6858478"/>
          </a:xfrm>
          <a:custGeom>
            <a:avLst/>
            <a:gdLst/>
            <a:ahLst/>
            <a:cxnLst/>
            <a:rect l="l" t="t" r="r" b="b"/>
            <a:pathLst>
              <a:path w="6754318" h="6858478" extrusionOk="0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/>
          <p:nvPr/>
        </p:nvSpPr>
        <p:spPr>
          <a:xfrm rot="10800000" flipH="1">
            <a:off x="0" y="-478"/>
            <a:ext cx="4465335" cy="6858478"/>
          </a:xfrm>
          <a:custGeom>
            <a:avLst/>
            <a:gdLst/>
            <a:ahLst/>
            <a:cxnLst/>
            <a:rect l="l" t="t" r="r" b="b"/>
            <a:pathLst>
              <a:path w="5953780" h="6858478" extrusionOk="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>
            <a:spLocks noGrp="1"/>
          </p:cNvSpPr>
          <p:nvPr>
            <p:ph type="title"/>
          </p:nvPr>
        </p:nvSpPr>
        <p:spPr>
          <a:xfrm>
            <a:off x="603504" y="338328"/>
            <a:ext cx="2907792" cy="224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Mathematical Modelling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 l="27391" r="21613" b="-1"/>
          <a:stretch/>
        </p:blipFill>
        <p:spPr>
          <a:xfrm>
            <a:off x="3088140" y="10"/>
            <a:ext cx="605586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/>
          <p:nvPr/>
        </p:nvSpPr>
        <p:spPr>
          <a:xfrm rot="10800000" flipH="1">
            <a:off x="0" y="-478"/>
            <a:ext cx="5894850" cy="6858478"/>
          </a:xfrm>
          <a:custGeom>
            <a:avLst/>
            <a:gdLst/>
            <a:ahLst/>
            <a:cxnLst/>
            <a:rect l="l" t="t" r="r" b="b"/>
            <a:pathLst>
              <a:path w="7859800" h="6858478" extrusionOk="0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 rot="10800000" flipH="1">
            <a:off x="0" y="-478"/>
            <a:ext cx="5573380" cy="6858478"/>
          </a:xfrm>
          <a:custGeom>
            <a:avLst/>
            <a:gdLst/>
            <a:ahLst/>
            <a:cxnLst/>
            <a:rect l="l" t="t" r="r" b="b"/>
            <a:pathLst>
              <a:path w="7431174" h="6858478" extrusionOk="0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 txBox="1">
            <a:spLocks noGrp="1"/>
          </p:cNvSpPr>
          <p:nvPr>
            <p:ph type="title"/>
          </p:nvPr>
        </p:nvSpPr>
        <p:spPr>
          <a:xfrm>
            <a:off x="603504" y="365125"/>
            <a:ext cx="39496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US"/>
              <a:t>Graphs and Networks</a:t>
            </a:r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body" idx="1"/>
          </p:nvPr>
        </p:nvSpPr>
        <p:spPr>
          <a:xfrm>
            <a:off x="603504" y="2022601"/>
            <a:ext cx="2956124" cy="4154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Shortest path between locations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Most efficient way to do a project</a:t>
            </a:r>
            <a:endParaRPr/>
          </a:p>
        </p:txBody>
      </p:sp>
      <p:grpSp>
        <p:nvGrpSpPr>
          <p:cNvPr id="177" name="Google Shape;177;p7"/>
          <p:cNvGrpSpPr/>
          <p:nvPr/>
        </p:nvGrpSpPr>
        <p:grpSpPr>
          <a:xfrm>
            <a:off x="467544" y="3693366"/>
            <a:ext cx="2905901" cy="2204864"/>
            <a:chOff x="4257019" y="2306854"/>
            <a:chExt cx="4491990" cy="3093541"/>
          </a:xfrm>
        </p:grpSpPr>
        <p:pic>
          <p:nvPicPr>
            <p:cNvPr id="178" name="Google Shape;178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57019" y="2306854"/>
              <a:ext cx="4491990" cy="30935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7"/>
            <p:cNvSpPr/>
            <p:nvPr/>
          </p:nvSpPr>
          <p:spPr>
            <a:xfrm>
              <a:off x="4278990" y="2334308"/>
              <a:ext cx="1514435" cy="2981545"/>
            </a:xfrm>
            <a:prstGeom prst="rect">
              <a:avLst/>
            </a:prstGeom>
            <a:noFill/>
            <a:ln w="762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8" descr="http://www.imkeller.net/blogs/tyler/wp-content/uploads/2008/11/bolt.jpg"/>
          <p:cNvPicPr preferRelativeResize="0"/>
          <p:nvPr/>
        </p:nvPicPr>
        <p:blipFill rotWithShape="1">
          <a:blip r:embed="rId3">
            <a:alphaModFix/>
          </a:blip>
          <a:srcRect t="24368" r="-3" b="502"/>
          <a:stretch/>
        </p:blipFill>
        <p:spPr>
          <a:xfrm>
            <a:off x="4444680" y="-51361"/>
            <a:ext cx="4699318" cy="2285990"/>
          </a:xfrm>
          <a:custGeom>
            <a:avLst/>
            <a:gdLst/>
            <a:ahLst/>
            <a:cxnLst/>
            <a:rect l="l" t="t" r="r" b="b"/>
            <a:pathLst>
              <a:path w="6265758" h="2286000" extrusionOk="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85" name="Google Shape;185;p8" descr="http://www.quincy.edu/CampusLife/images/bowling_pins.jpg"/>
          <p:cNvPicPr preferRelativeResize="0"/>
          <p:nvPr/>
        </p:nvPicPr>
        <p:blipFill rotWithShape="1">
          <a:blip r:embed="rId4">
            <a:alphaModFix/>
          </a:blip>
          <a:srcRect t="24511" r="4" b="19595"/>
          <a:stretch/>
        </p:blipFill>
        <p:spPr>
          <a:xfrm>
            <a:off x="5238204" y="2337371"/>
            <a:ext cx="3905796" cy="2286000"/>
          </a:xfrm>
          <a:custGeom>
            <a:avLst/>
            <a:gdLst/>
            <a:ahLst/>
            <a:cxnLst/>
            <a:rect l="l" t="t" r="r" b="b"/>
            <a:pathLst>
              <a:path w="5203590" h="2286000" extrusionOk="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86" name="Google Shape;186;p8" descr="http://www.ncsec.org/cadre2/team29_2/catapult/types_of_projectiles.jpg"/>
          <p:cNvPicPr preferRelativeResize="0"/>
          <p:nvPr/>
        </p:nvPicPr>
        <p:blipFill rotWithShape="1">
          <a:blip r:embed="rId5">
            <a:alphaModFix/>
          </a:blip>
          <a:srcRect r="34731" b="-2"/>
          <a:stretch/>
        </p:blipFill>
        <p:spPr>
          <a:xfrm>
            <a:off x="6035713" y="4623469"/>
            <a:ext cx="3108287" cy="2286000"/>
          </a:xfrm>
          <a:custGeom>
            <a:avLst/>
            <a:gdLst/>
            <a:ahLst/>
            <a:cxnLst/>
            <a:rect l="l" t="t" r="r" b="b"/>
            <a:pathLst>
              <a:path w="4144382" h="2286000" extrusionOk="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87" name="Google Shape;187;p8"/>
          <p:cNvSpPr/>
          <p:nvPr/>
        </p:nvSpPr>
        <p:spPr>
          <a:xfrm>
            <a:off x="0" y="0"/>
            <a:ext cx="7192652" cy="6858000"/>
          </a:xfrm>
          <a:custGeom>
            <a:avLst/>
            <a:gdLst/>
            <a:ahLst/>
            <a:cxnLst/>
            <a:rect l="l" t="t" r="r" b="b"/>
            <a:pathLst>
              <a:path w="9590203" h="6858000" extrusionOk="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0" y="0"/>
            <a:ext cx="6826998" cy="6858000"/>
          </a:xfrm>
          <a:custGeom>
            <a:avLst/>
            <a:gdLst/>
            <a:ahLst/>
            <a:cxnLst/>
            <a:rect l="l" t="t" r="r" b="b"/>
            <a:pathLst>
              <a:path w="9102664" h="6858000" extrusionOk="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 txBox="1">
            <a:spLocks noGrp="1"/>
          </p:cNvSpPr>
          <p:nvPr>
            <p:ph type="title"/>
          </p:nvPr>
        </p:nvSpPr>
        <p:spPr>
          <a:xfrm>
            <a:off x="107504" y="1"/>
            <a:ext cx="5102545" cy="218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lt1"/>
                </a:solidFill>
              </a:rPr>
              <a:t>Modelling the Physical World</a:t>
            </a:r>
            <a:endParaRPr/>
          </a:p>
        </p:txBody>
      </p:sp>
      <p:sp>
        <p:nvSpPr>
          <p:cNvPr id="190" name="Google Shape;190;p8"/>
          <p:cNvSpPr txBox="1">
            <a:spLocks noGrp="1"/>
          </p:cNvSpPr>
          <p:nvPr>
            <p:ph type="body" idx="1"/>
          </p:nvPr>
        </p:nvSpPr>
        <p:spPr>
          <a:xfrm>
            <a:off x="478766" y="4187040"/>
            <a:ext cx="5102544" cy="218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400"/>
              <a:t>Accelerated motion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400"/>
              <a:t>Projectiles: Objects travelling through the air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400"/>
              <a:t>Impacts &amp; collisions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400"/>
              <a:t>Objects connected together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400"/>
              <a:t>Motion in circles</a:t>
            </a:r>
            <a:endParaRPr/>
          </a:p>
        </p:txBody>
      </p:sp>
      <p:grpSp>
        <p:nvGrpSpPr>
          <p:cNvPr id="191" name="Google Shape;191;p8"/>
          <p:cNvGrpSpPr/>
          <p:nvPr/>
        </p:nvGrpSpPr>
        <p:grpSpPr>
          <a:xfrm>
            <a:off x="1057937" y="1528698"/>
            <a:ext cx="2876016" cy="2208873"/>
            <a:chOff x="1043608" y="1268760"/>
            <a:chExt cx="6834690" cy="4752528"/>
          </a:xfrm>
        </p:grpSpPr>
        <p:pic>
          <p:nvPicPr>
            <p:cNvPr id="192" name="Google Shape;192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43608" y="1314378"/>
              <a:ext cx="6834690" cy="47069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8"/>
            <p:cNvSpPr/>
            <p:nvPr/>
          </p:nvSpPr>
          <p:spPr>
            <a:xfrm>
              <a:off x="3275856" y="1268760"/>
              <a:ext cx="2304256" cy="4536504"/>
            </a:xfrm>
            <a:prstGeom prst="rect">
              <a:avLst/>
            </a:prstGeom>
            <a:noFill/>
            <a:ln w="762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/>
          <p:nvPr/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/>
          <p:nvPr/>
        </p:nvSpPr>
        <p:spPr>
          <a:xfrm rot="10800000">
            <a:off x="720090" y="0"/>
            <a:ext cx="8413995" cy="6858000"/>
          </a:xfrm>
          <a:custGeom>
            <a:avLst/>
            <a:gdLst/>
            <a:ahLst/>
            <a:cxnLst/>
            <a:rect l="l" t="t" r="r" b="b"/>
            <a:pathLst>
              <a:path w="11218661" h="6858000" extrusionOk="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/>
          <p:nvPr/>
        </p:nvSpPr>
        <p:spPr>
          <a:xfrm rot="10800000">
            <a:off x="1065186" y="0"/>
            <a:ext cx="8078814" cy="6858000"/>
          </a:xfrm>
          <a:custGeom>
            <a:avLst/>
            <a:gdLst/>
            <a:ahLst/>
            <a:cxnLst/>
            <a:rect l="l" t="t" r="r" b="b"/>
            <a:pathLst>
              <a:path w="10771752" h="6858000" extrusionOk="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 txBox="1">
            <a:spLocks noGrp="1"/>
          </p:cNvSpPr>
          <p:nvPr>
            <p:ph type="title"/>
          </p:nvPr>
        </p:nvSpPr>
        <p:spPr>
          <a:xfrm>
            <a:off x="3288029" y="365125"/>
            <a:ext cx="53733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Modelling in a Changing World</a:t>
            </a:r>
            <a:endParaRPr/>
          </a:p>
        </p:txBody>
      </p:sp>
      <p:sp>
        <p:nvSpPr>
          <p:cNvPr id="202" name="Google Shape;202;p9"/>
          <p:cNvSpPr txBox="1">
            <a:spLocks noGrp="1"/>
          </p:cNvSpPr>
          <p:nvPr>
            <p:ph type="body" idx="1"/>
          </p:nvPr>
        </p:nvSpPr>
        <p:spPr>
          <a:xfrm>
            <a:off x="4891186" y="2375133"/>
            <a:ext cx="4159577" cy="21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Population growth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Carbon dating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Spread of disease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Financial Markets</a:t>
            </a:r>
            <a:endParaRPr/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/>
          </a:p>
        </p:txBody>
      </p:sp>
      <p:grpSp>
        <p:nvGrpSpPr>
          <p:cNvPr id="203" name="Google Shape;203;p9"/>
          <p:cNvGrpSpPr/>
          <p:nvPr/>
        </p:nvGrpSpPr>
        <p:grpSpPr>
          <a:xfrm>
            <a:off x="179512" y="3108499"/>
            <a:ext cx="4159577" cy="3384376"/>
            <a:chOff x="3779912" y="1647025"/>
            <a:chExt cx="4735438" cy="3726192"/>
          </a:xfrm>
        </p:grpSpPr>
        <p:pic>
          <p:nvPicPr>
            <p:cNvPr id="204" name="Google Shape;204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79912" y="1647025"/>
              <a:ext cx="4735438" cy="37261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9"/>
            <p:cNvSpPr/>
            <p:nvPr/>
          </p:nvSpPr>
          <p:spPr>
            <a:xfrm>
              <a:off x="6804248" y="1714475"/>
              <a:ext cx="1596511" cy="3591291"/>
            </a:xfrm>
            <a:prstGeom prst="rect">
              <a:avLst/>
            </a:prstGeom>
            <a:noFill/>
            <a:ln w="762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DocumentLibraryPermissions xmlns="b04d695b-caa1-46e1-be13-6e45db0e5280" xsi:nil="true"/>
    <MigrationWizIdPermissions xmlns="b04d695b-caa1-46e1-be13-6e45db0e5280" xsi:nil="true"/>
    <MigrationWizId xmlns="b04d695b-caa1-46e1-be13-6e45db0e5280">93c7498c-ecd5-4ad0-b48f-88c01c6889a2</MigrationWizId>
    <MigrationWizIdPermissionLevels xmlns="b04d695b-caa1-46e1-be13-6e45db0e5280" xsi:nil="true"/>
    <MigrationWizIdVersion xmlns="b04d695b-caa1-46e1-be13-6e45db0e5280" xsi:nil="true"/>
    <MigrationWizIdSecurityGroups xmlns="b04d695b-caa1-46e1-be13-6e45db0e528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01CA1CCD70DF4E9816645FC5EF13A4" ma:contentTypeVersion="13" ma:contentTypeDescription="Create a new document." ma:contentTypeScope="" ma:versionID="91734985ffeef48f7f74e37885a6308f">
  <xsd:schema xmlns:xsd="http://www.w3.org/2001/XMLSchema" xmlns:xs="http://www.w3.org/2001/XMLSchema" xmlns:p="http://schemas.microsoft.com/office/2006/metadata/properties" xmlns:ns2="b04d695b-caa1-46e1-be13-6e45db0e5280" targetNamespace="http://schemas.microsoft.com/office/2006/metadata/properties" ma:root="true" ma:fieldsID="a7969d4eda5c6fd6975ab48a785582eb" ns2:_="">
    <xsd:import namespace="b04d695b-caa1-46e1-be13-6e45db0e5280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4d695b-caa1-46e1-be13-6e45db0e5280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igrationWizIdPermissionLevels" ma:index="11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2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3" nillable="true" ma:displayName="MigrationWizIdSecurityGroups" ma:internalName="MigrationWizIdSecurityGroups">
      <xsd:simpleType>
        <xsd:restriction base="dms:Text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0C5E9E-D223-4294-9BEC-AF8A0FB63E50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124f3ae9-de53-441c-8f89-108f3665c873"/>
    <ds:schemaRef ds:uri="e4d1875a-7e54-463a-9613-40c843d30aa4"/>
    <ds:schemaRef ds:uri="http://purl.org/dc/dcmitype/"/>
    <ds:schemaRef ds:uri="http://purl.org/dc/terms/"/>
    <ds:schemaRef ds:uri="b04d695b-caa1-46e1-be13-6e45db0e5280"/>
  </ds:schemaRefs>
</ds:datastoreItem>
</file>

<file path=customXml/itemProps2.xml><?xml version="1.0" encoding="utf-8"?>
<ds:datastoreItem xmlns:ds="http://schemas.openxmlformats.org/officeDocument/2006/customXml" ds:itemID="{A2F3B4CB-3762-4EB8-867B-9B894D0A0C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4d695b-caa1-46e1-be13-6e45db0e52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003F7C-E7E8-4345-A132-D5B02DE836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On-screen Show (4:3)</PresentationFormat>
  <Paragraphs>74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Office Theme</vt:lpstr>
      <vt:lpstr>Ion</vt:lpstr>
      <vt:lpstr>APPLIED MATHS</vt:lpstr>
      <vt:lpstr>What is Applied Maths?</vt:lpstr>
      <vt:lpstr>Who needs Applied Maths?</vt:lpstr>
      <vt:lpstr>Assessment</vt:lpstr>
      <vt:lpstr>Course Outline- Modeling Project (20%) </vt:lpstr>
      <vt:lpstr>Mathematical Modelling</vt:lpstr>
      <vt:lpstr>Graphs and Networks</vt:lpstr>
      <vt:lpstr>Modelling the Physical World</vt:lpstr>
      <vt:lpstr>Modelling in a Changing World</vt:lpstr>
      <vt:lpstr>Written Exam (80%) </vt:lpstr>
      <vt:lpstr>Exam Format </vt:lpstr>
      <vt:lpstr>Statistics on Results</vt:lpstr>
      <vt:lpstr>PowerPoint Presentation</vt:lpstr>
      <vt:lpstr>Is Applied Maths for 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MATHS</dc:title>
  <dc:creator>Helene Suttle (Lucan CC)</dc:creator>
  <cp:lastModifiedBy>Michael Butler</cp:lastModifiedBy>
  <cp:revision>6</cp:revision>
  <dcterms:created xsi:type="dcterms:W3CDTF">2021-03-13T10:12:21Z</dcterms:created>
  <dcterms:modified xsi:type="dcterms:W3CDTF">2026-01-15T08:38:39Z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0x0101007701CA1CCD70DF4E9816645FC5EF13A4</vt:lpwstr>
  </property>
  <property fmtid="{D5CDD505-2E9C-101B-9397-08002B2CF9AE}" pid="3" name="Order">
    <vt:r8>13400</vt:r8>
  </property>
</Properties>
</file>