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0" r:id="rId5"/>
    <p:sldId id="269" r:id="rId6"/>
    <p:sldId id="270" r:id="rId7"/>
    <p:sldId id="274" r:id="rId8"/>
    <p:sldId id="272" r:id="rId9"/>
    <p:sldId id="271" r:id="rId10"/>
    <p:sldId id="273" r:id="rId11"/>
    <p:sldId id="257" r:id="rId12"/>
    <p:sldId id="275" r:id="rId13"/>
    <p:sldId id="276" r:id="rId14"/>
    <p:sldId id="277" r:id="rId15"/>
    <p:sldId id="278"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6DEC2-E5EE-4FC2-8CC4-669579764873}" v="5" dt="2026-01-14T12:13:00.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71" d="100"/>
          <a:sy n="71" d="100"/>
        </p:scale>
        <p:origin x="77" y="7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98E0B-5045-49DB-AC77-12867213139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B2FAF4F-A9C0-4AD8-A2D6-0A6FA652AB34}">
      <dgm:prSet/>
      <dgm:spPr/>
      <dgm:t>
        <a:bodyPr/>
        <a:lstStyle/>
        <a:p>
          <a:r>
            <a:rPr lang="en-US"/>
            <a:t>There are 3 strands on the Leaving Cert Business course. </a:t>
          </a:r>
        </a:p>
      </dgm:t>
    </dgm:pt>
    <dgm:pt modelId="{359F227E-DF6B-4C4D-9C50-28111869EB87}" type="parTrans" cxnId="{D8EBE063-0E71-4796-B2AA-2FD68189F7B6}">
      <dgm:prSet/>
      <dgm:spPr/>
      <dgm:t>
        <a:bodyPr/>
        <a:lstStyle/>
        <a:p>
          <a:endParaRPr lang="en-US"/>
        </a:p>
      </dgm:t>
    </dgm:pt>
    <dgm:pt modelId="{ED8BC4CD-D717-45BC-B6FF-A69024FC4C4D}" type="sibTrans" cxnId="{D8EBE063-0E71-4796-B2AA-2FD68189F7B6}">
      <dgm:prSet/>
      <dgm:spPr/>
      <dgm:t>
        <a:bodyPr/>
        <a:lstStyle/>
        <a:p>
          <a:endParaRPr lang="en-US"/>
        </a:p>
      </dgm:t>
    </dgm:pt>
    <dgm:pt modelId="{06047BE3-D26A-40CD-B627-D738D383CAEF}">
      <dgm:prSet/>
      <dgm:spPr/>
      <dgm:t>
        <a:bodyPr/>
        <a:lstStyle/>
        <a:p>
          <a:r>
            <a:rPr lang="en-US"/>
            <a:t>Strand 1: Exploring the Business Environment (9 chapters September-December) </a:t>
          </a:r>
        </a:p>
      </dgm:t>
    </dgm:pt>
    <dgm:pt modelId="{E8B8B0F5-0212-4083-85BF-775DEB4824E1}" type="parTrans" cxnId="{96834D45-2BE2-467C-BF78-10AE36A7A9DE}">
      <dgm:prSet/>
      <dgm:spPr/>
      <dgm:t>
        <a:bodyPr/>
        <a:lstStyle/>
        <a:p>
          <a:endParaRPr lang="en-US"/>
        </a:p>
      </dgm:t>
    </dgm:pt>
    <dgm:pt modelId="{BC712CAC-DBFF-4047-AD36-205965A73C14}" type="sibTrans" cxnId="{96834D45-2BE2-467C-BF78-10AE36A7A9DE}">
      <dgm:prSet/>
      <dgm:spPr/>
      <dgm:t>
        <a:bodyPr/>
        <a:lstStyle/>
        <a:p>
          <a:endParaRPr lang="en-US"/>
        </a:p>
      </dgm:t>
    </dgm:pt>
    <dgm:pt modelId="{51698A1C-49B8-4A84-9086-5D665455C515}">
      <dgm:prSet/>
      <dgm:spPr/>
      <dgm:t>
        <a:bodyPr/>
        <a:lstStyle/>
        <a:p>
          <a:r>
            <a:rPr lang="en-US"/>
            <a:t>Strand 2: Understanding Enterprise (8 chapters January-May)</a:t>
          </a:r>
        </a:p>
      </dgm:t>
    </dgm:pt>
    <dgm:pt modelId="{AAB24165-11A1-4E3F-A3AA-31AF27AEB6EB}" type="parTrans" cxnId="{5D05FA49-263D-4C8A-A438-EB1C6718700C}">
      <dgm:prSet/>
      <dgm:spPr/>
      <dgm:t>
        <a:bodyPr/>
        <a:lstStyle/>
        <a:p>
          <a:endParaRPr lang="en-US"/>
        </a:p>
      </dgm:t>
    </dgm:pt>
    <dgm:pt modelId="{8B7F39D5-CE1C-4801-A4E3-A1B1EBFDF238}" type="sibTrans" cxnId="{5D05FA49-263D-4C8A-A438-EB1C6718700C}">
      <dgm:prSet/>
      <dgm:spPr/>
      <dgm:t>
        <a:bodyPr/>
        <a:lstStyle/>
        <a:p>
          <a:endParaRPr lang="en-US"/>
        </a:p>
      </dgm:t>
    </dgm:pt>
    <dgm:pt modelId="{C0988F99-C138-4A34-B78D-AAC2775310CD}">
      <dgm:prSet/>
      <dgm:spPr/>
      <dgm:t>
        <a:bodyPr/>
        <a:lstStyle/>
        <a:p>
          <a:r>
            <a:rPr lang="en-US" dirty="0"/>
            <a:t>Strand 3: Leading in Business (6 chapters September – February</a:t>
          </a:r>
        </a:p>
      </dgm:t>
    </dgm:pt>
    <dgm:pt modelId="{3D93F35B-BDF9-42A5-B20A-9FCE0B25A3D3}" type="parTrans" cxnId="{C5F22AD3-5936-42BB-A699-ADED4D487410}">
      <dgm:prSet/>
      <dgm:spPr/>
      <dgm:t>
        <a:bodyPr/>
        <a:lstStyle/>
        <a:p>
          <a:endParaRPr lang="en-US"/>
        </a:p>
      </dgm:t>
    </dgm:pt>
    <dgm:pt modelId="{30008F9A-48DA-4F30-98DD-DCAD7E6EB0D0}" type="sibTrans" cxnId="{C5F22AD3-5936-42BB-A699-ADED4D487410}">
      <dgm:prSet/>
      <dgm:spPr/>
      <dgm:t>
        <a:bodyPr/>
        <a:lstStyle/>
        <a:p>
          <a:endParaRPr lang="en-US"/>
        </a:p>
      </dgm:t>
    </dgm:pt>
    <dgm:pt modelId="{D752E547-2224-4EAD-9F0A-564C57476F11}">
      <dgm:prSet/>
      <dgm:spPr/>
      <dgm:t>
        <a:bodyPr/>
        <a:lstStyle/>
        <a:p>
          <a:r>
            <a:rPr lang="en-US"/>
            <a:t>All underpinned by the Unifying Strand which is Investigating Business (Project) </a:t>
          </a:r>
        </a:p>
      </dgm:t>
    </dgm:pt>
    <dgm:pt modelId="{0E4DEBE3-37E2-4E07-A200-4B3D2FE90C6B}" type="parTrans" cxnId="{F2400CFB-B839-43EB-906E-0211A93C52EB}">
      <dgm:prSet/>
      <dgm:spPr/>
      <dgm:t>
        <a:bodyPr/>
        <a:lstStyle/>
        <a:p>
          <a:endParaRPr lang="en-US"/>
        </a:p>
      </dgm:t>
    </dgm:pt>
    <dgm:pt modelId="{A57DDF72-7382-4917-8542-48B8CE3E94FB}" type="sibTrans" cxnId="{F2400CFB-B839-43EB-906E-0211A93C52EB}">
      <dgm:prSet/>
      <dgm:spPr/>
      <dgm:t>
        <a:bodyPr/>
        <a:lstStyle/>
        <a:p>
          <a:endParaRPr lang="en-US"/>
        </a:p>
      </dgm:t>
    </dgm:pt>
    <dgm:pt modelId="{6A53C6D3-4791-48CA-A759-22E608D344E7}" type="pres">
      <dgm:prSet presAssocID="{34A98E0B-5045-49DB-AC77-12867213139F}" presName="vert0" presStyleCnt="0">
        <dgm:presLayoutVars>
          <dgm:dir/>
          <dgm:animOne val="branch"/>
          <dgm:animLvl val="lvl"/>
        </dgm:presLayoutVars>
      </dgm:prSet>
      <dgm:spPr/>
    </dgm:pt>
    <dgm:pt modelId="{0C3C2F20-5A99-481C-ACF5-E6032898D9A2}" type="pres">
      <dgm:prSet presAssocID="{DB2FAF4F-A9C0-4AD8-A2D6-0A6FA652AB34}" presName="thickLine" presStyleLbl="alignNode1" presStyleIdx="0" presStyleCnt="5"/>
      <dgm:spPr/>
    </dgm:pt>
    <dgm:pt modelId="{6D76FE4C-295C-4964-ACB0-459D4461FFB7}" type="pres">
      <dgm:prSet presAssocID="{DB2FAF4F-A9C0-4AD8-A2D6-0A6FA652AB34}" presName="horz1" presStyleCnt="0"/>
      <dgm:spPr/>
    </dgm:pt>
    <dgm:pt modelId="{294D42C2-1B55-4E80-A355-60DACD69B0AC}" type="pres">
      <dgm:prSet presAssocID="{DB2FAF4F-A9C0-4AD8-A2D6-0A6FA652AB34}" presName="tx1" presStyleLbl="revTx" presStyleIdx="0" presStyleCnt="5"/>
      <dgm:spPr/>
    </dgm:pt>
    <dgm:pt modelId="{2ACF69EC-3316-4E10-BD0E-AD8AFD7C2522}" type="pres">
      <dgm:prSet presAssocID="{DB2FAF4F-A9C0-4AD8-A2D6-0A6FA652AB34}" presName="vert1" presStyleCnt="0"/>
      <dgm:spPr/>
    </dgm:pt>
    <dgm:pt modelId="{4EE949AC-8178-4B0F-98B0-4C3BBFEA8083}" type="pres">
      <dgm:prSet presAssocID="{06047BE3-D26A-40CD-B627-D738D383CAEF}" presName="thickLine" presStyleLbl="alignNode1" presStyleIdx="1" presStyleCnt="5"/>
      <dgm:spPr/>
    </dgm:pt>
    <dgm:pt modelId="{587A81E3-4B02-4D20-BA4C-D6FA75FA3E31}" type="pres">
      <dgm:prSet presAssocID="{06047BE3-D26A-40CD-B627-D738D383CAEF}" presName="horz1" presStyleCnt="0"/>
      <dgm:spPr/>
    </dgm:pt>
    <dgm:pt modelId="{5DF896B5-BB53-4C3B-B814-2FFF3EEA27AD}" type="pres">
      <dgm:prSet presAssocID="{06047BE3-D26A-40CD-B627-D738D383CAEF}" presName="tx1" presStyleLbl="revTx" presStyleIdx="1" presStyleCnt="5"/>
      <dgm:spPr/>
    </dgm:pt>
    <dgm:pt modelId="{D48D7D2E-09AB-422F-9643-BCC5EB44BB85}" type="pres">
      <dgm:prSet presAssocID="{06047BE3-D26A-40CD-B627-D738D383CAEF}" presName="vert1" presStyleCnt="0"/>
      <dgm:spPr/>
    </dgm:pt>
    <dgm:pt modelId="{98CB21FF-526A-4F3D-9466-319C429E8651}" type="pres">
      <dgm:prSet presAssocID="{51698A1C-49B8-4A84-9086-5D665455C515}" presName="thickLine" presStyleLbl="alignNode1" presStyleIdx="2" presStyleCnt="5"/>
      <dgm:spPr/>
    </dgm:pt>
    <dgm:pt modelId="{F7501C93-2CE4-4CB3-AB14-CFB0E73ECAD3}" type="pres">
      <dgm:prSet presAssocID="{51698A1C-49B8-4A84-9086-5D665455C515}" presName="horz1" presStyleCnt="0"/>
      <dgm:spPr/>
    </dgm:pt>
    <dgm:pt modelId="{A15BE398-D3C2-41F2-9D43-EA3F9385421A}" type="pres">
      <dgm:prSet presAssocID="{51698A1C-49B8-4A84-9086-5D665455C515}" presName="tx1" presStyleLbl="revTx" presStyleIdx="2" presStyleCnt="5"/>
      <dgm:spPr/>
    </dgm:pt>
    <dgm:pt modelId="{84E5D236-12CD-40A3-8F1A-D4A3798B1ABA}" type="pres">
      <dgm:prSet presAssocID="{51698A1C-49B8-4A84-9086-5D665455C515}" presName="vert1" presStyleCnt="0"/>
      <dgm:spPr/>
    </dgm:pt>
    <dgm:pt modelId="{AFF2F05D-797D-4F3D-882B-CCF5C40CB4E6}" type="pres">
      <dgm:prSet presAssocID="{C0988F99-C138-4A34-B78D-AAC2775310CD}" presName="thickLine" presStyleLbl="alignNode1" presStyleIdx="3" presStyleCnt="5"/>
      <dgm:spPr/>
    </dgm:pt>
    <dgm:pt modelId="{3EEAC645-1AB7-43B4-803D-D3CCC3932446}" type="pres">
      <dgm:prSet presAssocID="{C0988F99-C138-4A34-B78D-AAC2775310CD}" presName="horz1" presStyleCnt="0"/>
      <dgm:spPr/>
    </dgm:pt>
    <dgm:pt modelId="{C0C66B70-3A87-45D2-9DD4-5FA3CC8CCAD9}" type="pres">
      <dgm:prSet presAssocID="{C0988F99-C138-4A34-B78D-AAC2775310CD}" presName="tx1" presStyleLbl="revTx" presStyleIdx="3" presStyleCnt="5"/>
      <dgm:spPr/>
    </dgm:pt>
    <dgm:pt modelId="{96D83262-0157-4CE1-8070-C5B601A2FC01}" type="pres">
      <dgm:prSet presAssocID="{C0988F99-C138-4A34-B78D-AAC2775310CD}" presName="vert1" presStyleCnt="0"/>
      <dgm:spPr/>
    </dgm:pt>
    <dgm:pt modelId="{8DF5A82F-9A22-4743-98BA-F7BE0423BB48}" type="pres">
      <dgm:prSet presAssocID="{D752E547-2224-4EAD-9F0A-564C57476F11}" presName="thickLine" presStyleLbl="alignNode1" presStyleIdx="4" presStyleCnt="5"/>
      <dgm:spPr/>
    </dgm:pt>
    <dgm:pt modelId="{6337CCC2-6CEC-4164-B8D0-E55057A0D52A}" type="pres">
      <dgm:prSet presAssocID="{D752E547-2224-4EAD-9F0A-564C57476F11}" presName="horz1" presStyleCnt="0"/>
      <dgm:spPr/>
    </dgm:pt>
    <dgm:pt modelId="{18945838-C97C-4E65-9BA3-1441B49F9505}" type="pres">
      <dgm:prSet presAssocID="{D752E547-2224-4EAD-9F0A-564C57476F11}" presName="tx1" presStyleLbl="revTx" presStyleIdx="4" presStyleCnt="5"/>
      <dgm:spPr/>
    </dgm:pt>
    <dgm:pt modelId="{AAC0352A-C3BA-495E-9998-385E8DF7EEA0}" type="pres">
      <dgm:prSet presAssocID="{D752E547-2224-4EAD-9F0A-564C57476F11}" presName="vert1" presStyleCnt="0"/>
      <dgm:spPr/>
    </dgm:pt>
  </dgm:ptLst>
  <dgm:cxnLst>
    <dgm:cxn modelId="{D8749221-0EF3-43D8-9F69-59C87BE3D0CD}" type="presOf" srcId="{34A98E0B-5045-49DB-AC77-12867213139F}" destId="{6A53C6D3-4791-48CA-A759-22E608D344E7}" srcOrd="0" destOrd="0" presId="urn:microsoft.com/office/officeart/2008/layout/LinedList"/>
    <dgm:cxn modelId="{CF93445C-159A-41DB-8241-F96F196F45E7}" type="presOf" srcId="{51698A1C-49B8-4A84-9086-5D665455C515}" destId="{A15BE398-D3C2-41F2-9D43-EA3F9385421A}" srcOrd="0" destOrd="0" presId="urn:microsoft.com/office/officeart/2008/layout/LinedList"/>
    <dgm:cxn modelId="{D8EBE063-0E71-4796-B2AA-2FD68189F7B6}" srcId="{34A98E0B-5045-49DB-AC77-12867213139F}" destId="{DB2FAF4F-A9C0-4AD8-A2D6-0A6FA652AB34}" srcOrd="0" destOrd="0" parTransId="{359F227E-DF6B-4C4D-9C50-28111869EB87}" sibTransId="{ED8BC4CD-D717-45BC-B6FF-A69024FC4C4D}"/>
    <dgm:cxn modelId="{96834D45-2BE2-467C-BF78-10AE36A7A9DE}" srcId="{34A98E0B-5045-49DB-AC77-12867213139F}" destId="{06047BE3-D26A-40CD-B627-D738D383CAEF}" srcOrd="1" destOrd="0" parTransId="{E8B8B0F5-0212-4083-85BF-775DEB4824E1}" sibTransId="{BC712CAC-DBFF-4047-AD36-205965A73C14}"/>
    <dgm:cxn modelId="{5D05FA49-263D-4C8A-A438-EB1C6718700C}" srcId="{34A98E0B-5045-49DB-AC77-12867213139F}" destId="{51698A1C-49B8-4A84-9086-5D665455C515}" srcOrd="2" destOrd="0" parTransId="{AAB24165-11A1-4E3F-A3AA-31AF27AEB6EB}" sibTransId="{8B7F39D5-CE1C-4801-A4E3-A1B1EBFDF238}"/>
    <dgm:cxn modelId="{A6D83450-3B87-4127-9BEA-823048FBBC04}" type="presOf" srcId="{C0988F99-C138-4A34-B78D-AAC2775310CD}" destId="{C0C66B70-3A87-45D2-9DD4-5FA3CC8CCAD9}" srcOrd="0" destOrd="0" presId="urn:microsoft.com/office/officeart/2008/layout/LinedList"/>
    <dgm:cxn modelId="{5EC8E381-3F13-45E4-BEE9-1BCFEB9759C3}" type="presOf" srcId="{DB2FAF4F-A9C0-4AD8-A2D6-0A6FA652AB34}" destId="{294D42C2-1B55-4E80-A355-60DACD69B0AC}" srcOrd="0" destOrd="0" presId="urn:microsoft.com/office/officeart/2008/layout/LinedList"/>
    <dgm:cxn modelId="{A31A6E85-1805-4811-ABEF-6D41227CB001}" type="presOf" srcId="{D752E547-2224-4EAD-9F0A-564C57476F11}" destId="{18945838-C97C-4E65-9BA3-1441B49F9505}" srcOrd="0" destOrd="0" presId="urn:microsoft.com/office/officeart/2008/layout/LinedList"/>
    <dgm:cxn modelId="{C5F22AD3-5936-42BB-A699-ADED4D487410}" srcId="{34A98E0B-5045-49DB-AC77-12867213139F}" destId="{C0988F99-C138-4A34-B78D-AAC2775310CD}" srcOrd="3" destOrd="0" parTransId="{3D93F35B-BDF9-42A5-B20A-9FCE0B25A3D3}" sibTransId="{30008F9A-48DA-4F30-98DD-DCAD7E6EB0D0}"/>
    <dgm:cxn modelId="{54D61FD5-E1E7-4856-9DDC-167DFB9B0358}" type="presOf" srcId="{06047BE3-D26A-40CD-B627-D738D383CAEF}" destId="{5DF896B5-BB53-4C3B-B814-2FFF3EEA27AD}" srcOrd="0" destOrd="0" presId="urn:microsoft.com/office/officeart/2008/layout/LinedList"/>
    <dgm:cxn modelId="{F2400CFB-B839-43EB-906E-0211A93C52EB}" srcId="{34A98E0B-5045-49DB-AC77-12867213139F}" destId="{D752E547-2224-4EAD-9F0A-564C57476F11}" srcOrd="4" destOrd="0" parTransId="{0E4DEBE3-37E2-4E07-A200-4B3D2FE90C6B}" sibTransId="{A57DDF72-7382-4917-8542-48B8CE3E94FB}"/>
    <dgm:cxn modelId="{97816DC5-D1EE-4910-87B9-A9520C4D109A}" type="presParOf" srcId="{6A53C6D3-4791-48CA-A759-22E608D344E7}" destId="{0C3C2F20-5A99-481C-ACF5-E6032898D9A2}" srcOrd="0" destOrd="0" presId="urn:microsoft.com/office/officeart/2008/layout/LinedList"/>
    <dgm:cxn modelId="{F22A7303-7820-4A98-96BC-921518FB237C}" type="presParOf" srcId="{6A53C6D3-4791-48CA-A759-22E608D344E7}" destId="{6D76FE4C-295C-4964-ACB0-459D4461FFB7}" srcOrd="1" destOrd="0" presId="urn:microsoft.com/office/officeart/2008/layout/LinedList"/>
    <dgm:cxn modelId="{2EDAAB91-9E9E-4305-AE4B-4B5B85BCEE59}" type="presParOf" srcId="{6D76FE4C-295C-4964-ACB0-459D4461FFB7}" destId="{294D42C2-1B55-4E80-A355-60DACD69B0AC}" srcOrd="0" destOrd="0" presId="urn:microsoft.com/office/officeart/2008/layout/LinedList"/>
    <dgm:cxn modelId="{85F27BB7-9BF4-40FD-A6AA-DD3D7B05AFDF}" type="presParOf" srcId="{6D76FE4C-295C-4964-ACB0-459D4461FFB7}" destId="{2ACF69EC-3316-4E10-BD0E-AD8AFD7C2522}" srcOrd="1" destOrd="0" presId="urn:microsoft.com/office/officeart/2008/layout/LinedList"/>
    <dgm:cxn modelId="{F8432A08-9DC9-49FF-9EDF-A2FA2AC88651}" type="presParOf" srcId="{6A53C6D3-4791-48CA-A759-22E608D344E7}" destId="{4EE949AC-8178-4B0F-98B0-4C3BBFEA8083}" srcOrd="2" destOrd="0" presId="urn:microsoft.com/office/officeart/2008/layout/LinedList"/>
    <dgm:cxn modelId="{57AD5B24-EB66-4F35-B1E0-0FDDE6E3EB63}" type="presParOf" srcId="{6A53C6D3-4791-48CA-A759-22E608D344E7}" destId="{587A81E3-4B02-4D20-BA4C-D6FA75FA3E31}" srcOrd="3" destOrd="0" presId="urn:microsoft.com/office/officeart/2008/layout/LinedList"/>
    <dgm:cxn modelId="{53AE0A70-75DD-462C-9A6B-D568C8F37144}" type="presParOf" srcId="{587A81E3-4B02-4D20-BA4C-D6FA75FA3E31}" destId="{5DF896B5-BB53-4C3B-B814-2FFF3EEA27AD}" srcOrd="0" destOrd="0" presId="urn:microsoft.com/office/officeart/2008/layout/LinedList"/>
    <dgm:cxn modelId="{6F9DAB66-E74D-49D7-A60D-E1C9B64D6E56}" type="presParOf" srcId="{587A81E3-4B02-4D20-BA4C-D6FA75FA3E31}" destId="{D48D7D2E-09AB-422F-9643-BCC5EB44BB85}" srcOrd="1" destOrd="0" presId="urn:microsoft.com/office/officeart/2008/layout/LinedList"/>
    <dgm:cxn modelId="{15B4F16B-C6CE-4849-BBB8-CC26D272469C}" type="presParOf" srcId="{6A53C6D3-4791-48CA-A759-22E608D344E7}" destId="{98CB21FF-526A-4F3D-9466-319C429E8651}" srcOrd="4" destOrd="0" presId="urn:microsoft.com/office/officeart/2008/layout/LinedList"/>
    <dgm:cxn modelId="{B65F3936-5D94-4E3A-9B4E-AFD473A044A4}" type="presParOf" srcId="{6A53C6D3-4791-48CA-A759-22E608D344E7}" destId="{F7501C93-2CE4-4CB3-AB14-CFB0E73ECAD3}" srcOrd="5" destOrd="0" presId="urn:microsoft.com/office/officeart/2008/layout/LinedList"/>
    <dgm:cxn modelId="{EB26681B-B68F-4401-8C3D-D6E7731C5B13}" type="presParOf" srcId="{F7501C93-2CE4-4CB3-AB14-CFB0E73ECAD3}" destId="{A15BE398-D3C2-41F2-9D43-EA3F9385421A}" srcOrd="0" destOrd="0" presId="urn:microsoft.com/office/officeart/2008/layout/LinedList"/>
    <dgm:cxn modelId="{598E814F-B343-4910-AE60-3BFB5B1A90F3}" type="presParOf" srcId="{F7501C93-2CE4-4CB3-AB14-CFB0E73ECAD3}" destId="{84E5D236-12CD-40A3-8F1A-D4A3798B1ABA}" srcOrd="1" destOrd="0" presId="urn:microsoft.com/office/officeart/2008/layout/LinedList"/>
    <dgm:cxn modelId="{3D7E73A0-5346-4087-AC25-6682FD132797}" type="presParOf" srcId="{6A53C6D3-4791-48CA-A759-22E608D344E7}" destId="{AFF2F05D-797D-4F3D-882B-CCF5C40CB4E6}" srcOrd="6" destOrd="0" presId="urn:microsoft.com/office/officeart/2008/layout/LinedList"/>
    <dgm:cxn modelId="{5FAD3BCF-EBEF-4747-BDF1-6EF00AFEB505}" type="presParOf" srcId="{6A53C6D3-4791-48CA-A759-22E608D344E7}" destId="{3EEAC645-1AB7-43B4-803D-D3CCC3932446}" srcOrd="7" destOrd="0" presId="urn:microsoft.com/office/officeart/2008/layout/LinedList"/>
    <dgm:cxn modelId="{5381FC69-83D5-4C58-B4A0-0326B32FDB0B}" type="presParOf" srcId="{3EEAC645-1AB7-43B4-803D-D3CCC3932446}" destId="{C0C66B70-3A87-45D2-9DD4-5FA3CC8CCAD9}" srcOrd="0" destOrd="0" presId="urn:microsoft.com/office/officeart/2008/layout/LinedList"/>
    <dgm:cxn modelId="{3336CAA7-0088-49DE-98C2-A0506852C9C7}" type="presParOf" srcId="{3EEAC645-1AB7-43B4-803D-D3CCC3932446}" destId="{96D83262-0157-4CE1-8070-C5B601A2FC01}" srcOrd="1" destOrd="0" presId="urn:microsoft.com/office/officeart/2008/layout/LinedList"/>
    <dgm:cxn modelId="{8F437B0D-937C-44E7-97E3-78F7251E9773}" type="presParOf" srcId="{6A53C6D3-4791-48CA-A759-22E608D344E7}" destId="{8DF5A82F-9A22-4743-98BA-F7BE0423BB48}" srcOrd="8" destOrd="0" presId="urn:microsoft.com/office/officeart/2008/layout/LinedList"/>
    <dgm:cxn modelId="{C26375B9-2593-460A-914A-532564219B38}" type="presParOf" srcId="{6A53C6D3-4791-48CA-A759-22E608D344E7}" destId="{6337CCC2-6CEC-4164-B8D0-E55057A0D52A}" srcOrd="9" destOrd="0" presId="urn:microsoft.com/office/officeart/2008/layout/LinedList"/>
    <dgm:cxn modelId="{DEFC0C39-521F-40B4-BDF4-50954A2F7C57}" type="presParOf" srcId="{6337CCC2-6CEC-4164-B8D0-E55057A0D52A}" destId="{18945838-C97C-4E65-9BA3-1441B49F9505}" srcOrd="0" destOrd="0" presId="urn:microsoft.com/office/officeart/2008/layout/LinedList"/>
    <dgm:cxn modelId="{A2A815D9-1339-4277-9145-BBEFCFFBB6B7}" type="presParOf" srcId="{6337CCC2-6CEC-4164-B8D0-E55057A0D52A}" destId="{AAC0352A-C3BA-495E-9998-385E8DF7EE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28F33C-BA50-4F91-A4FF-E4E048A6B0F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11656C4-4A05-4C16-B1FF-4C819D11859F}">
      <dgm:prSet/>
      <dgm:spPr/>
      <dgm:t>
        <a:bodyPr/>
        <a:lstStyle/>
        <a:p>
          <a:r>
            <a:rPr lang="en-GB"/>
            <a:t>A common brief will be published annually by the SEC in Term 2 of Year 1. </a:t>
          </a:r>
          <a:endParaRPr lang="en-US"/>
        </a:p>
      </dgm:t>
    </dgm:pt>
    <dgm:pt modelId="{15763453-F361-4BC2-9C2C-2D152BBDEA1C}" type="parTrans" cxnId="{7CDCFF7E-8E0E-48C5-88BF-514FB40362C6}">
      <dgm:prSet/>
      <dgm:spPr/>
      <dgm:t>
        <a:bodyPr/>
        <a:lstStyle/>
        <a:p>
          <a:endParaRPr lang="en-US"/>
        </a:p>
      </dgm:t>
    </dgm:pt>
    <dgm:pt modelId="{5C400E84-5990-41E9-9C1E-FC5E1E8B24D5}" type="sibTrans" cxnId="{7CDCFF7E-8E0E-48C5-88BF-514FB40362C6}">
      <dgm:prSet/>
      <dgm:spPr/>
      <dgm:t>
        <a:bodyPr/>
        <a:lstStyle/>
        <a:p>
          <a:endParaRPr lang="en-US"/>
        </a:p>
      </dgm:t>
    </dgm:pt>
    <dgm:pt modelId="{E1BCB84D-B9E5-41F4-B112-96A8EDEDCB26}">
      <dgm:prSet/>
      <dgm:spPr/>
      <dgm:t>
        <a:bodyPr/>
        <a:lstStyle/>
        <a:p>
          <a:r>
            <a:rPr lang="en-GB"/>
            <a:t>This brief sets out the theme of the investigation. </a:t>
          </a:r>
          <a:endParaRPr lang="en-US"/>
        </a:p>
      </dgm:t>
    </dgm:pt>
    <dgm:pt modelId="{19FE80EE-FDB9-4E2E-9246-53C85979D372}" type="parTrans" cxnId="{8E36EA90-500B-40C6-81E8-6DCC452702F6}">
      <dgm:prSet/>
      <dgm:spPr/>
      <dgm:t>
        <a:bodyPr/>
        <a:lstStyle/>
        <a:p>
          <a:endParaRPr lang="en-US"/>
        </a:p>
      </dgm:t>
    </dgm:pt>
    <dgm:pt modelId="{DE45221C-41B6-45A1-B15B-D7FCCD43A4D4}" type="sibTrans" cxnId="{8E36EA90-500B-40C6-81E8-6DCC452702F6}">
      <dgm:prSet/>
      <dgm:spPr/>
      <dgm:t>
        <a:bodyPr/>
        <a:lstStyle/>
        <a:p>
          <a:endParaRPr lang="en-US"/>
        </a:p>
      </dgm:t>
    </dgm:pt>
    <dgm:pt modelId="{DE67FB34-73D7-418B-A172-5D628D826E96}">
      <dgm:prSet/>
      <dgm:spPr/>
      <dgm:t>
        <a:bodyPr/>
        <a:lstStyle/>
        <a:p>
          <a:r>
            <a:rPr lang="en-GB"/>
            <a:t>20 hours have been allocated for this project. </a:t>
          </a:r>
          <a:endParaRPr lang="en-US"/>
        </a:p>
      </dgm:t>
    </dgm:pt>
    <dgm:pt modelId="{5EB137BC-F7BC-4AF9-9CAD-F51CFEEEB176}" type="parTrans" cxnId="{3585B76E-43C3-4182-ACF2-63E72DE791D9}">
      <dgm:prSet/>
      <dgm:spPr/>
      <dgm:t>
        <a:bodyPr/>
        <a:lstStyle/>
        <a:p>
          <a:endParaRPr lang="en-US"/>
        </a:p>
      </dgm:t>
    </dgm:pt>
    <dgm:pt modelId="{05BA880F-3461-4228-9039-3FB83328F971}" type="sibTrans" cxnId="{3585B76E-43C3-4182-ACF2-63E72DE791D9}">
      <dgm:prSet/>
      <dgm:spPr/>
      <dgm:t>
        <a:bodyPr/>
        <a:lstStyle/>
        <a:p>
          <a:endParaRPr lang="en-US"/>
        </a:p>
      </dgm:t>
    </dgm:pt>
    <dgm:pt modelId="{2B46EF39-CE3D-4C03-8432-1B5CAEFD1BBD}">
      <dgm:prSet/>
      <dgm:spPr/>
      <dgm:t>
        <a:bodyPr/>
        <a:lstStyle/>
        <a:p>
          <a:r>
            <a:rPr lang="en-GB"/>
            <a:t>1500-word count. </a:t>
          </a:r>
          <a:endParaRPr lang="en-US"/>
        </a:p>
      </dgm:t>
    </dgm:pt>
    <dgm:pt modelId="{582893B9-51C8-4060-BDE5-D15D6CD0A2A9}" type="parTrans" cxnId="{FB8B221E-E6C2-485E-9C31-E97AD4525DE1}">
      <dgm:prSet/>
      <dgm:spPr/>
      <dgm:t>
        <a:bodyPr/>
        <a:lstStyle/>
        <a:p>
          <a:endParaRPr lang="en-US"/>
        </a:p>
      </dgm:t>
    </dgm:pt>
    <dgm:pt modelId="{C976E835-DC7E-456C-92BB-736F9F5CED8F}" type="sibTrans" cxnId="{FB8B221E-E6C2-485E-9C31-E97AD4525DE1}">
      <dgm:prSet/>
      <dgm:spPr/>
      <dgm:t>
        <a:bodyPr/>
        <a:lstStyle/>
        <a:p>
          <a:endParaRPr lang="en-US"/>
        </a:p>
      </dgm:t>
    </dgm:pt>
    <dgm:pt modelId="{D4BD8C9C-FDE2-4F1A-8999-7A41241AA48C}" type="pres">
      <dgm:prSet presAssocID="{3028F33C-BA50-4F91-A4FF-E4E048A6B0FB}" presName="linear" presStyleCnt="0">
        <dgm:presLayoutVars>
          <dgm:animLvl val="lvl"/>
          <dgm:resizeHandles val="exact"/>
        </dgm:presLayoutVars>
      </dgm:prSet>
      <dgm:spPr/>
    </dgm:pt>
    <dgm:pt modelId="{E95B9705-2613-477E-B969-91B155DE31F2}" type="pres">
      <dgm:prSet presAssocID="{A11656C4-4A05-4C16-B1FF-4C819D11859F}" presName="parentText" presStyleLbl="node1" presStyleIdx="0" presStyleCnt="4">
        <dgm:presLayoutVars>
          <dgm:chMax val="0"/>
          <dgm:bulletEnabled val="1"/>
        </dgm:presLayoutVars>
      </dgm:prSet>
      <dgm:spPr/>
    </dgm:pt>
    <dgm:pt modelId="{C41A748A-36EB-4C4A-AE73-25D5A79A8E33}" type="pres">
      <dgm:prSet presAssocID="{5C400E84-5990-41E9-9C1E-FC5E1E8B24D5}" presName="spacer" presStyleCnt="0"/>
      <dgm:spPr/>
    </dgm:pt>
    <dgm:pt modelId="{5077F5C9-E791-4FF4-BB43-9C014BA5DFB8}" type="pres">
      <dgm:prSet presAssocID="{E1BCB84D-B9E5-41F4-B112-96A8EDEDCB26}" presName="parentText" presStyleLbl="node1" presStyleIdx="1" presStyleCnt="4">
        <dgm:presLayoutVars>
          <dgm:chMax val="0"/>
          <dgm:bulletEnabled val="1"/>
        </dgm:presLayoutVars>
      </dgm:prSet>
      <dgm:spPr/>
    </dgm:pt>
    <dgm:pt modelId="{C3F73574-B02C-445B-92B3-7E33293AFBE0}" type="pres">
      <dgm:prSet presAssocID="{DE45221C-41B6-45A1-B15B-D7FCCD43A4D4}" presName="spacer" presStyleCnt="0"/>
      <dgm:spPr/>
    </dgm:pt>
    <dgm:pt modelId="{87DE9090-C109-41AA-B7B0-F3032407987E}" type="pres">
      <dgm:prSet presAssocID="{DE67FB34-73D7-418B-A172-5D628D826E96}" presName="parentText" presStyleLbl="node1" presStyleIdx="2" presStyleCnt="4">
        <dgm:presLayoutVars>
          <dgm:chMax val="0"/>
          <dgm:bulletEnabled val="1"/>
        </dgm:presLayoutVars>
      </dgm:prSet>
      <dgm:spPr/>
    </dgm:pt>
    <dgm:pt modelId="{A06515E8-220F-4C6D-BC8C-D569C160EDF2}" type="pres">
      <dgm:prSet presAssocID="{05BA880F-3461-4228-9039-3FB83328F971}" presName="spacer" presStyleCnt="0"/>
      <dgm:spPr/>
    </dgm:pt>
    <dgm:pt modelId="{BFFDFB6F-3594-4729-8147-0390A8025E82}" type="pres">
      <dgm:prSet presAssocID="{2B46EF39-CE3D-4C03-8432-1B5CAEFD1BBD}" presName="parentText" presStyleLbl="node1" presStyleIdx="3" presStyleCnt="4">
        <dgm:presLayoutVars>
          <dgm:chMax val="0"/>
          <dgm:bulletEnabled val="1"/>
        </dgm:presLayoutVars>
      </dgm:prSet>
      <dgm:spPr/>
    </dgm:pt>
  </dgm:ptLst>
  <dgm:cxnLst>
    <dgm:cxn modelId="{FB8B221E-E6C2-485E-9C31-E97AD4525DE1}" srcId="{3028F33C-BA50-4F91-A4FF-E4E048A6B0FB}" destId="{2B46EF39-CE3D-4C03-8432-1B5CAEFD1BBD}" srcOrd="3" destOrd="0" parTransId="{582893B9-51C8-4060-BDE5-D15D6CD0A2A9}" sibTransId="{C976E835-DC7E-456C-92BB-736F9F5CED8F}"/>
    <dgm:cxn modelId="{AB14983A-836B-4510-9666-11898077E378}" type="presOf" srcId="{DE67FB34-73D7-418B-A172-5D628D826E96}" destId="{87DE9090-C109-41AA-B7B0-F3032407987E}" srcOrd="0" destOrd="0" presId="urn:microsoft.com/office/officeart/2005/8/layout/vList2"/>
    <dgm:cxn modelId="{3585B76E-43C3-4182-ACF2-63E72DE791D9}" srcId="{3028F33C-BA50-4F91-A4FF-E4E048A6B0FB}" destId="{DE67FB34-73D7-418B-A172-5D628D826E96}" srcOrd="2" destOrd="0" parTransId="{5EB137BC-F7BC-4AF9-9CAD-F51CFEEEB176}" sibTransId="{05BA880F-3461-4228-9039-3FB83328F971}"/>
    <dgm:cxn modelId="{7CDCFF7E-8E0E-48C5-88BF-514FB40362C6}" srcId="{3028F33C-BA50-4F91-A4FF-E4E048A6B0FB}" destId="{A11656C4-4A05-4C16-B1FF-4C819D11859F}" srcOrd="0" destOrd="0" parTransId="{15763453-F361-4BC2-9C2C-2D152BBDEA1C}" sibTransId="{5C400E84-5990-41E9-9C1E-FC5E1E8B24D5}"/>
    <dgm:cxn modelId="{8E36EA90-500B-40C6-81E8-6DCC452702F6}" srcId="{3028F33C-BA50-4F91-A4FF-E4E048A6B0FB}" destId="{E1BCB84D-B9E5-41F4-B112-96A8EDEDCB26}" srcOrd="1" destOrd="0" parTransId="{19FE80EE-FDB9-4E2E-9246-53C85979D372}" sibTransId="{DE45221C-41B6-45A1-B15B-D7FCCD43A4D4}"/>
    <dgm:cxn modelId="{CB0D5B9B-C443-41EA-B37D-9E91D725BDAA}" type="presOf" srcId="{3028F33C-BA50-4F91-A4FF-E4E048A6B0FB}" destId="{D4BD8C9C-FDE2-4F1A-8999-7A41241AA48C}" srcOrd="0" destOrd="0" presId="urn:microsoft.com/office/officeart/2005/8/layout/vList2"/>
    <dgm:cxn modelId="{36EF80B5-9C64-4E7F-ADAA-CC19DCF4B730}" type="presOf" srcId="{E1BCB84D-B9E5-41F4-B112-96A8EDEDCB26}" destId="{5077F5C9-E791-4FF4-BB43-9C014BA5DFB8}" srcOrd="0" destOrd="0" presId="urn:microsoft.com/office/officeart/2005/8/layout/vList2"/>
    <dgm:cxn modelId="{393DD4B8-D112-42C8-9072-DCB9B85303A4}" type="presOf" srcId="{A11656C4-4A05-4C16-B1FF-4C819D11859F}" destId="{E95B9705-2613-477E-B969-91B155DE31F2}" srcOrd="0" destOrd="0" presId="urn:microsoft.com/office/officeart/2005/8/layout/vList2"/>
    <dgm:cxn modelId="{1B3778EF-71CD-4CCD-9195-AB21A0699DC9}" type="presOf" srcId="{2B46EF39-CE3D-4C03-8432-1B5CAEFD1BBD}" destId="{BFFDFB6F-3594-4729-8147-0390A8025E82}" srcOrd="0" destOrd="0" presId="urn:microsoft.com/office/officeart/2005/8/layout/vList2"/>
    <dgm:cxn modelId="{0B082E4C-D75C-48FE-9141-DD90CA442079}" type="presParOf" srcId="{D4BD8C9C-FDE2-4F1A-8999-7A41241AA48C}" destId="{E95B9705-2613-477E-B969-91B155DE31F2}" srcOrd="0" destOrd="0" presId="urn:microsoft.com/office/officeart/2005/8/layout/vList2"/>
    <dgm:cxn modelId="{1F087F62-9841-4E82-8318-66C2C54FD71C}" type="presParOf" srcId="{D4BD8C9C-FDE2-4F1A-8999-7A41241AA48C}" destId="{C41A748A-36EB-4C4A-AE73-25D5A79A8E33}" srcOrd="1" destOrd="0" presId="urn:microsoft.com/office/officeart/2005/8/layout/vList2"/>
    <dgm:cxn modelId="{6DAD103B-BEF8-463D-B6D2-2670BF6ABBCE}" type="presParOf" srcId="{D4BD8C9C-FDE2-4F1A-8999-7A41241AA48C}" destId="{5077F5C9-E791-4FF4-BB43-9C014BA5DFB8}" srcOrd="2" destOrd="0" presId="urn:microsoft.com/office/officeart/2005/8/layout/vList2"/>
    <dgm:cxn modelId="{910BD585-0B8C-411C-AC0F-C286310AD024}" type="presParOf" srcId="{D4BD8C9C-FDE2-4F1A-8999-7A41241AA48C}" destId="{C3F73574-B02C-445B-92B3-7E33293AFBE0}" srcOrd="3" destOrd="0" presId="urn:microsoft.com/office/officeart/2005/8/layout/vList2"/>
    <dgm:cxn modelId="{9889390D-53D0-401C-BB9D-64BA9ED392C6}" type="presParOf" srcId="{D4BD8C9C-FDE2-4F1A-8999-7A41241AA48C}" destId="{87DE9090-C109-41AA-B7B0-F3032407987E}" srcOrd="4" destOrd="0" presId="urn:microsoft.com/office/officeart/2005/8/layout/vList2"/>
    <dgm:cxn modelId="{99A488B8-B973-4D6B-9B7B-530B160BD2AA}" type="presParOf" srcId="{D4BD8C9C-FDE2-4F1A-8999-7A41241AA48C}" destId="{A06515E8-220F-4C6D-BC8C-D569C160EDF2}" srcOrd="5" destOrd="0" presId="urn:microsoft.com/office/officeart/2005/8/layout/vList2"/>
    <dgm:cxn modelId="{F9104620-81D8-42F0-9A7C-C40DAB0479F3}" type="presParOf" srcId="{D4BD8C9C-FDE2-4F1A-8999-7A41241AA48C}" destId="{BFFDFB6F-3594-4729-8147-0390A8025E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C2F20-5A99-481C-ACF5-E6032898D9A2}">
      <dsp:nvSpPr>
        <dsp:cNvPr id="0" name=""/>
        <dsp:cNvSpPr/>
      </dsp:nvSpPr>
      <dsp:spPr>
        <a:xfrm>
          <a:off x="0" y="499"/>
          <a:ext cx="96181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D42C2-1B55-4E80-A355-60DACD69B0AC}">
      <dsp:nvSpPr>
        <dsp:cNvPr id="0" name=""/>
        <dsp:cNvSpPr/>
      </dsp:nvSpPr>
      <dsp:spPr>
        <a:xfrm>
          <a:off x="0" y="49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There are 3 strands on the Leaving Cert Business course. </a:t>
          </a:r>
        </a:p>
      </dsp:txBody>
      <dsp:txXfrm>
        <a:off x="0" y="499"/>
        <a:ext cx="9618133" cy="818496"/>
      </dsp:txXfrm>
    </dsp:sp>
    <dsp:sp modelId="{4EE949AC-8178-4B0F-98B0-4C3BBFEA8083}">
      <dsp:nvSpPr>
        <dsp:cNvPr id="0" name=""/>
        <dsp:cNvSpPr/>
      </dsp:nvSpPr>
      <dsp:spPr>
        <a:xfrm>
          <a:off x="0" y="818996"/>
          <a:ext cx="9618133"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896B5-BB53-4C3B-B814-2FFF3EEA27AD}">
      <dsp:nvSpPr>
        <dsp:cNvPr id="0" name=""/>
        <dsp:cNvSpPr/>
      </dsp:nvSpPr>
      <dsp:spPr>
        <a:xfrm>
          <a:off x="0" y="818996"/>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Strand 1: Exploring the Business Environment (9 chapters September-December) </a:t>
          </a:r>
        </a:p>
      </dsp:txBody>
      <dsp:txXfrm>
        <a:off x="0" y="818996"/>
        <a:ext cx="9618133" cy="818496"/>
      </dsp:txXfrm>
    </dsp:sp>
    <dsp:sp modelId="{98CB21FF-526A-4F3D-9466-319C429E8651}">
      <dsp:nvSpPr>
        <dsp:cNvPr id="0" name=""/>
        <dsp:cNvSpPr/>
      </dsp:nvSpPr>
      <dsp:spPr>
        <a:xfrm>
          <a:off x="0" y="1637492"/>
          <a:ext cx="9618133"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BE398-D3C2-41F2-9D43-EA3F9385421A}">
      <dsp:nvSpPr>
        <dsp:cNvPr id="0" name=""/>
        <dsp:cNvSpPr/>
      </dsp:nvSpPr>
      <dsp:spPr>
        <a:xfrm>
          <a:off x="0" y="1637492"/>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Strand 2: Understanding Enterprise (8 chapters January-May)</a:t>
          </a:r>
        </a:p>
      </dsp:txBody>
      <dsp:txXfrm>
        <a:off x="0" y="1637492"/>
        <a:ext cx="9618133" cy="818496"/>
      </dsp:txXfrm>
    </dsp:sp>
    <dsp:sp modelId="{AFF2F05D-797D-4F3D-882B-CCF5C40CB4E6}">
      <dsp:nvSpPr>
        <dsp:cNvPr id="0" name=""/>
        <dsp:cNvSpPr/>
      </dsp:nvSpPr>
      <dsp:spPr>
        <a:xfrm>
          <a:off x="0" y="2455989"/>
          <a:ext cx="96181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66B70-3A87-45D2-9DD4-5FA3CC8CCAD9}">
      <dsp:nvSpPr>
        <dsp:cNvPr id="0" name=""/>
        <dsp:cNvSpPr/>
      </dsp:nvSpPr>
      <dsp:spPr>
        <a:xfrm>
          <a:off x="0" y="245598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Strand 3: Leading in Business (6 chapters September – February</a:t>
          </a:r>
        </a:p>
      </dsp:txBody>
      <dsp:txXfrm>
        <a:off x="0" y="2455989"/>
        <a:ext cx="9618133" cy="818496"/>
      </dsp:txXfrm>
    </dsp:sp>
    <dsp:sp modelId="{8DF5A82F-9A22-4743-98BA-F7BE0423BB48}">
      <dsp:nvSpPr>
        <dsp:cNvPr id="0" name=""/>
        <dsp:cNvSpPr/>
      </dsp:nvSpPr>
      <dsp:spPr>
        <a:xfrm>
          <a:off x="0" y="3274485"/>
          <a:ext cx="9618133"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945838-C97C-4E65-9BA3-1441B49F9505}">
      <dsp:nvSpPr>
        <dsp:cNvPr id="0" name=""/>
        <dsp:cNvSpPr/>
      </dsp:nvSpPr>
      <dsp:spPr>
        <a:xfrm>
          <a:off x="0" y="3274485"/>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All underpinned by the Unifying Strand which is Investigating Business (Project) </a:t>
          </a:r>
        </a:p>
      </dsp:txBody>
      <dsp:txXfrm>
        <a:off x="0" y="3274485"/>
        <a:ext cx="9618133" cy="81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B9705-2613-477E-B969-91B155DE31F2}">
      <dsp:nvSpPr>
        <dsp:cNvPr id="0" name=""/>
        <dsp:cNvSpPr/>
      </dsp:nvSpPr>
      <dsp:spPr>
        <a:xfrm>
          <a:off x="0" y="288210"/>
          <a:ext cx="6628804" cy="10424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 common brief will be published annually by the SEC in Term 2 of Year 1. </a:t>
          </a:r>
          <a:endParaRPr lang="en-US" sz="2700" kern="1200"/>
        </a:p>
      </dsp:txBody>
      <dsp:txXfrm>
        <a:off x="50889" y="339099"/>
        <a:ext cx="6527026" cy="940692"/>
      </dsp:txXfrm>
    </dsp:sp>
    <dsp:sp modelId="{5077F5C9-E791-4FF4-BB43-9C014BA5DFB8}">
      <dsp:nvSpPr>
        <dsp:cNvPr id="0" name=""/>
        <dsp:cNvSpPr/>
      </dsp:nvSpPr>
      <dsp:spPr>
        <a:xfrm>
          <a:off x="0" y="1408440"/>
          <a:ext cx="6628804" cy="104247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This brief sets out the theme of the investigation. </a:t>
          </a:r>
          <a:endParaRPr lang="en-US" sz="2700" kern="1200"/>
        </a:p>
      </dsp:txBody>
      <dsp:txXfrm>
        <a:off x="50889" y="1459329"/>
        <a:ext cx="6527026" cy="940692"/>
      </dsp:txXfrm>
    </dsp:sp>
    <dsp:sp modelId="{87DE9090-C109-41AA-B7B0-F3032407987E}">
      <dsp:nvSpPr>
        <dsp:cNvPr id="0" name=""/>
        <dsp:cNvSpPr/>
      </dsp:nvSpPr>
      <dsp:spPr>
        <a:xfrm>
          <a:off x="0" y="2528670"/>
          <a:ext cx="6628804" cy="104247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20 hours have been allocated for this project. </a:t>
          </a:r>
          <a:endParaRPr lang="en-US" sz="2700" kern="1200"/>
        </a:p>
      </dsp:txBody>
      <dsp:txXfrm>
        <a:off x="50889" y="2579559"/>
        <a:ext cx="6527026" cy="940692"/>
      </dsp:txXfrm>
    </dsp:sp>
    <dsp:sp modelId="{BFFDFB6F-3594-4729-8147-0390A8025E82}">
      <dsp:nvSpPr>
        <dsp:cNvPr id="0" name=""/>
        <dsp:cNvSpPr/>
      </dsp:nvSpPr>
      <dsp:spPr>
        <a:xfrm>
          <a:off x="0" y="3648900"/>
          <a:ext cx="6628804" cy="104247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1500-word count. </a:t>
          </a:r>
          <a:endParaRPr lang="en-US" sz="2700" kern="1200"/>
        </a:p>
      </dsp:txBody>
      <dsp:txXfrm>
        <a:off x="50889" y="3699789"/>
        <a:ext cx="6527026" cy="9406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t Ailbe's School – Scoil Ailbhe Naofa">
            <a:extLst>
              <a:ext uri="{FF2B5EF4-FFF2-40B4-BE49-F238E27FC236}">
                <a16:creationId xmlns:a16="http://schemas.microsoft.com/office/drawing/2014/main" id="{A601D7D2-BEDA-46B0-BFBD-9CA38DCF95E6}"/>
              </a:ext>
            </a:extLst>
          </p:cNvPr>
          <p:cNvPicPr>
            <a:picLocks noChangeAspect="1"/>
          </p:cNvPicPr>
          <p:nvPr/>
        </p:nvPicPr>
        <p:blipFill>
          <a:blip r:embed="rId2"/>
          <a:srcRect l="11125" r="9356" b="-2"/>
          <a:stretch>
            <a:fillRect/>
          </a:stretch>
        </p:blipFill>
        <p:spPr>
          <a:xfrm>
            <a:off x="1" y="10"/>
            <a:ext cx="4319259" cy="6857990"/>
          </a:xfrm>
          <a:custGeom>
            <a:avLst/>
            <a:gdLst/>
            <a:ahLst/>
            <a:cxnLst/>
            <a:rect l="l" t="t" r="r" b="b"/>
            <a:pathLst>
              <a:path w="4319259" h="6858000">
                <a:moveTo>
                  <a:pt x="0" y="0"/>
                </a:moveTo>
                <a:lnTo>
                  <a:pt x="4319259" y="0"/>
                </a:lnTo>
                <a:lnTo>
                  <a:pt x="4290943" y="189570"/>
                </a:lnTo>
                <a:lnTo>
                  <a:pt x="4287560" y="189570"/>
                </a:lnTo>
                <a:lnTo>
                  <a:pt x="3291496" y="6858000"/>
                </a:lnTo>
                <a:lnTo>
                  <a:pt x="0" y="6858000"/>
                </a:lnTo>
                <a:close/>
              </a:path>
            </a:pathLst>
          </a:custGeom>
        </p:spPr>
      </p:pic>
      <p:sp>
        <p:nvSpPr>
          <p:cNvPr id="1033" name="Isosceles Triangle 30">
            <a:extLst>
              <a:ext uri="{FF2B5EF4-FFF2-40B4-BE49-F238E27FC236}">
                <a16:creationId xmlns:a16="http://schemas.microsoft.com/office/drawing/2014/main" id="{B9002EAF-B6A2-4CEB-B7C3-046A66370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26" name="Picture 2" descr="Let's Do Business - Textbook &amp; Student Activity and Investigative Study  Book - Set">
            <a:extLst>
              <a:ext uri="{FF2B5EF4-FFF2-40B4-BE49-F238E27FC236}">
                <a16:creationId xmlns:a16="http://schemas.microsoft.com/office/drawing/2014/main" id="{0E7CDE28-556E-A49A-5B82-AFD527F6E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03"/>
          <a:stretch>
            <a:fillRect/>
          </a:stretch>
        </p:blipFill>
        <p:spPr bwMode="auto">
          <a:xfrm>
            <a:off x="3294151" y="10"/>
            <a:ext cx="4820935" cy="6857990"/>
          </a:xfrm>
          <a:custGeom>
            <a:avLst/>
            <a:gdLst/>
            <a:ahLst/>
            <a:cxnLst/>
            <a:rect l="l" t="t" r="r" b="b"/>
            <a:pathLst>
              <a:path w="4820935" h="6858000">
                <a:moveTo>
                  <a:pt x="1027763" y="0"/>
                </a:moveTo>
                <a:lnTo>
                  <a:pt x="4820935" y="0"/>
                </a:lnTo>
                <a:lnTo>
                  <a:pt x="4792619" y="189570"/>
                </a:lnTo>
                <a:lnTo>
                  <a:pt x="4789235" y="189570"/>
                </a:lnTo>
                <a:lnTo>
                  <a:pt x="3793172" y="6858000"/>
                </a:lnTo>
                <a:lnTo>
                  <a:pt x="0" y="6858000"/>
                </a:lnTo>
                <a:lnTo>
                  <a:pt x="26598" y="6679936"/>
                </a:lnTo>
                <a:lnTo>
                  <a:pt x="29982" y="667993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Let's Do Business - Textbook &amp; Student Activity and Investigative Study  Book - Set">
            <a:extLst>
              <a:ext uri="{FF2B5EF4-FFF2-40B4-BE49-F238E27FC236}">
                <a16:creationId xmlns:a16="http://schemas.microsoft.com/office/drawing/2014/main" id="{D5035A49-5EB3-3614-2B0D-5552F123E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38" r="2" b="2"/>
          <a:stretch>
            <a:fillRect/>
          </a:stretch>
        </p:blipFill>
        <p:spPr bwMode="auto">
          <a:xfrm>
            <a:off x="7086750" y="10"/>
            <a:ext cx="5105250" cy="6857990"/>
          </a:xfrm>
          <a:custGeom>
            <a:avLst/>
            <a:gdLst/>
            <a:ahLst/>
            <a:cxnLst/>
            <a:rect l="l" t="t" r="r" b="b"/>
            <a:pathLst>
              <a:path w="5105250" h="6858000">
                <a:moveTo>
                  <a:pt x="1027763" y="0"/>
                </a:moveTo>
                <a:lnTo>
                  <a:pt x="5105250" y="0"/>
                </a:lnTo>
                <a:lnTo>
                  <a:pt x="5105250" y="6858000"/>
                </a:lnTo>
                <a:lnTo>
                  <a:pt x="0" y="6858000"/>
                </a:lnTo>
                <a:lnTo>
                  <a:pt x="26597" y="6679936"/>
                </a:lnTo>
                <a:lnTo>
                  <a:pt x="29981" y="6679936"/>
                </a:lnTo>
                <a:close/>
              </a:path>
            </a:pathLst>
          </a:custGeom>
          <a:noFill/>
          <a:extLst>
            <a:ext uri="{909E8E84-426E-40DD-AFC4-6F175D3DCCD1}">
              <a14:hiddenFill xmlns:a14="http://schemas.microsoft.com/office/drawing/2010/main">
                <a:solidFill>
                  <a:srgbClr val="FFFFFF"/>
                </a:solidFill>
              </a14:hiddenFill>
            </a:ext>
          </a:extLst>
        </p:spPr>
      </p:pic>
      <p:sp>
        <p:nvSpPr>
          <p:cNvPr id="1035" name="Parallelogram 1034">
            <a:extLst>
              <a:ext uri="{FF2B5EF4-FFF2-40B4-BE49-F238E27FC236}">
                <a16:creationId xmlns:a16="http://schemas.microsoft.com/office/drawing/2014/main" id="{8D43764A-2473-4067-8426-76E5351EE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0821" y="3589867"/>
            <a:ext cx="9786780" cy="2177879"/>
          </a:xfrm>
          <a:prstGeom prst="parallelogram">
            <a:avLst>
              <a:gd name="adj" fmla="val 14777"/>
            </a:avLst>
          </a:prstGeom>
          <a:solidFill>
            <a:srgbClr val="000000">
              <a:alpha val="8274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7" name="Straight Connector 1036">
            <a:extLst>
              <a:ext uri="{FF2B5EF4-FFF2-40B4-BE49-F238E27FC236}">
                <a16:creationId xmlns:a16="http://schemas.microsoft.com/office/drawing/2014/main" id="{1601A579-3988-4B38-B46D-55D3745E6E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CEEEE88E-5032-4E25-9538-D0E92E1A08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1" name="Rectangle 23">
            <a:extLst>
              <a:ext uri="{FF2B5EF4-FFF2-40B4-BE49-F238E27FC236}">
                <a16:creationId xmlns:a16="http://schemas.microsoft.com/office/drawing/2014/main" id="{A76BF92E-BE3D-4DE9-A0B1-5FD574D3C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3" name="Rectangle 25">
            <a:extLst>
              <a:ext uri="{FF2B5EF4-FFF2-40B4-BE49-F238E27FC236}">
                <a16:creationId xmlns:a16="http://schemas.microsoft.com/office/drawing/2014/main" id="{AF01EA00-AAF8-475F-92F5-DF36D6885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5" name="Isosceles Triangle 24">
            <a:extLst>
              <a:ext uri="{FF2B5EF4-FFF2-40B4-BE49-F238E27FC236}">
                <a16:creationId xmlns:a16="http://schemas.microsoft.com/office/drawing/2014/main" id="{FB72B760-8AEC-48D0-BC53-C4194CA9C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2147355" y="4113470"/>
            <a:ext cx="7126648" cy="765867"/>
          </a:xfrm>
        </p:spPr>
        <p:txBody>
          <a:bodyPr>
            <a:normAutofit/>
          </a:bodyPr>
          <a:lstStyle/>
          <a:p>
            <a:r>
              <a:rPr lang="en-US" sz="4400">
                <a:latin typeface="Calibri"/>
                <a:ea typeface="Calibri"/>
                <a:cs typeface="Calibri"/>
              </a:rPr>
              <a:t>Leaving Cert Business</a:t>
            </a:r>
          </a:p>
        </p:txBody>
      </p:sp>
      <p:sp>
        <p:nvSpPr>
          <p:cNvPr id="1047" name="Rectangle 27">
            <a:extLst>
              <a:ext uri="{FF2B5EF4-FFF2-40B4-BE49-F238E27FC236}">
                <a16:creationId xmlns:a16="http://schemas.microsoft.com/office/drawing/2014/main" id="{DC83F42D-85C4-479E-90CC-2030AAC99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9" name="Rectangle 28">
            <a:extLst>
              <a:ext uri="{FF2B5EF4-FFF2-40B4-BE49-F238E27FC236}">
                <a16:creationId xmlns:a16="http://schemas.microsoft.com/office/drawing/2014/main" id="{3855FC48-B29E-4D80-8DA3-497A52536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1" name="Rectangle 29">
            <a:extLst>
              <a:ext uri="{FF2B5EF4-FFF2-40B4-BE49-F238E27FC236}">
                <a16:creationId xmlns:a16="http://schemas.microsoft.com/office/drawing/2014/main" id="{3A46435C-1731-46DE-8250-D7EFF7CD1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3" name="Isosceles Triangle 29">
            <a:extLst>
              <a:ext uri="{FF2B5EF4-FFF2-40B4-BE49-F238E27FC236}">
                <a16:creationId xmlns:a16="http://schemas.microsoft.com/office/drawing/2014/main" id="{B42AA8BF-4B06-4E7A-A0E5-90DF94388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Isosceles Triangle 3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Isosceles Triangle 4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Isosceles Triangle 4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6" name="Rectangle 45">
            <a:extLst>
              <a:ext uri="{FF2B5EF4-FFF2-40B4-BE49-F238E27FC236}">
                <a16:creationId xmlns:a16="http://schemas.microsoft.com/office/drawing/2014/main" id="{35002F6C-0142-4BD1-B14C-B2A8BE2B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0"/>
            <a:ext cx="12192000" cy="6858000"/>
          </a:xfrm>
          <a:prstGeom prst="rect">
            <a:avLst/>
          </a:prstGeom>
          <a:solidFill>
            <a:srgbClr val="436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89F2A4C-8C64-4700-8689-78F603984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436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20">
            <a:extLst>
              <a:ext uri="{FF2B5EF4-FFF2-40B4-BE49-F238E27FC236}">
                <a16:creationId xmlns:a16="http://schemas.microsoft.com/office/drawing/2014/main" id="{B04EA444-945F-18BB-3605-14D4648C6958}"/>
              </a:ext>
            </a:extLst>
          </p:cNvPr>
          <p:cNvPicPr>
            <a:picLocks noGrp="1" noChangeAspect="1"/>
          </p:cNvPicPr>
          <p:nvPr>
            <p:ph idx="1"/>
          </p:nvPr>
        </p:nvPicPr>
        <p:blipFill>
          <a:blip r:embed="rId2"/>
          <a:stretch>
            <a:fillRect/>
          </a:stretch>
        </p:blipFill>
        <p:spPr>
          <a:xfrm>
            <a:off x="1120479" y="1208024"/>
            <a:ext cx="9959920" cy="4457063"/>
          </a:xfrm>
          <a:prstGeom prst="rect">
            <a:avLst/>
          </a:prstGeom>
        </p:spPr>
      </p:pic>
    </p:spTree>
    <p:extLst>
      <p:ext uri="{BB962C8B-B14F-4D97-AF65-F5344CB8AC3E}">
        <p14:creationId xmlns:p14="http://schemas.microsoft.com/office/powerpoint/2010/main" val="15479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E557-2E50-3704-81FE-B7B3CB57E98F}"/>
              </a:ext>
            </a:extLst>
          </p:cNvPr>
          <p:cNvSpPr>
            <a:spLocks noGrp="1"/>
          </p:cNvSpPr>
          <p:nvPr>
            <p:ph type="title"/>
          </p:nvPr>
        </p:nvSpPr>
        <p:spPr/>
        <p:txBody>
          <a:bodyPr/>
          <a:lstStyle/>
          <a:p>
            <a:r>
              <a:rPr lang="en-US" dirty="0">
                <a:latin typeface="Calibri"/>
                <a:ea typeface="Calibri"/>
                <a:cs typeface="Calibri"/>
              </a:rPr>
              <a:t>Grades awarded in 2025</a:t>
            </a:r>
            <a:r>
              <a:rPr lang="en-US" dirty="0"/>
              <a:t> </a:t>
            </a:r>
          </a:p>
        </p:txBody>
      </p:sp>
      <p:pic>
        <p:nvPicPr>
          <p:cNvPr id="7" name="Content Placeholder 6">
            <a:extLst>
              <a:ext uri="{FF2B5EF4-FFF2-40B4-BE49-F238E27FC236}">
                <a16:creationId xmlns:a16="http://schemas.microsoft.com/office/drawing/2014/main" id="{462AE144-3ABE-458B-7CAA-A39528D27412}"/>
              </a:ext>
            </a:extLst>
          </p:cNvPr>
          <p:cNvPicPr>
            <a:picLocks noGrp="1" noChangeAspect="1"/>
          </p:cNvPicPr>
          <p:nvPr>
            <p:ph idx="1"/>
          </p:nvPr>
        </p:nvPicPr>
        <p:blipFill>
          <a:blip r:embed="rId2"/>
          <a:stretch>
            <a:fillRect/>
          </a:stretch>
        </p:blipFill>
        <p:spPr>
          <a:xfrm>
            <a:off x="865194" y="1661458"/>
            <a:ext cx="9268510" cy="5178352"/>
          </a:xfrm>
          <a:prstGeom prst="rect">
            <a:avLst/>
          </a:prstGeom>
        </p:spPr>
      </p:pic>
    </p:spTree>
    <p:extLst>
      <p:ext uri="{BB962C8B-B14F-4D97-AF65-F5344CB8AC3E}">
        <p14:creationId xmlns:p14="http://schemas.microsoft.com/office/powerpoint/2010/main" val="140245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7EB4-C93B-13E5-EF2F-39D456B0BF69}"/>
              </a:ext>
            </a:extLst>
          </p:cNvPr>
          <p:cNvSpPr>
            <a:spLocks noGrp="1"/>
          </p:cNvSpPr>
          <p:nvPr>
            <p:ph type="title"/>
          </p:nvPr>
        </p:nvSpPr>
        <p:spPr>
          <a:xfrm>
            <a:off x="2849562" y="609600"/>
            <a:ext cx="6424440" cy="1320800"/>
          </a:xfrm>
        </p:spPr>
        <p:txBody>
          <a:bodyPr>
            <a:normAutofit/>
          </a:bodyPr>
          <a:lstStyle/>
          <a:p>
            <a:r>
              <a:rPr lang="en-GB" dirty="0"/>
              <a:t>Leaving Cert Accounting </a:t>
            </a:r>
          </a:p>
        </p:txBody>
      </p:sp>
      <p:pic>
        <p:nvPicPr>
          <p:cNvPr id="5" name="Picture 4">
            <a:extLst>
              <a:ext uri="{FF2B5EF4-FFF2-40B4-BE49-F238E27FC236}">
                <a16:creationId xmlns:a16="http://schemas.microsoft.com/office/drawing/2014/main" id="{7F55912B-1BB9-F6BF-99B3-05E15783FB07}"/>
              </a:ext>
            </a:extLst>
          </p:cNvPr>
          <p:cNvPicPr>
            <a:picLocks noChangeAspect="1"/>
          </p:cNvPicPr>
          <p:nvPr/>
        </p:nvPicPr>
        <p:blipFill>
          <a:blip r:embed="rId2"/>
          <a:srcRect l="30652" r="46954" b="-1"/>
          <a:stretch>
            <a:fillRect/>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6A7176A6-9BA5-D5EA-FCB2-364EBCADF159}"/>
              </a:ext>
            </a:extLst>
          </p:cNvPr>
          <p:cNvSpPr>
            <a:spLocks noGrp="1"/>
          </p:cNvSpPr>
          <p:nvPr>
            <p:ph idx="1"/>
          </p:nvPr>
        </p:nvSpPr>
        <p:spPr>
          <a:xfrm>
            <a:off x="2602137" y="1554828"/>
            <a:ext cx="7778992" cy="4835214"/>
          </a:xfrm>
        </p:spPr>
        <p:txBody>
          <a:bodyPr>
            <a:normAutofit/>
          </a:bodyPr>
          <a:lstStyle/>
          <a:p>
            <a:pPr marL="0" indent="0">
              <a:buNone/>
            </a:pPr>
            <a:r>
              <a:rPr lang="en-GB" sz="2800" dirty="0">
                <a:latin typeface="Calbri"/>
              </a:rPr>
              <a:t>Why study Accounting for your Leaving Certificate</a:t>
            </a:r>
          </a:p>
          <a:p>
            <a:pPr marL="0" indent="0">
              <a:buNone/>
            </a:pPr>
            <a:r>
              <a:rPr lang="en-US" sz="2800" dirty="0">
                <a:latin typeface="Calbri"/>
                <a:ea typeface="Calibri"/>
                <a:cs typeface="Calibri"/>
              </a:rPr>
              <a:t>Business is a very beneficial subject for anyone interested in pursuing a career in: </a:t>
            </a:r>
          </a:p>
          <a:p>
            <a:pPr>
              <a:buFont typeface="Arial" panose="020B0604020202020204" pitchFamily="34" charset="0"/>
              <a:buChar char="•"/>
            </a:pPr>
            <a:r>
              <a:rPr lang="en-US" sz="2800" dirty="0">
                <a:latin typeface="Calbri"/>
                <a:ea typeface="Calibri"/>
                <a:cs typeface="Calibri"/>
              </a:rPr>
              <a:t>Accounting</a:t>
            </a:r>
          </a:p>
          <a:p>
            <a:pPr>
              <a:buFont typeface="Arial" panose="020B0604020202020204" pitchFamily="34" charset="0"/>
              <a:buChar char="•"/>
            </a:pPr>
            <a:r>
              <a:rPr lang="en-US" sz="2800" dirty="0">
                <a:latin typeface="Calbri"/>
                <a:ea typeface="Calibri"/>
                <a:cs typeface="Calibri"/>
              </a:rPr>
              <a:t>Actuary</a:t>
            </a:r>
          </a:p>
          <a:p>
            <a:pPr>
              <a:buFont typeface="Arial" panose="020B0604020202020204" pitchFamily="34" charset="0"/>
              <a:buChar char="•"/>
            </a:pPr>
            <a:r>
              <a:rPr lang="en-US" sz="2800" dirty="0">
                <a:latin typeface="Calbri"/>
                <a:ea typeface="Calibri"/>
                <a:cs typeface="Calibri"/>
              </a:rPr>
              <a:t>Marketing </a:t>
            </a:r>
          </a:p>
          <a:p>
            <a:pPr>
              <a:buFont typeface="Arial" panose="020B0604020202020204" pitchFamily="34" charset="0"/>
              <a:buChar char="•"/>
            </a:pPr>
            <a:r>
              <a:rPr lang="en-US" sz="2800" dirty="0">
                <a:latin typeface="Calbri"/>
                <a:ea typeface="Calibri"/>
                <a:cs typeface="Calibri"/>
              </a:rPr>
              <a:t>Finance </a:t>
            </a:r>
          </a:p>
          <a:p>
            <a:pPr>
              <a:buFont typeface="Arial" panose="020B0604020202020204" pitchFamily="34" charset="0"/>
              <a:buChar char="•"/>
            </a:pPr>
            <a:r>
              <a:rPr lang="en-US" sz="2800" dirty="0">
                <a:latin typeface="Calbri"/>
                <a:ea typeface="Calibri"/>
                <a:cs typeface="Calibri"/>
              </a:rPr>
              <a:t>Tax Consultant</a:t>
            </a:r>
            <a:r>
              <a:rPr lang="en-US" dirty="0">
                <a:latin typeface="Calibri"/>
                <a:ea typeface="Calibri"/>
                <a:cs typeface="Calibri"/>
              </a:rPr>
              <a:t> </a:t>
            </a:r>
          </a:p>
          <a:p>
            <a:pPr marL="0" indent="0">
              <a:buNone/>
            </a:pPr>
            <a:endParaRPr lang="en-US" dirty="0">
              <a:latin typeface="Calibri"/>
              <a:ea typeface="Calibri"/>
              <a:cs typeface="Calibri"/>
            </a:endParaRPr>
          </a:p>
          <a:p>
            <a:pPr>
              <a:buFont typeface="Arial" panose="020B0604020202020204" pitchFamily="34" charset="0"/>
              <a:buChar char="•"/>
            </a:pPr>
            <a:endParaRPr lang="en-US" dirty="0">
              <a:latin typeface="Calibri"/>
              <a:ea typeface="Calibri"/>
              <a:cs typeface="Calibri"/>
            </a:endParaRPr>
          </a:p>
          <a:p>
            <a:pPr marL="0" indent="0">
              <a:buNone/>
            </a:pPr>
            <a:endParaRPr lang="en-GB" dirty="0">
              <a:latin typeface="Calbri"/>
            </a:endParaRPr>
          </a:p>
          <a:p>
            <a:pPr>
              <a:buFont typeface="Arial" panose="020B0604020202020204" pitchFamily="34" charset="0"/>
              <a:buChar char="•"/>
            </a:pPr>
            <a:endParaRPr lang="en-GB" dirty="0">
              <a:latin typeface="Calbri"/>
            </a:endParaRPr>
          </a:p>
        </p:txBody>
      </p:sp>
    </p:spTree>
    <p:extLst>
      <p:ext uri="{BB962C8B-B14F-4D97-AF65-F5344CB8AC3E}">
        <p14:creationId xmlns:p14="http://schemas.microsoft.com/office/powerpoint/2010/main" val="409394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E68BF3-8869-31C6-BEE6-F0003E7D937E}"/>
              </a:ext>
            </a:extLst>
          </p:cNvPr>
          <p:cNvSpPr>
            <a:spLocks noGrp="1"/>
          </p:cNvSpPr>
          <p:nvPr>
            <p:ph type="title"/>
          </p:nvPr>
        </p:nvSpPr>
        <p:spPr>
          <a:xfrm>
            <a:off x="643467" y="816638"/>
            <a:ext cx="3367359" cy="5224724"/>
          </a:xfrm>
        </p:spPr>
        <p:txBody>
          <a:bodyPr anchor="ctr">
            <a:normAutofit/>
          </a:bodyPr>
          <a:lstStyle/>
          <a:p>
            <a:r>
              <a:rPr lang="en-US" dirty="0">
                <a:latin typeface="Calibri"/>
                <a:ea typeface="Calibri"/>
                <a:cs typeface="Calibri"/>
              </a:rPr>
              <a:t>What type of students should study Business </a:t>
            </a:r>
            <a:endParaRPr lang="en-GB" dirty="0"/>
          </a:p>
        </p:txBody>
      </p:sp>
      <p:sp>
        <p:nvSpPr>
          <p:cNvPr id="3" name="Content Placeholder 2">
            <a:extLst>
              <a:ext uri="{FF2B5EF4-FFF2-40B4-BE49-F238E27FC236}">
                <a16:creationId xmlns:a16="http://schemas.microsoft.com/office/drawing/2014/main" id="{F28304BA-84E5-C529-0762-95C85704A493}"/>
              </a:ext>
            </a:extLst>
          </p:cNvPr>
          <p:cNvSpPr>
            <a:spLocks noGrp="1"/>
          </p:cNvSpPr>
          <p:nvPr>
            <p:ph idx="1"/>
          </p:nvPr>
        </p:nvSpPr>
        <p:spPr>
          <a:xfrm>
            <a:off x="4654294" y="816637"/>
            <a:ext cx="5586981" cy="5670223"/>
          </a:xfrm>
        </p:spPr>
        <p:txBody>
          <a:bodyPr anchor="ctr">
            <a:normAutofit/>
          </a:bodyPr>
          <a:lstStyle/>
          <a:p>
            <a:r>
              <a:rPr lang="en-GB" sz="2800" dirty="0">
                <a:latin typeface="Calbri"/>
              </a:rPr>
              <a:t>Students who like working with numbers</a:t>
            </a:r>
          </a:p>
          <a:p>
            <a:r>
              <a:rPr lang="en-GB" sz="2800" dirty="0">
                <a:latin typeface="Calbri"/>
              </a:rPr>
              <a:t>An organised student who likes order </a:t>
            </a:r>
          </a:p>
          <a:p>
            <a:r>
              <a:rPr lang="en-US" sz="2800" dirty="0">
                <a:latin typeface="Calbri"/>
                <a:ea typeface="Calibri"/>
                <a:cs typeface="Calibri"/>
              </a:rPr>
              <a:t>Students who have studied Business Studies for their Junior Certificate</a:t>
            </a:r>
          </a:p>
          <a:p>
            <a:r>
              <a:rPr lang="en-US" sz="2800" dirty="0">
                <a:latin typeface="Calbri"/>
                <a:ea typeface="Calibri"/>
                <a:cs typeface="Calibri"/>
              </a:rPr>
              <a:t>The subject is numerically based but theory must also be learned </a:t>
            </a:r>
          </a:p>
          <a:p>
            <a:endParaRPr lang="en-GB" dirty="0">
              <a:latin typeface="Calbri"/>
            </a:endParaRPr>
          </a:p>
          <a:p>
            <a:endParaRPr lang="en-GB" dirty="0"/>
          </a:p>
        </p:txBody>
      </p:sp>
    </p:spTree>
    <p:extLst>
      <p:ext uri="{BB962C8B-B14F-4D97-AF65-F5344CB8AC3E}">
        <p14:creationId xmlns:p14="http://schemas.microsoft.com/office/powerpoint/2010/main" val="427404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9FBF-2AB2-A74F-A08F-C3A3CFB1EA00}"/>
              </a:ext>
            </a:extLst>
          </p:cNvPr>
          <p:cNvSpPr>
            <a:spLocks noGrp="1"/>
          </p:cNvSpPr>
          <p:nvPr>
            <p:ph type="title"/>
          </p:nvPr>
        </p:nvSpPr>
        <p:spPr>
          <a:xfrm>
            <a:off x="2849562" y="609600"/>
            <a:ext cx="6424440" cy="1320800"/>
          </a:xfrm>
        </p:spPr>
        <p:txBody>
          <a:bodyPr>
            <a:normAutofit/>
          </a:bodyPr>
          <a:lstStyle/>
          <a:p>
            <a:r>
              <a:rPr lang="en-GB" dirty="0"/>
              <a:t>Course Content</a:t>
            </a:r>
          </a:p>
        </p:txBody>
      </p:sp>
      <p:pic>
        <p:nvPicPr>
          <p:cNvPr id="15" name="Picture 14" descr="Desk with productivity items">
            <a:extLst>
              <a:ext uri="{FF2B5EF4-FFF2-40B4-BE49-F238E27FC236}">
                <a16:creationId xmlns:a16="http://schemas.microsoft.com/office/drawing/2014/main" id="{1D513427-14DC-4604-1000-DD8252201E02}"/>
              </a:ext>
            </a:extLst>
          </p:cNvPr>
          <p:cNvPicPr>
            <a:picLocks noChangeAspect="1"/>
          </p:cNvPicPr>
          <p:nvPr/>
        </p:nvPicPr>
        <p:blipFill>
          <a:blip r:embed="rId2"/>
          <a:srcRect l="47693" r="25734" b="1"/>
          <a:stretch>
            <a:fillRect/>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6" name="Isosceles Triangle 1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Content Placeholder 2">
            <a:extLst>
              <a:ext uri="{FF2B5EF4-FFF2-40B4-BE49-F238E27FC236}">
                <a16:creationId xmlns:a16="http://schemas.microsoft.com/office/drawing/2014/main" id="{E2DBC20F-DDE8-AF92-AF7E-6C809192AF63}"/>
              </a:ext>
            </a:extLst>
          </p:cNvPr>
          <p:cNvSpPr>
            <a:spLocks noGrp="1"/>
          </p:cNvSpPr>
          <p:nvPr>
            <p:ph idx="1"/>
          </p:nvPr>
        </p:nvSpPr>
        <p:spPr>
          <a:xfrm>
            <a:off x="2505317" y="1554828"/>
            <a:ext cx="8058692" cy="4577031"/>
          </a:xfrm>
        </p:spPr>
        <p:txBody>
          <a:bodyPr>
            <a:noAutofit/>
          </a:bodyPr>
          <a:lstStyle/>
          <a:p>
            <a:pPr marL="0" indent="0">
              <a:buNone/>
            </a:pPr>
            <a:r>
              <a:rPr lang="en-IE" sz="2800" dirty="0">
                <a:latin typeface="Calbri"/>
              </a:rPr>
              <a:t>Financial Statements Preparation</a:t>
            </a:r>
          </a:p>
          <a:p>
            <a:pPr marL="0" indent="0">
              <a:buNone/>
            </a:pPr>
            <a:r>
              <a:rPr lang="en-IE" sz="2800" dirty="0">
                <a:latin typeface="Calbri"/>
              </a:rPr>
              <a:t>Farm Accounts </a:t>
            </a:r>
          </a:p>
          <a:p>
            <a:pPr marL="0" indent="0">
              <a:buNone/>
            </a:pPr>
            <a:r>
              <a:rPr lang="en-IE" sz="2800" dirty="0">
                <a:latin typeface="Calbri"/>
              </a:rPr>
              <a:t>Club Accounts</a:t>
            </a:r>
          </a:p>
          <a:p>
            <a:pPr marL="0" indent="0">
              <a:buNone/>
            </a:pPr>
            <a:r>
              <a:rPr lang="en-IE" sz="2800" dirty="0">
                <a:latin typeface="Calbri"/>
              </a:rPr>
              <a:t>Company Accounts </a:t>
            </a:r>
          </a:p>
          <a:p>
            <a:pPr marL="0" indent="0">
              <a:buNone/>
            </a:pPr>
            <a:r>
              <a:rPr lang="en-IE" sz="2800" dirty="0">
                <a:latin typeface="Calbri"/>
              </a:rPr>
              <a:t>Financial Statements Analysis and Interpretation</a:t>
            </a:r>
          </a:p>
          <a:p>
            <a:pPr marL="0" indent="0">
              <a:buNone/>
            </a:pPr>
            <a:r>
              <a:rPr lang="en-IE" sz="2800" dirty="0">
                <a:latin typeface="Calbri"/>
              </a:rPr>
              <a:t>Budgeting </a:t>
            </a:r>
          </a:p>
          <a:p>
            <a:pPr marL="0" indent="0">
              <a:buNone/>
            </a:pPr>
            <a:r>
              <a:rPr lang="en-IE" sz="2800" dirty="0">
                <a:latin typeface="Calbri"/>
              </a:rPr>
              <a:t>Break-even Analysis </a:t>
            </a:r>
          </a:p>
          <a:p>
            <a:pPr marL="0" indent="0">
              <a:buNone/>
            </a:pPr>
            <a:r>
              <a:rPr lang="en-IE" sz="2800" dirty="0">
                <a:latin typeface="Calbri"/>
              </a:rPr>
              <a:t>Cost Classification</a:t>
            </a:r>
          </a:p>
          <a:p>
            <a:pPr marL="0" indent="0">
              <a:buNone/>
            </a:pPr>
            <a:r>
              <a:rPr lang="en-IE" sz="2800" dirty="0">
                <a:latin typeface="Calbri"/>
              </a:rPr>
              <a:t>Accounting Theory and Principles</a:t>
            </a:r>
            <a:endParaRPr lang="en-GB" sz="2800" dirty="0">
              <a:latin typeface="Calbri"/>
            </a:endParaRPr>
          </a:p>
        </p:txBody>
      </p:sp>
    </p:spTree>
    <p:extLst>
      <p:ext uri="{BB962C8B-B14F-4D97-AF65-F5344CB8AC3E}">
        <p14:creationId xmlns:p14="http://schemas.microsoft.com/office/powerpoint/2010/main" val="273890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F1E1-4F2C-F2B8-7F2E-3EAFD29FA44F}"/>
              </a:ext>
            </a:extLst>
          </p:cNvPr>
          <p:cNvSpPr>
            <a:spLocks noGrp="1"/>
          </p:cNvSpPr>
          <p:nvPr>
            <p:ph type="title"/>
          </p:nvPr>
        </p:nvSpPr>
        <p:spPr>
          <a:xfrm>
            <a:off x="440666" y="308386"/>
            <a:ext cx="8596668" cy="1320800"/>
          </a:xfrm>
        </p:spPr>
        <p:txBody>
          <a:bodyPr/>
          <a:lstStyle/>
          <a:p>
            <a:r>
              <a:rPr lang="en-GB" dirty="0"/>
              <a:t>Exam Breakdown </a:t>
            </a:r>
          </a:p>
        </p:txBody>
      </p:sp>
      <p:sp>
        <p:nvSpPr>
          <p:cNvPr id="7" name="Content Placeholder 6">
            <a:extLst>
              <a:ext uri="{FF2B5EF4-FFF2-40B4-BE49-F238E27FC236}">
                <a16:creationId xmlns:a16="http://schemas.microsoft.com/office/drawing/2014/main" id="{A3AC8BCE-7C18-19E8-8211-A94F8ECC739F}"/>
              </a:ext>
            </a:extLst>
          </p:cNvPr>
          <p:cNvSpPr>
            <a:spLocks noGrp="1"/>
          </p:cNvSpPr>
          <p:nvPr>
            <p:ph idx="1"/>
          </p:nvPr>
        </p:nvSpPr>
        <p:spPr>
          <a:xfrm>
            <a:off x="440666" y="1343605"/>
            <a:ext cx="11074000" cy="5100226"/>
          </a:xfrm>
        </p:spPr>
        <p:txBody>
          <a:bodyPr>
            <a:normAutofit/>
          </a:bodyPr>
          <a:lstStyle/>
          <a:p>
            <a:pPr marL="0" indent="0">
              <a:buNone/>
            </a:pPr>
            <a:r>
              <a:rPr lang="en-IE" sz="2800" dirty="0">
                <a:latin typeface="Calbri"/>
              </a:rPr>
              <a:t>The exam is 3 hours in duration. The exam paper is made up of three sections, the first two are based on the Financial Accounting section of the course and the third covers the Management Accounting section. Questions must be answered from all sections of the exam paper.</a:t>
            </a:r>
          </a:p>
          <a:p>
            <a:pPr marL="0" indent="0">
              <a:buNone/>
            </a:pPr>
            <a:endParaRPr lang="en-GB" sz="2400" dirty="0">
              <a:latin typeface="Calbri"/>
            </a:endParaRPr>
          </a:p>
        </p:txBody>
      </p:sp>
      <p:pic>
        <p:nvPicPr>
          <p:cNvPr id="9" name="Picture 8">
            <a:extLst>
              <a:ext uri="{FF2B5EF4-FFF2-40B4-BE49-F238E27FC236}">
                <a16:creationId xmlns:a16="http://schemas.microsoft.com/office/drawing/2014/main" id="{BCB06C6B-E268-C236-E4A7-8C1173895669}"/>
              </a:ext>
            </a:extLst>
          </p:cNvPr>
          <p:cNvPicPr>
            <a:picLocks noChangeAspect="1"/>
          </p:cNvPicPr>
          <p:nvPr/>
        </p:nvPicPr>
        <p:blipFill>
          <a:blip r:embed="rId2"/>
          <a:stretch>
            <a:fillRect/>
          </a:stretch>
        </p:blipFill>
        <p:spPr>
          <a:xfrm>
            <a:off x="1178218" y="3429000"/>
            <a:ext cx="9397163" cy="1320800"/>
          </a:xfrm>
          <a:prstGeom prst="rect">
            <a:avLst/>
          </a:prstGeom>
        </p:spPr>
      </p:pic>
    </p:spTree>
    <p:extLst>
      <p:ext uri="{BB962C8B-B14F-4D97-AF65-F5344CB8AC3E}">
        <p14:creationId xmlns:p14="http://schemas.microsoft.com/office/powerpoint/2010/main" val="158389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3B25-74A4-AA43-AFE0-D70E36310525}"/>
              </a:ext>
            </a:extLst>
          </p:cNvPr>
          <p:cNvSpPr>
            <a:spLocks noGrp="1"/>
          </p:cNvSpPr>
          <p:nvPr>
            <p:ph type="title"/>
          </p:nvPr>
        </p:nvSpPr>
        <p:spPr/>
        <p:txBody>
          <a:bodyPr/>
          <a:lstStyle/>
          <a:p>
            <a:r>
              <a:rPr lang="en-GB" dirty="0"/>
              <a:t>Grades Awarded in 2025 </a:t>
            </a:r>
          </a:p>
        </p:txBody>
      </p:sp>
      <p:pic>
        <p:nvPicPr>
          <p:cNvPr id="5" name="Content Placeholder 4">
            <a:extLst>
              <a:ext uri="{FF2B5EF4-FFF2-40B4-BE49-F238E27FC236}">
                <a16:creationId xmlns:a16="http://schemas.microsoft.com/office/drawing/2014/main" id="{DF577B38-9FE8-4556-6B26-16C29DA37DE4}"/>
              </a:ext>
            </a:extLst>
          </p:cNvPr>
          <p:cNvPicPr>
            <a:picLocks noGrp="1" noChangeAspect="1"/>
          </p:cNvPicPr>
          <p:nvPr>
            <p:ph idx="1"/>
          </p:nvPr>
        </p:nvPicPr>
        <p:blipFill>
          <a:blip r:embed="rId2"/>
          <a:stretch>
            <a:fillRect/>
          </a:stretch>
        </p:blipFill>
        <p:spPr>
          <a:xfrm>
            <a:off x="1230113" y="1717573"/>
            <a:ext cx="8903591" cy="5090354"/>
          </a:xfrm>
          <a:prstGeom prst="rect">
            <a:avLst/>
          </a:prstGeom>
        </p:spPr>
      </p:pic>
    </p:spTree>
    <p:extLst>
      <p:ext uri="{BB962C8B-B14F-4D97-AF65-F5344CB8AC3E}">
        <p14:creationId xmlns:p14="http://schemas.microsoft.com/office/powerpoint/2010/main" val="408100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1B64-B012-4185-4B70-03F99C8CB35A}"/>
              </a:ext>
            </a:extLst>
          </p:cNvPr>
          <p:cNvSpPr>
            <a:spLocks noGrp="1"/>
          </p:cNvSpPr>
          <p:nvPr>
            <p:ph type="title"/>
          </p:nvPr>
        </p:nvSpPr>
        <p:spPr>
          <a:xfrm>
            <a:off x="5393859" y="-1588"/>
            <a:ext cx="3737268" cy="1320800"/>
          </a:xfrm>
        </p:spPr>
        <p:txBody>
          <a:bodyPr>
            <a:normAutofit/>
          </a:bodyPr>
          <a:lstStyle/>
          <a:p>
            <a:pPr>
              <a:lnSpc>
                <a:spcPct val="90000"/>
              </a:lnSpc>
            </a:pPr>
            <a:r>
              <a:rPr lang="en-US" sz="2800">
                <a:latin typeface="Calibri"/>
                <a:ea typeface="Calibri"/>
                <a:cs typeface="Calibri"/>
              </a:rPr>
              <a:t>Why study Business for your Leaving Certificate</a:t>
            </a:r>
          </a:p>
        </p:txBody>
      </p:sp>
      <p:sp>
        <p:nvSpPr>
          <p:cNvPr id="3" name="Content Placeholder 2">
            <a:extLst>
              <a:ext uri="{FF2B5EF4-FFF2-40B4-BE49-F238E27FC236}">
                <a16:creationId xmlns:a16="http://schemas.microsoft.com/office/drawing/2014/main" id="{131819DB-EB8B-054E-E6CA-7CCC2E690261}"/>
              </a:ext>
            </a:extLst>
          </p:cNvPr>
          <p:cNvSpPr>
            <a:spLocks noGrp="1"/>
          </p:cNvSpPr>
          <p:nvPr>
            <p:ph idx="1"/>
          </p:nvPr>
        </p:nvSpPr>
        <p:spPr>
          <a:xfrm>
            <a:off x="5201626" y="898527"/>
            <a:ext cx="4064439" cy="4468148"/>
          </a:xfrm>
        </p:spPr>
        <p:txBody>
          <a:bodyPr vert="horz" lIns="91440" tIns="45720" rIns="91440" bIns="45720" rtlCol="0" anchor="t">
            <a:noAutofit/>
          </a:bodyPr>
          <a:lstStyle/>
          <a:p>
            <a:r>
              <a:rPr lang="en-US" sz="3200" dirty="0">
                <a:latin typeface="Calibri"/>
                <a:ea typeface="Calibri"/>
                <a:cs typeface="Calibri"/>
              </a:rPr>
              <a:t>Business is a very beneficial subject for anyone interested in pursuing a career in: </a:t>
            </a:r>
          </a:p>
          <a:p>
            <a:pPr marL="0" indent="0">
              <a:buNone/>
            </a:pPr>
            <a:r>
              <a:rPr lang="en-US" sz="3200" dirty="0">
                <a:latin typeface="Calibri"/>
                <a:ea typeface="Calibri"/>
                <a:cs typeface="Calibri"/>
              </a:rPr>
              <a:t>1. Finance                 </a:t>
            </a:r>
          </a:p>
          <a:p>
            <a:pPr marL="0" indent="0">
              <a:buNone/>
            </a:pPr>
            <a:r>
              <a:rPr lang="en-US" sz="3200" dirty="0">
                <a:latin typeface="Calibri"/>
                <a:ea typeface="Calibri"/>
                <a:cs typeface="Calibri"/>
              </a:rPr>
              <a:t>2. Enterprise</a:t>
            </a:r>
          </a:p>
          <a:p>
            <a:pPr marL="0" indent="0">
              <a:buNone/>
            </a:pPr>
            <a:r>
              <a:rPr lang="en-US" sz="3200" dirty="0">
                <a:latin typeface="Calibri"/>
                <a:ea typeface="Calibri"/>
                <a:cs typeface="Calibri"/>
              </a:rPr>
              <a:t>3. Law</a:t>
            </a:r>
          </a:p>
          <a:p>
            <a:pPr marL="0" indent="0">
              <a:buNone/>
            </a:pPr>
            <a:r>
              <a:rPr lang="en-US" sz="3200" dirty="0">
                <a:latin typeface="Calibri"/>
                <a:ea typeface="Calibri"/>
                <a:cs typeface="Calibri"/>
              </a:rPr>
              <a:t>4. Communications</a:t>
            </a:r>
          </a:p>
          <a:p>
            <a:pPr marL="0" indent="0">
              <a:buNone/>
            </a:pPr>
            <a:r>
              <a:rPr lang="en-US" sz="3200" dirty="0">
                <a:latin typeface="Calibri"/>
                <a:ea typeface="Calibri"/>
                <a:cs typeface="Calibri"/>
              </a:rPr>
              <a:t>5. Marketing</a:t>
            </a:r>
          </a:p>
          <a:p>
            <a:pPr marL="0" indent="0">
              <a:buNone/>
            </a:pPr>
            <a:r>
              <a:rPr lang="en-US" sz="3200" dirty="0">
                <a:latin typeface="Calibri"/>
                <a:ea typeface="Calibri"/>
                <a:cs typeface="Calibri"/>
              </a:rPr>
              <a:t>6. HR</a:t>
            </a:r>
          </a:p>
        </p:txBody>
      </p:sp>
      <p:pic>
        <p:nvPicPr>
          <p:cNvPr id="4" name="Picture 3" descr="Line Managers: What Are They?">
            <a:extLst>
              <a:ext uri="{FF2B5EF4-FFF2-40B4-BE49-F238E27FC236}">
                <a16:creationId xmlns:a16="http://schemas.microsoft.com/office/drawing/2014/main" id="{9671CFC5-4F6F-5EE0-3568-11A29498E268}"/>
              </a:ext>
            </a:extLst>
          </p:cNvPr>
          <p:cNvPicPr>
            <a:picLocks noChangeAspect="1"/>
          </p:cNvPicPr>
          <p:nvPr/>
        </p:nvPicPr>
        <p:blipFill>
          <a:blip r:embed="rId2"/>
          <a:srcRect l="21364" r="2435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75141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5540C3-9ED0-9210-E344-F6BA4908544B}"/>
              </a:ext>
            </a:extLst>
          </p:cNvPr>
          <p:cNvSpPr>
            <a:spLocks noGrp="1"/>
          </p:cNvSpPr>
          <p:nvPr>
            <p:ph type="title"/>
          </p:nvPr>
        </p:nvSpPr>
        <p:spPr>
          <a:xfrm>
            <a:off x="153610" y="816638"/>
            <a:ext cx="3857216" cy="5224724"/>
          </a:xfrm>
        </p:spPr>
        <p:txBody>
          <a:bodyPr anchor="ctr">
            <a:normAutofit/>
          </a:bodyPr>
          <a:lstStyle/>
          <a:p>
            <a:r>
              <a:rPr lang="en-US" sz="4800" dirty="0">
                <a:latin typeface="Calibri"/>
                <a:ea typeface="Calibri"/>
                <a:cs typeface="Calibri"/>
              </a:rPr>
              <a:t>What type of students should study Business </a:t>
            </a:r>
          </a:p>
        </p:txBody>
      </p:sp>
      <p:sp>
        <p:nvSpPr>
          <p:cNvPr id="3" name="Content Placeholder 2">
            <a:extLst>
              <a:ext uri="{FF2B5EF4-FFF2-40B4-BE49-F238E27FC236}">
                <a16:creationId xmlns:a16="http://schemas.microsoft.com/office/drawing/2014/main" id="{05B6B3F8-3D9C-B2C3-4B6B-C5588A7AF57E}"/>
              </a:ext>
            </a:extLst>
          </p:cNvPr>
          <p:cNvSpPr>
            <a:spLocks noGrp="1"/>
          </p:cNvSpPr>
          <p:nvPr>
            <p:ph idx="1"/>
          </p:nvPr>
        </p:nvSpPr>
        <p:spPr>
          <a:xfrm>
            <a:off x="4446477" y="175866"/>
            <a:ext cx="5044001" cy="6514927"/>
          </a:xfrm>
        </p:spPr>
        <p:txBody>
          <a:bodyPr vert="horz" lIns="91440" tIns="45720" rIns="91440" bIns="45720" rtlCol="0" anchor="ctr">
            <a:normAutofit/>
          </a:bodyPr>
          <a:lstStyle/>
          <a:p>
            <a:r>
              <a:rPr lang="en-US" sz="2400" dirty="0">
                <a:latin typeface="Calibri"/>
                <a:ea typeface="Calibri"/>
                <a:cs typeface="Calibri"/>
              </a:rPr>
              <a:t>Students who have an interest in current affairs and what is happening in the business world</a:t>
            </a:r>
            <a:endParaRPr lang="en-US" sz="2400" dirty="0"/>
          </a:p>
          <a:p>
            <a:r>
              <a:rPr lang="en-US" sz="2400" dirty="0">
                <a:latin typeface="Calibri"/>
                <a:ea typeface="Calibri"/>
                <a:cs typeface="Calibri"/>
              </a:rPr>
              <a:t>Students who are willing to and enjoy learning keywords and definitions. The course is very factual and requires a lot of learning containing only a few mathematical elements</a:t>
            </a:r>
          </a:p>
          <a:p>
            <a:r>
              <a:rPr lang="en-US" sz="2400" dirty="0">
                <a:latin typeface="Calibri"/>
                <a:ea typeface="Calibri"/>
                <a:cs typeface="Calibri"/>
              </a:rPr>
              <a:t>Students who have an </a:t>
            </a:r>
            <a:r>
              <a:rPr lang="en-US" sz="2400" dirty="0" err="1">
                <a:latin typeface="Calibri"/>
                <a:ea typeface="Calibri"/>
                <a:cs typeface="Calibri"/>
              </a:rPr>
              <a:t>organised</a:t>
            </a:r>
            <a:r>
              <a:rPr lang="en-US" sz="2400" dirty="0">
                <a:latin typeface="Calibri"/>
                <a:ea typeface="Calibri"/>
                <a:cs typeface="Calibri"/>
              </a:rPr>
              <a:t> mind and like answering questions in bullet point format rather than in long essay format </a:t>
            </a:r>
          </a:p>
          <a:p>
            <a:r>
              <a:rPr lang="en-US" sz="2400" dirty="0">
                <a:latin typeface="Calibri"/>
                <a:ea typeface="Calibri"/>
                <a:cs typeface="Calibri"/>
              </a:rPr>
              <a:t>Students who have studied Business Studies for their Junior Certificate</a:t>
            </a:r>
          </a:p>
          <a:p>
            <a:endParaRPr lang="en-US" dirty="0">
              <a:latin typeface="Calibri"/>
              <a:ea typeface="Calibri"/>
              <a:cs typeface="Calibri"/>
            </a:endParaRPr>
          </a:p>
        </p:txBody>
      </p:sp>
    </p:spTree>
    <p:extLst>
      <p:ext uri="{BB962C8B-B14F-4D97-AF65-F5344CB8AC3E}">
        <p14:creationId xmlns:p14="http://schemas.microsoft.com/office/powerpoint/2010/main" val="101420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F80CA-E01E-5219-19BD-EF08ABB0B46F}"/>
              </a:ext>
            </a:extLst>
          </p:cNvPr>
          <p:cNvSpPr>
            <a:spLocks noGrp="1"/>
          </p:cNvSpPr>
          <p:nvPr>
            <p:ph type="title"/>
          </p:nvPr>
        </p:nvSpPr>
        <p:spPr>
          <a:xfrm>
            <a:off x="1286933" y="609600"/>
            <a:ext cx="10197494" cy="1099457"/>
          </a:xfrm>
        </p:spPr>
        <p:txBody>
          <a:bodyPr>
            <a:normAutofit/>
          </a:bodyPr>
          <a:lstStyle/>
          <a:p>
            <a:r>
              <a:rPr lang="en-US" dirty="0"/>
              <a:t>Course Content</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83929F50-C0E8-7AE7-A3D4-8BBCD612FFCE}"/>
              </a:ext>
            </a:extLst>
          </p:cNvPr>
          <p:cNvGraphicFramePr>
            <a:graphicFrameLocks noGrp="1"/>
          </p:cNvGraphicFramePr>
          <p:nvPr>
            <p:ph idx="1"/>
            <p:extLst>
              <p:ext uri="{D42A27DB-BD31-4B8C-83A1-F6EECF244321}">
                <p14:modId xmlns:p14="http://schemas.microsoft.com/office/powerpoint/2010/main" val="394232614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69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8415-913F-7E8D-EC2D-8F212BA8BD42}"/>
              </a:ext>
            </a:extLst>
          </p:cNvPr>
          <p:cNvSpPr>
            <a:spLocks noGrp="1"/>
          </p:cNvSpPr>
          <p:nvPr>
            <p:ph type="title"/>
          </p:nvPr>
        </p:nvSpPr>
        <p:spPr/>
        <p:txBody>
          <a:bodyPr/>
          <a:lstStyle/>
          <a:p>
            <a:r>
              <a:rPr lang="en-GB" dirty="0"/>
              <a:t>Exam Breakdown </a:t>
            </a:r>
          </a:p>
        </p:txBody>
      </p:sp>
      <p:sp>
        <p:nvSpPr>
          <p:cNvPr id="3" name="Content Placeholder 2">
            <a:extLst>
              <a:ext uri="{FF2B5EF4-FFF2-40B4-BE49-F238E27FC236}">
                <a16:creationId xmlns:a16="http://schemas.microsoft.com/office/drawing/2014/main" id="{A5F5D3C3-2C38-4264-A2EE-02DB17F1F624}"/>
              </a:ext>
            </a:extLst>
          </p:cNvPr>
          <p:cNvSpPr>
            <a:spLocks noGrp="1"/>
          </p:cNvSpPr>
          <p:nvPr>
            <p:ph idx="1"/>
          </p:nvPr>
        </p:nvSpPr>
        <p:spPr>
          <a:xfrm>
            <a:off x="505210" y="1488613"/>
            <a:ext cx="11328202" cy="5159613"/>
          </a:xfrm>
        </p:spPr>
        <p:txBody>
          <a:bodyPr>
            <a:normAutofit/>
          </a:bodyPr>
          <a:lstStyle/>
          <a:p>
            <a:pPr marL="0" indent="0">
              <a:buNone/>
            </a:pPr>
            <a:r>
              <a:rPr lang="en-GB" sz="3600" dirty="0">
                <a:latin typeface="Calbri"/>
              </a:rPr>
              <a:t>2 hours 30 minutes for Higher Level/Ordinary Level</a:t>
            </a:r>
          </a:p>
          <a:p>
            <a:pPr marL="0" indent="0">
              <a:buNone/>
            </a:pPr>
            <a:r>
              <a:rPr lang="en-GB" sz="3600" dirty="0">
                <a:latin typeface="Calbri"/>
              </a:rPr>
              <a:t>Overall paper is worth 300 marks</a:t>
            </a:r>
          </a:p>
          <a:p>
            <a:pPr marL="0" indent="0">
              <a:buNone/>
            </a:pPr>
            <a:r>
              <a:rPr lang="en-GB" sz="3600" dirty="0">
                <a:latin typeface="Calbri"/>
              </a:rPr>
              <a:t>5 questions on the paper</a:t>
            </a:r>
          </a:p>
          <a:p>
            <a:pPr marL="0" indent="0">
              <a:buNone/>
            </a:pPr>
            <a:r>
              <a:rPr lang="en-GB" sz="3600" dirty="0">
                <a:latin typeface="Calbri"/>
              </a:rPr>
              <a:t>Q1= 90 marks</a:t>
            </a:r>
          </a:p>
          <a:p>
            <a:pPr marL="0" indent="0">
              <a:buNone/>
            </a:pPr>
            <a:r>
              <a:rPr lang="en-GB" sz="3600" dirty="0">
                <a:latin typeface="Calbri"/>
              </a:rPr>
              <a:t>Q2-Q5= 70 marks each</a:t>
            </a:r>
          </a:p>
          <a:p>
            <a:pPr marL="0" indent="0">
              <a:buNone/>
            </a:pPr>
            <a:r>
              <a:rPr lang="en-GB" sz="3600" dirty="0">
                <a:latin typeface="Calbri"/>
              </a:rPr>
              <a:t>Q1 is compulsory and you then answer any other 3</a:t>
            </a:r>
            <a:r>
              <a:rPr lang="en-GB" sz="3600" dirty="0"/>
              <a:t>. </a:t>
            </a:r>
          </a:p>
        </p:txBody>
      </p:sp>
    </p:spTree>
    <p:extLst>
      <p:ext uri="{BB962C8B-B14F-4D97-AF65-F5344CB8AC3E}">
        <p14:creationId xmlns:p14="http://schemas.microsoft.com/office/powerpoint/2010/main" val="76364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FCD9-3C86-773E-4867-D4A5DD399FCB}"/>
              </a:ext>
            </a:extLst>
          </p:cNvPr>
          <p:cNvSpPr>
            <a:spLocks noGrp="1"/>
          </p:cNvSpPr>
          <p:nvPr>
            <p:ph type="title"/>
          </p:nvPr>
        </p:nvSpPr>
        <p:spPr>
          <a:xfrm>
            <a:off x="677334" y="609600"/>
            <a:ext cx="8203055" cy="799070"/>
          </a:xfrm>
        </p:spPr>
        <p:txBody>
          <a:bodyPr/>
          <a:lstStyle/>
          <a:p>
            <a:r>
              <a:rPr lang="en-GB" dirty="0"/>
              <a:t>Sample Questions</a:t>
            </a:r>
          </a:p>
        </p:txBody>
      </p:sp>
      <p:pic>
        <p:nvPicPr>
          <p:cNvPr id="5" name="Content Placeholder 4">
            <a:extLst>
              <a:ext uri="{FF2B5EF4-FFF2-40B4-BE49-F238E27FC236}">
                <a16:creationId xmlns:a16="http://schemas.microsoft.com/office/drawing/2014/main" id="{77A40B51-B324-A9D7-E41F-E06B41EAE7C0}"/>
              </a:ext>
            </a:extLst>
          </p:cNvPr>
          <p:cNvPicPr>
            <a:picLocks noGrp="1" noChangeAspect="1"/>
          </p:cNvPicPr>
          <p:nvPr>
            <p:ph idx="1"/>
          </p:nvPr>
        </p:nvPicPr>
        <p:blipFill>
          <a:blip r:embed="rId2"/>
          <a:stretch>
            <a:fillRect/>
          </a:stretch>
        </p:blipFill>
        <p:spPr>
          <a:xfrm>
            <a:off x="1664521" y="1408670"/>
            <a:ext cx="7812966" cy="5315861"/>
          </a:xfrm>
          <a:prstGeom prst="rect">
            <a:avLst/>
          </a:prstGeom>
        </p:spPr>
      </p:pic>
    </p:spTree>
    <p:extLst>
      <p:ext uri="{BB962C8B-B14F-4D97-AF65-F5344CB8AC3E}">
        <p14:creationId xmlns:p14="http://schemas.microsoft.com/office/powerpoint/2010/main" val="211856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BFA5-D2EA-3BE4-922C-FCC608D02763}"/>
              </a:ext>
            </a:extLst>
          </p:cNvPr>
          <p:cNvSpPr>
            <a:spLocks noGrp="1"/>
          </p:cNvSpPr>
          <p:nvPr>
            <p:ph type="title"/>
          </p:nvPr>
        </p:nvSpPr>
        <p:spPr/>
        <p:txBody>
          <a:bodyPr/>
          <a:lstStyle/>
          <a:p>
            <a:r>
              <a:rPr lang="en-GB" dirty="0"/>
              <a:t>Sample Question</a:t>
            </a:r>
          </a:p>
        </p:txBody>
      </p:sp>
      <p:pic>
        <p:nvPicPr>
          <p:cNvPr id="5" name="Content Placeholder 4">
            <a:extLst>
              <a:ext uri="{FF2B5EF4-FFF2-40B4-BE49-F238E27FC236}">
                <a16:creationId xmlns:a16="http://schemas.microsoft.com/office/drawing/2014/main" id="{5ABFF82A-C1B2-FE46-B0D3-7EBB07317FEE}"/>
              </a:ext>
            </a:extLst>
          </p:cNvPr>
          <p:cNvPicPr>
            <a:picLocks noGrp="1" noChangeAspect="1"/>
          </p:cNvPicPr>
          <p:nvPr>
            <p:ph idx="1"/>
          </p:nvPr>
        </p:nvPicPr>
        <p:blipFill>
          <a:blip r:embed="rId2"/>
          <a:stretch>
            <a:fillRect/>
          </a:stretch>
        </p:blipFill>
        <p:spPr>
          <a:xfrm>
            <a:off x="1753496" y="1385888"/>
            <a:ext cx="8596668" cy="5486202"/>
          </a:xfrm>
          <a:prstGeom prst="rect">
            <a:avLst/>
          </a:prstGeom>
        </p:spPr>
      </p:pic>
    </p:spTree>
    <p:extLst>
      <p:ext uri="{BB962C8B-B14F-4D97-AF65-F5344CB8AC3E}">
        <p14:creationId xmlns:p14="http://schemas.microsoft.com/office/powerpoint/2010/main" val="226892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011F-EDA1-46AD-B9EC-58698EAA14AC}"/>
              </a:ext>
            </a:extLst>
          </p:cNvPr>
          <p:cNvSpPr>
            <a:spLocks noGrp="1"/>
          </p:cNvSpPr>
          <p:nvPr>
            <p:ph type="title"/>
          </p:nvPr>
        </p:nvSpPr>
        <p:spPr/>
        <p:txBody>
          <a:bodyPr/>
          <a:lstStyle/>
          <a:p>
            <a:r>
              <a:rPr lang="en-GB" dirty="0"/>
              <a:t>Overview of Assessment </a:t>
            </a:r>
          </a:p>
        </p:txBody>
      </p:sp>
      <p:pic>
        <p:nvPicPr>
          <p:cNvPr id="5" name="Content Placeholder 4">
            <a:extLst>
              <a:ext uri="{FF2B5EF4-FFF2-40B4-BE49-F238E27FC236}">
                <a16:creationId xmlns:a16="http://schemas.microsoft.com/office/drawing/2014/main" id="{6758AD92-1F9D-AB32-14BA-CA047DAD70BD}"/>
              </a:ext>
            </a:extLst>
          </p:cNvPr>
          <p:cNvPicPr>
            <a:picLocks noGrp="1" noChangeAspect="1"/>
          </p:cNvPicPr>
          <p:nvPr>
            <p:ph idx="1"/>
          </p:nvPr>
        </p:nvPicPr>
        <p:blipFill>
          <a:blip r:embed="rId2"/>
          <a:stretch>
            <a:fillRect/>
          </a:stretch>
        </p:blipFill>
        <p:spPr>
          <a:xfrm>
            <a:off x="287924" y="1463040"/>
            <a:ext cx="11228312" cy="4023359"/>
          </a:xfrm>
          <a:prstGeom prst="rect">
            <a:avLst/>
          </a:prstGeom>
        </p:spPr>
      </p:pic>
    </p:spTree>
    <p:extLst>
      <p:ext uri="{BB962C8B-B14F-4D97-AF65-F5344CB8AC3E}">
        <p14:creationId xmlns:p14="http://schemas.microsoft.com/office/powerpoint/2010/main" val="299881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E95A8-6B8E-E4DD-DB1D-1508819094A8}"/>
              </a:ext>
            </a:extLst>
          </p:cNvPr>
          <p:cNvSpPr>
            <a:spLocks noGrp="1"/>
          </p:cNvSpPr>
          <p:nvPr>
            <p:ph type="title"/>
          </p:nvPr>
        </p:nvSpPr>
        <p:spPr>
          <a:xfrm>
            <a:off x="652481" y="1382486"/>
            <a:ext cx="3547581" cy="4093028"/>
          </a:xfrm>
        </p:spPr>
        <p:txBody>
          <a:bodyPr anchor="ctr">
            <a:normAutofit/>
          </a:bodyPr>
          <a:lstStyle/>
          <a:p>
            <a:r>
              <a:rPr lang="en-GB" sz="4400"/>
              <a:t>Business Alive Investigative Study 40%</a:t>
            </a:r>
          </a:p>
        </p:txBody>
      </p:sp>
      <p:grpSp>
        <p:nvGrpSpPr>
          <p:cNvPr id="15" name="Group 1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6" name="Straight Connector 1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6" name="Rectangle 2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6">
            <a:extLst>
              <a:ext uri="{FF2B5EF4-FFF2-40B4-BE49-F238E27FC236}">
                <a16:creationId xmlns:a16="http://schemas.microsoft.com/office/drawing/2014/main" id="{6E4B2412-2E99-7082-E3DB-AE376C55A46F}"/>
              </a:ext>
            </a:extLst>
          </p:cNvPr>
          <p:cNvGraphicFramePr>
            <a:graphicFrameLocks noGrp="1"/>
          </p:cNvGraphicFramePr>
          <p:nvPr>
            <p:ph idx="1"/>
            <p:extLst>
              <p:ext uri="{D42A27DB-BD31-4B8C-83A1-F6EECF244321}">
                <p14:modId xmlns:p14="http://schemas.microsoft.com/office/powerpoint/2010/main" val="365530051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1045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TotalTime>
  <Words>438</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Calbri</vt:lpstr>
      <vt:lpstr>Calibri</vt:lpstr>
      <vt:lpstr>Trebuchet MS</vt:lpstr>
      <vt:lpstr>Wingdings 3</vt:lpstr>
      <vt:lpstr>Facet</vt:lpstr>
      <vt:lpstr>Leaving Cert Business</vt:lpstr>
      <vt:lpstr>Why study Business for your Leaving Certificate</vt:lpstr>
      <vt:lpstr>What type of students should study Business </vt:lpstr>
      <vt:lpstr>Course Content</vt:lpstr>
      <vt:lpstr>Exam Breakdown </vt:lpstr>
      <vt:lpstr>Sample Questions</vt:lpstr>
      <vt:lpstr>Sample Question</vt:lpstr>
      <vt:lpstr>Overview of Assessment </vt:lpstr>
      <vt:lpstr>Business Alive Investigative Study 40%</vt:lpstr>
      <vt:lpstr>PowerPoint Presentation</vt:lpstr>
      <vt:lpstr>Grades awarded in 2025 </vt:lpstr>
      <vt:lpstr>Leaving Cert Accounting </vt:lpstr>
      <vt:lpstr>What type of students should study Business </vt:lpstr>
      <vt:lpstr>Course Content</vt:lpstr>
      <vt:lpstr>Exam Breakdown </vt:lpstr>
      <vt:lpstr>Grades Awarded in 2025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 Business</dc:title>
  <dc:creator>Eoghan Ryan</dc:creator>
  <cp:lastModifiedBy>Eoghan Ryan</cp:lastModifiedBy>
  <cp:revision>425</cp:revision>
  <dcterms:created xsi:type="dcterms:W3CDTF">2025-01-14T15:31:14Z</dcterms:created>
  <dcterms:modified xsi:type="dcterms:W3CDTF">2026-01-14T12:18:10Z</dcterms:modified>
</cp:coreProperties>
</file>