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0" r:id="rId4"/>
    <p:sldId id="268" r:id="rId5"/>
    <p:sldId id="258" r:id="rId6"/>
    <p:sldId id="262" r:id="rId7"/>
    <p:sldId id="278" r:id="rId8"/>
    <p:sldId id="266" r:id="rId9"/>
    <p:sldId id="259" r:id="rId10"/>
    <p:sldId id="265" r:id="rId11"/>
    <p:sldId id="267" r:id="rId12"/>
    <p:sldId id="261" r:id="rId13"/>
    <p:sldId id="273" r:id="rId14"/>
    <p:sldId id="277" r:id="rId15"/>
    <p:sldId id="260" r:id="rId16"/>
    <p:sldId id="274" r:id="rId17"/>
    <p:sldId id="275" r:id="rId18"/>
    <p:sldId id="269" r:id="rId19"/>
    <p:sldId id="263" r:id="rId20"/>
    <p:sldId id="272"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3" d="100"/>
          <a:sy n="83" d="100"/>
        </p:scale>
        <p:origin x="45" y="4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1/14/2026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1F59-0D07-489C-8EC8-383B4B5C0D18}"/>
              </a:ext>
            </a:extLst>
          </p:cNvPr>
          <p:cNvSpPr>
            <a:spLocks noGrp="1"/>
          </p:cNvSpPr>
          <p:nvPr>
            <p:ph type="ctrTitle"/>
          </p:nvPr>
        </p:nvSpPr>
        <p:spPr/>
        <p:txBody>
          <a:bodyPr/>
          <a:lstStyle/>
          <a:p>
            <a:r>
              <a:rPr lang="en-IE" dirty="0"/>
              <a:t>Geography</a:t>
            </a:r>
          </a:p>
        </p:txBody>
      </p:sp>
      <p:pic>
        <p:nvPicPr>
          <p:cNvPr id="4" name="Picture 3">
            <a:extLst>
              <a:ext uri="{FF2B5EF4-FFF2-40B4-BE49-F238E27FC236}">
                <a16:creationId xmlns:a16="http://schemas.microsoft.com/office/drawing/2014/main" id="{B7A058D9-5DC5-488C-A982-E11A2881775B}"/>
              </a:ext>
            </a:extLst>
          </p:cNvPr>
          <p:cNvPicPr>
            <a:picLocks noChangeAspect="1"/>
          </p:cNvPicPr>
          <p:nvPr/>
        </p:nvPicPr>
        <p:blipFill>
          <a:blip r:embed="rId2"/>
          <a:stretch>
            <a:fillRect/>
          </a:stretch>
        </p:blipFill>
        <p:spPr>
          <a:xfrm>
            <a:off x="4862512" y="3657597"/>
            <a:ext cx="1052427" cy="1328740"/>
          </a:xfrm>
          <a:prstGeom prst="rect">
            <a:avLst/>
          </a:prstGeom>
        </p:spPr>
      </p:pic>
      <p:pic>
        <p:nvPicPr>
          <p:cNvPr id="5" name="Picture 4">
            <a:extLst>
              <a:ext uri="{FF2B5EF4-FFF2-40B4-BE49-F238E27FC236}">
                <a16:creationId xmlns:a16="http://schemas.microsoft.com/office/drawing/2014/main" id="{AA7FBC76-D741-473F-B276-FD2BC5398414}"/>
              </a:ext>
            </a:extLst>
          </p:cNvPr>
          <p:cNvPicPr>
            <a:picLocks noChangeAspect="1"/>
          </p:cNvPicPr>
          <p:nvPr/>
        </p:nvPicPr>
        <p:blipFill>
          <a:blip r:embed="rId2"/>
          <a:stretch>
            <a:fillRect/>
          </a:stretch>
        </p:blipFill>
        <p:spPr>
          <a:xfrm>
            <a:off x="6283347" y="3665535"/>
            <a:ext cx="1046140" cy="1320802"/>
          </a:xfrm>
          <a:prstGeom prst="rect">
            <a:avLst/>
          </a:prstGeom>
        </p:spPr>
      </p:pic>
      <p:sp>
        <p:nvSpPr>
          <p:cNvPr id="3" name="Subtitle 2">
            <a:extLst>
              <a:ext uri="{FF2B5EF4-FFF2-40B4-BE49-F238E27FC236}">
                <a16:creationId xmlns:a16="http://schemas.microsoft.com/office/drawing/2014/main" id="{C09C161B-5C9A-4FB0-972D-38F0700088AC}"/>
              </a:ext>
            </a:extLst>
          </p:cNvPr>
          <p:cNvSpPr>
            <a:spLocks noGrp="1"/>
          </p:cNvSpPr>
          <p:nvPr>
            <p:ph type="subTitle" idx="1"/>
          </p:nvPr>
        </p:nvSpPr>
        <p:spPr/>
        <p:txBody>
          <a:bodyPr/>
          <a:lstStyle/>
          <a:p>
            <a:endParaRPr lang="en-IE" dirty="0"/>
          </a:p>
        </p:txBody>
      </p:sp>
    </p:spTree>
    <p:extLst>
      <p:ext uri="{BB962C8B-B14F-4D97-AF65-F5344CB8AC3E}">
        <p14:creationId xmlns:p14="http://schemas.microsoft.com/office/powerpoint/2010/main" val="416245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FF6F-CB5C-4BA8-83A2-274B64A2F7D2}"/>
              </a:ext>
            </a:extLst>
          </p:cNvPr>
          <p:cNvSpPr>
            <a:spLocks noGrp="1"/>
          </p:cNvSpPr>
          <p:nvPr>
            <p:ph type="title"/>
          </p:nvPr>
        </p:nvSpPr>
        <p:spPr/>
        <p:txBody>
          <a:bodyPr/>
          <a:lstStyle/>
          <a:p>
            <a:r>
              <a:rPr lang="en-IE" dirty="0"/>
              <a:t>Revision Plan sample</a:t>
            </a:r>
          </a:p>
        </p:txBody>
      </p:sp>
      <p:pic>
        <p:nvPicPr>
          <p:cNvPr id="4" name="Content Placeholder 3">
            <a:extLst>
              <a:ext uri="{FF2B5EF4-FFF2-40B4-BE49-F238E27FC236}">
                <a16:creationId xmlns:a16="http://schemas.microsoft.com/office/drawing/2014/main" id="{730F304E-ACCA-4590-80CF-ABC5F4D3D302}"/>
              </a:ext>
            </a:extLst>
          </p:cNvPr>
          <p:cNvPicPr>
            <a:picLocks noGrp="1" noChangeAspect="1"/>
          </p:cNvPicPr>
          <p:nvPr>
            <p:ph idx="1"/>
          </p:nvPr>
        </p:nvPicPr>
        <p:blipFill>
          <a:blip r:embed="rId2"/>
          <a:stretch>
            <a:fillRect/>
          </a:stretch>
        </p:blipFill>
        <p:spPr>
          <a:xfrm>
            <a:off x="1973942" y="1847273"/>
            <a:ext cx="8694057" cy="4386612"/>
          </a:xfrm>
          <a:prstGeom prst="rect">
            <a:avLst/>
          </a:prstGeom>
        </p:spPr>
      </p:pic>
    </p:spTree>
    <p:extLst>
      <p:ext uri="{BB962C8B-B14F-4D97-AF65-F5344CB8AC3E}">
        <p14:creationId xmlns:p14="http://schemas.microsoft.com/office/powerpoint/2010/main" val="60584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A0F8-D58C-490E-97BC-5CE8DA2903F6}"/>
              </a:ext>
            </a:extLst>
          </p:cNvPr>
          <p:cNvSpPr>
            <a:spLocks noGrp="1"/>
          </p:cNvSpPr>
          <p:nvPr>
            <p:ph type="title"/>
          </p:nvPr>
        </p:nvSpPr>
        <p:spPr/>
        <p:txBody>
          <a:bodyPr/>
          <a:lstStyle/>
          <a:p>
            <a:endParaRPr lang="en-IE"/>
          </a:p>
        </p:txBody>
      </p:sp>
      <p:pic>
        <p:nvPicPr>
          <p:cNvPr id="4" name="Content Placeholder 3">
            <a:extLst>
              <a:ext uri="{FF2B5EF4-FFF2-40B4-BE49-F238E27FC236}">
                <a16:creationId xmlns:a16="http://schemas.microsoft.com/office/drawing/2014/main" id="{28DB1AF0-8ED0-46C4-8702-C8DCB779B3D4}"/>
              </a:ext>
            </a:extLst>
          </p:cNvPr>
          <p:cNvPicPr>
            <a:picLocks noGrp="1" noChangeAspect="1"/>
          </p:cNvPicPr>
          <p:nvPr>
            <p:ph idx="1"/>
          </p:nvPr>
        </p:nvPicPr>
        <p:blipFill>
          <a:blip r:embed="rId2"/>
          <a:stretch>
            <a:fillRect/>
          </a:stretch>
        </p:blipFill>
        <p:spPr>
          <a:xfrm>
            <a:off x="1386114" y="725113"/>
            <a:ext cx="9510484" cy="5646658"/>
          </a:xfrm>
          <a:prstGeom prst="rect">
            <a:avLst/>
          </a:prstGeom>
        </p:spPr>
      </p:pic>
    </p:spTree>
    <p:extLst>
      <p:ext uri="{BB962C8B-B14F-4D97-AF65-F5344CB8AC3E}">
        <p14:creationId xmlns:p14="http://schemas.microsoft.com/office/powerpoint/2010/main" val="383324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1EF7-5E0D-4D66-83B1-E263C6BC48DF}"/>
              </a:ext>
            </a:extLst>
          </p:cNvPr>
          <p:cNvSpPr>
            <a:spLocks noGrp="1"/>
          </p:cNvSpPr>
          <p:nvPr>
            <p:ph type="title"/>
          </p:nvPr>
        </p:nvSpPr>
        <p:spPr/>
        <p:txBody>
          <a:bodyPr/>
          <a:lstStyle/>
          <a:p>
            <a:r>
              <a:rPr lang="en-IE" dirty="0"/>
              <a:t>Exam paper part 1</a:t>
            </a:r>
          </a:p>
        </p:txBody>
      </p:sp>
      <p:sp>
        <p:nvSpPr>
          <p:cNvPr id="3" name="Content Placeholder 2">
            <a:extLst>
              <a:ext uri="{FF2B5EF4-FFF2-40B4-BE49-F238E27FC236}">
                <a16:creationId xmlns:a16="http://schemas.microsoft.com/office/drawing/2014/main" id="{67246D1B-1A26-4B73-91AE-97EB343338FE}"/>
              </a:ext>
            </a:extLst>
          </p:cNvPr>
          <p:cNvSpPr>
            <a:spLocks noGrp="1"/>
          </p:cNvSpPr>
          <p:nvPr>
            <p:ph idx="1"/>
          </p:nvPr>
        </p:nvSpPr>
        <p:spPr/>
        <p:txBody>
          <a:bodyPr>
            <a:normAutofit/>
          </a:bodyPr>
          <a:lstStyle/>
          <a:p>
            <a:r>
              <a:rPr lang="en-US" dirty="0"/>
              <a:t>Here you will find twelve short questions and you will be marked out of your best ten.</a:t>
            </a:r>
          </a:p>
          <a:p>
            <a:r>
              <a:rPr lang="en-US" dirty="0"/>
              <a:t>This section is worth 80 marks and should take you less than 25 minutes to complete.</a:t>
            </a:r>
          </a:p>
          <a:p>
            <a:r>
              <a:rPr lang="en-US" dirty="0"/>
              <a:t>Worth 16% in Higher Level</a:t>
            </a:r>
          </a:p>
          <a:p>
            <a:r>
              <a:rPr lang="en-US" dirty="0"/>
              <a:t>Worth 20% in Ordinary level</a:t>
            </a:r>
          </a:p>
          <a:p>
            <a:endParaRPr lang="en-IE" dirty="0"/>
          </a:p>
        </p:txBody>
      </p:sp>
    </p:spTree>
    <p:extLst>
      <p:ext uri="{BB962C8B-B14F-4D97-AF65-F5344CB8AC3E}">
        <p14:creationId xmlns:p14="http://schemas.microsoft.com/office/powerpoint/2010/main" val="2076653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F1FA-370B-483F-8F8E-2C0C2E3E1675}"/>
              </a:ext>
            </a:extLst>
          </p:cNvPr>
          <p:cNvSpPr>
            <a:spLocks noGrp="1"/>
          </p:cNvSpPr>
          <p:nvPr>
            <p:ph type="title"/>
          </p:nvPr>
        </p:nvSpPr>
        <p:spPr/>
        <p:txBody>
          <a:bodyPr/>
          <a:lstStyle/>
          <a:p>
            <a:endParaRPr lang="en-IE"/>
          </a:p>
        </p:txBody>
      </p:sp>
      <p:pic>
        <p:nvPicPr>
          <p:cNvPr id="4" name="Content Placeholder 3">
            <a:extLst>
              <a:ext uri="{FF2B5EF4-FFF2-40B4-BE49-F238E27FC236}">
                <a16:creationId xmlns:a16="http://schemas.microsoft.com/office/drawing/2014/main" id="{C20EF88D-D0B9-45E9-9E59-CF80C5CF280A}"/>
              </a:ext>
            </a:extLst>
          </p:cNvPr>
          <p:cNvPicPr>
            <a:picLocks noGrp="1" noChangeAspect="1"/>
          </p:cNvPicPr>
          <p:nvPr>
            <p:ph idx="1"/>
          </p:nvPr>
        </p:nvPicPr>
        <p:blipFill>
          <a:blip r:embed="rId2"/>
          <a:stretch>
            <a:fillRect/>
          </a:stretch>
        </p:blipFill>
        <p:spPr>
          <a:xfrm>
            <a:off x="2561771" y="698091"/>
            <a:ext cx="6306457" cy="5339852"/>
          </a:xfrm>
          <a:prstGeom prst="rect">
            <a:avLst/>
          </a:prstGeom>
        </p:spPr>
      </p:pic>
    </p:spTree>
    <p:extLst>
      <p:ext uri="{BB962C8B-B14F-4D97-AF65-F5344CB8AC3E}">
        <p14:creationId xmlns:p14="http://schemas.microsoft.com/office/powerpoint/2010/main" val="320145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87E7-198B-4963-A3F3-A9EB4DDB5BAF}"/>
              </a:ext>
            </a:extLst>
          </p:cNvPr>
          <p:cNvSpPr>
            <a:spLocks noGrp="1"/>
          </p:cNvSpPr>
          <p:nvPr>
            <p:ph type="title"/>
          </p:nvPr>
        </p:nvSpPr>
        <p:spPr/>
        <p:txBody>
          <a:bodyPr/>
          <a:lstStyle/>
          <a:p>
            <a:endParaRPr lang="en-IE" dirty="0"/>
          </a:p>
        </p:txBody>
      </p:sp>
      <p:pic>
        <p:nvPicPr>
          <p:cNvPr id="4" name="Content Placeholder 3">
            <a:extLst>
              <a:ext uri="{FF2B5EF4-FFF2-40B4-BE49-F238E27FC236}">
                <a16:creationId xmlns:a16="http://schemas.microsoft.com/office/drawing/2014/main" id="{C2996220-56AF-4763-AF99-5E22D95868F2}"/>
              </a:ext>
            </a:extLst>
          </p:cNvPr>
          <p:cNvPicPr>
            <a:picLocks noGrp="1" noChangeAspect="1"/>
          </p:cNvPicPr>
          <p:nvPr>
            <p:ph idx="1"/>
          </p:nvPr>
        </p:nvPicPr>
        <p:blipFill>
          <a:blip r:embed="rId2"/>
          <a:stretch>
            <a:fillRect/>
          </a:stretch>
        </p:blipFill>
        <p:spPr>
          <a:xfrm>
            <a:off x="798290" y="652951"/>
            <a:ext cx="10392224" cy="5464820"/>
          </a:xfrm>
          <a:prstGeom prst="rect">
            <a:avLst/>
          </a:prstGeom>
        </p:spPr>
      </p:pic>
    </p:spTree>
    <p:extLst>
      <p:ext uri="{BB962C8B-B14F-4D97-AF65-F5344CB8AC3E}">
        <p14:creationId xmlns:p14="http://schemas.microsoft.com/office/powerpoint/2010/main" val="1967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2B0F-31AF-4D3A-B462-E110E210FA49}"/>
              </a:ext>
            </a:extLst>
          </p:cNvPr>
          <p:cNvSpPr>
            <a:spLocks noGrp="1"/>
          </p:cNvSpPr>
          <p:nvPr>
            <p:ph type="title"/>
          </p:nvPr>
        </p:nvSpPr>
        <p:spPr/>
        <p:txBody>
          <a:bodyPr>
            <a:normAutofit fontScale="90000"/>
          </a:bodyPr>
          <a:lstStyle/>
          <a:p>
            <a:r>
              <a:rPr lang="en-IE" dirty="0"/>
              <a:t>Exam Papers layout part 2-In Process of change for 2026 students</a:t>
            </a:r>
          </a:p>
        </p:txBody>
      </p:sp>
      <p:sp>
        <p:nvSpPr>
          <p:cNvPr id="3" name="Content Placeholder 2">
            <a:extLst>
              <a:ext uri="{FF2B5EF4-FFF2-40B4-BE49-F238E27FC236}">
                <a16:creationId xmlns:a16="http://schemas.microsoft.com/office/drawing/2014/main" id="{DBD11BA1-C8BA-4C31-9746-DFE807B4D07A}"/>
              </a:ext>
            </a:extLst>
          </p:cNvPr>
          <p:cNvSpPr>
            <a:spLocks noGrp="1"/>
          </p:cNvSpPr>
          <p:nvPr>
            <p:ph idx="1"/>
          </p:nvPr>
        </p:nvSpPr>
        <p:spPr/>
        <p:txBody>
          <a:bodyPr>
            <a:normAutofit/>
          </a:bodyPr>
          <a:lstStyle/>
          <a:p>
            <a:r>
              <a:rPr lang="en-US" dirty="0"/>
              <a:t>This section has essay-style questions where you have a choice of ONE question from three in each section. Spend no more than 30 mins on each question (80 marks).</a:t>
            </a:r>
          </a:p>
          <a:p>
            <a:r>
              <a:rPr lang="en-US" dirty="0"/>
              <a:t>Section 1: Physical Geography (Q1, Q2, Q3 - Pick one)16%</a:t>
            </a:r>
          </a:p>
          <a:p>
            <a:r>
              <a:rPr lang="en-US" dirty="0"/>
              <a:t>Section 2: Regional Geography (Q4, Q5, Q6 - Pick one)16%</a:t>
            </a:r>
          </a:p>
          <a:p>
            <a:r>
              <a:rPr lang="en-US" dirty="0"/>
              <a:t>Section 3: Human Elective (Q7, Q8, Q9 - Pick one) OR Economic Elective (Q10, Q11, Q12 - Pick one)16%</a:t>
            </a:r>
          </a:p>
          <a:p>
            <a:endParaRPr lang="en-IE" dirty="0"/>
          </a:p>
        </p:txBody>
      </p:sp>
    </p:spTree>
    <p:extLst>
      <p:ext uri="{BB962C8B-B14F-4D97-AF65-F5344CB8AC3E}">
        <p14:creationId xmlns:p14="http://schemas.microsoft.com/office/powerpoint/2010/main" val="309095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7287-E130-4C7C-AB11-81453AE994F1}"/>
              </a:ext>
            </a:extLst>
          </p:cNvPr>
          <p:cNvSpPr>
            <a:spLocks noGrp="1"/>
          </p:cNvSpPr>
          <p:nvPr>
            <p:ph type="title"/>
          </p:nvPr>
        </p:nvSpPr>
        <p:spPr/>
        <p:txBody>
          <a:bodyPr/>
          <a:lstStyle/>
          <a:p>
            <a:r>
              <a:rPr lang="en-IE" dirty="0"/>
              <a:t>20 Mark question</a:t>
            </a:r>
          </a:p>
        </p:txBody>
      </p:sp>
      <p:pic>
        <p:nvPicPr>
          <p:cNvPr id="4" name="Content Placeholder 3">
            <a:extLst>
              <a:ext uri="{FF2B5EF4-FFF2-40B4-BE49-F238E27FC236}">
                <a16:creationId xmlns:a16="http://schemas.microsoft.com/office/drawing/2014/main" id="{DC8E890C-9D34-4FCF-9A8E-01EA72328D44}"/>
              </a:ext>
            </a:extLst>
          </p:cNvPr>
          <p:cNvPicPr>
            <a:picLocks noGrp="1" noChangeAspect="1"/>
          </p:cNvPicPr>
          <p:nvPr>
            <p:ph idx="1"/>
          </p:nvPr>
        </p:nvPicPr>
        <p:blipFill>
          <a:blip r:embed="rId2"/>
          <a:stretch>
            <a:fillRect/>
          </a:stretch>
        </p:blipFill>
        <p:spPr>
          <a:xfrm>
            <a:off x="1349658" y="2557993"/>
            <a:ext cx="3745026" cy="3317875"/>
          </a:xfrm>
          <a:prstGeom prst="rect">
            <a:avLst/>
          </a:prstGeom>
        </p:spPr>
      </p:pic>
      <p:pic>
        <p:nvPicPr>
          <p:cNvPr id="5" name="Picture 4">
            <a:extLst>
              <a:ext uri="{FF2B5EF4-FFF2-40B4-BE49-F238E27FC236}">
                <a16:creationId xmlns:a16="http://schemas.microsoft.com/office/drawing/2014/main" id="{D454D0BE-AF6A-43AC-A988-E2C6F5461DC8}"/>
              </a:ext>
            </a:extLst>
          </p:cNvPr>
          <p:cNvPicPr>
            <a:picLocks noChangeAspect="1"/>
          </p:cNvPicPr>
          <p:nvPr/>
        </p:nvPicPr>
        <p:blipFill>
          <a:blip r:embed="rId3"/>
          <a:stretch>
            <a:fillRect/>
          </a:stretch>
        </p:blipFill>
        <p:spPr>
          <a:xfrm>
            <a:off x="6096000" y="2358571"/>
            <a:ext cx="4963212" cy="3643086"/>
          </a:xfrm>
          <a:prstGeom prst="rect">
            <a:avLst/>
          </a:prstGeom>
        </p:spPr>
      </p:pic>
    </p:spTree>
    <p:extLst>
      <p:ext uri="{BB962C8B-B14F-4D97-AF65-F5344CB8AC3E}">
        <p14:creationId xmlns:p14="http://schemas.microsoft.com/office/powerpoint/2010/main" val="3251751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CD23-A86D-4356-B3AD-791342792F61}"/>
              </a:ext>
            </a:extLst>
          </p:cNvPr>
          <p:cNvSpPr>
            <a:spLocks noGrp="1"/>
          </p:cNvSpPr>
          <p:nvPr>
            <p:ph type="title"/>
          </p:nvPr>
        </p:nvSpPr>
        <p:spPr/>
        <p:txBody>
          <a:bodyPr/>
          <a:lstStyle/>
          <a:p>
            <a:r>
              <a:rPr lang="en-IE" dirty="0"/>
              <a:t>30 Mark question</a:t>
            </a:r>
          </a:p>
        </p:txBody>
      </p:sp>
      <p:pic>
        <p:nvPicPr>
          <p:cNvPr id="4" name="Content Placeholder 3">
            <a:extLst>
              <a:ext uri="{FF2B5EF4-FFF2-40B4-BE49-F238E27FC236}">
                <a16:creationId xmlns:a16="http://schemas.microsoft.com/office/drawing/2014/main" id="{3973CA10-8E0C-4BEE-B6B6-FD2BD83EDB56}"/>
              </a:ext>
            </a:extLst>
          </p:cNvPr>
          <p:cNvPicPr>
            <a:picLocks noGrp="1" noChangeAspect="1"/>
          </p:cNvPicPr>
          <p:nvPr>
            <p:ph idx="1"/>
          </p:nvPr>
        </p:nvPicPr>
        <p:blipFill>
          <a:blip r:embed="rId2"/>
          <a:stretch>
            <a:fillRect/>
          </a:stretch>
        </p:blipFill>
        <p:spPr>
          <a:xfrm>
            <a:off x="3848923" y="2557463"/>
            <a:ext cx="4494154" cy="3317875"/>
          </a:xfrm>
          <a:prstGeom prst="rect">
            <a:avLst/>
          </a:prstGeom>
        </p:spPr>
      </p:pic>
    </p:spTree>
    <p:extLst>
      <p:ext uri="{BB962C8B-B14F-4D97-AF65-F5344CB8AC3E}">
        <p14:creationId xmlns:p14="http://schemas.microsoft.com/office/powerpoint/2010/main" val="2747639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BAD0-C666-451E-ACBD-A0E48A09815E}"/>
              </a:ext>
            </a:extLst>
          </p:cNvPr>
          <p:cNvSpPr>
            <a:spLocks noGrp="1"/>
          </p:cNvSpPr>
          <p:nvPr>
            <p:ph type="title"/>
          </p:nvPr>
        </p:nvSpPr>
        <p:spPr/>
        <p:txBody>
          <a:bodyPr/>
          <a:lstStyle/>
          <a:p>
            <a:r>
              <a:rPr lang="en-IE" dirty="0"/>
              <a:t>Project</a:t>
            </a:r>
          </a:p>
        </p:txBody>
      </p:sp>
      <p:sp>
        <p:nvSpPr>
          <p:cNvPr id="3" name="Content Placeholder 2">
            <a:extLst>
              <a:ext uri="{FF2B5EF4-FFF2-40B4-BE49-F238E27FC236}">
                <a16:creationId xmlns:a16="http://schemas.microsoft.com/office/drawing/2014/main" id="{C5A4FF9B-B57A-43C6-B834-CF6E55047BA0}"/>
              </a:ext>
            </a:extLst>
          </p:cNvPr>
          <p:cNvSpPr>
            <a:spLocks noGrp="1"/>
          </p:cNvSpPr>
          <p:nvPr>
            <p:ph idx="1"/>
          </p:nvPr>
        </p:nvSpPr>
        <p:spPr/>
        <p:txBody>
          <a:bodyPr/>
          <a:lstStyle/>
          <a:p>
            <a:r>
              <a:rPr lang="en-IE" dirty="0"/>
              <a:t>River investigation</a:t>
            </a:r>
          </a:p>
          <a:p>
            <a:r>
              <a:rPr lang="en-IE" dirty="0"/>
              <a:t>Worth 40% for both levels</a:t>
            </a:r>
          </a:p>
          <a:p>
            <a:r>
              <a:rPr lang="en-IE" dirty="0"/>
              <a:t>Group activity-Individual written booklet</a:t>
            </a:r>
          </a:p>
          <a:p>
            <a:r>
              <a:rPr lang="en-IE" dirty="0" err="1"/>
              <a:t>Fieldstudy</a:t>
            </a:r>
            <a:r>
              <a:rPr lang="en-IE" dirty="0"/>
              <a:t> completed in September-due April of 6</a:t>
            </a:r>
            <a:r>
              <a:rPr lang="en-IE" baseline="30000" dirty="0"/>
              <a:t>th</a:t>
            </a:r>
            <a:r>
              <a:rPr lang="en-IE" dirty="0"/>
              <a:t> Year.</a:t>
            </a:r>
          </a:p>
          <a:p>
            <a:pPr marL="0" indent="0">
              <a:buNone/>
            </a:pPr>
            <a:endParaRPr lang="en-IE" dirty="0"/>
          </a:p>
        </p:txBody>
      </p:sp>
    </p:spTree>
    <p:extLst>
      <p:ext uri="{BB962C8B-B14F-4D97-AF65-F5344CB8AC3E}">
        <p14:creationId xmlns:p14="http://schemas.microsoft.com/office/powerpoint/2010/main" val="212838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899E-77A5-4DE6-9782-49C5EC67B07A}"/>
              </a:ext>
            </a:extLst>
          </p:cNvPr>
          <p:cNvSpPr>
            <a:spLocks noGrp="1"/>
          </p:cNvSpPr>
          <p:nvPr>
            <p:ph type="title"/>
          </p:nvPr>
        </p:nvSpPr>
        <p:spPr/>
        <p:txBody>
          <a:bodyPr/>
          <a:lstStyle/>
          <a:p>
            <a:r>
              <a:rPr lang="en-IE" dirty="0"/>
              <a:t>Cross Curricular</a:t>
            </a:r>
          </a:p>
        </p:txBody>
      </p:sp>
      <p:sp>
        <p:nvSpPr>
          <p:cNvPr id="3" name="Content Placeholder 2">
            <a:extLst>
              <a:ext uri="{FF2B5EF4-FFF2-40B4-BE49-F238E27FC236}">
                <a16:creationId xmlns:a16="http://schemas.microsoft.com/office/drawing/2014/main" id="{5A5F54C7-6817-40A0-A7FC-EDADC7E24048}"/>
              </a:ext>
            </a:extLst>
          </p:cNvPr>
          <p:cNvSpPr>
            <a:spLocks noGrp="1"/>
          </p:cNvSpPr>
          <p:nvPr>
            <p:ph idx="1"/>
          </p:nvPr>
        </p:nvSpPr>
        <p:spPr/>
        <p:txBody>
          <a:bodyPr/>
          <a:lstStyle/>
          <a:p>
            <a:r>
              <a:rPr lang="en-IE" dirty="0"/>
              <a:t>Geography links in with Biology, Maths, Economics and the new subject </a:t>
            </a:r>
            <a:r>
              <a:rPr lang="en-US" dirty="0"/>
              <a:t>climate action and sustainable development. </a:t>
            </a:r>
          </a:p>
          <a:p>
            <a:endParaRPr lang="en-IE" dirty="0"/>
          </a:p>
        </p:txBody>
      </p:sp>
    </p:spTree>
    <p:extLst>
      <p:ext uri="{BB962C8B-B14F-4D97-AF65-F5344CB8AC3E}">
        <p14:creationId xmlns:p14="http://schemas.microsoft.com/office/powerpoint/2010/main" val="26078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AC9F-6452-44FB-9EEA-DBFC2068F789}"/>
              </a:ext>
            </a:extLst>
          </p:cNvPr>
          <p:cNvSpPr>
            <a:spLocks noGrp="1"/>
          </p:cNvSpPr>
          <p:nvPr>
            <p:ph type="title"/>
          </p:nvPr>
        </p:nvSpPr>
        <p:spPr/>
        <p:txBody>
          <a:bodyPr/>
          <a:lstStyle/>
          <a:p>
            <a:r>
              <a:rPr lang="en-IE" dirty="0"/>
              <a:t>Geography at a national level</a:t>
            </a:r>
          </a:p>
        </p:txBody>
      </p:sp>
      <p:sp>
        <p:nvSpPr>
          <p:cNvPr id="3" name="Content Placeholder 2">
            <a:extLst>
              <a:ext uri="{FF2B5EF4-FFF2-40B4-BE49-F238E27FC236}">
                <a16:creationId xmlns:a16="http://schemas.microsoft.com/office/drawing/2014/main" id="{14DC6EE9-8C78-46E5-9BD9-0D1AC0FD6C92}"/>
              </a:ext>
            </a:extLst>
          </p:cNvPr>
          <p:cNvSpPr>
            <a:spLocks noGrp="1"/>
          </p:cNvSpPr>
          <p:nvPr>
            <p:ph idx="1"/>
          </p:nvPr>
        </p:nvSpPr>
        <p:spPr/>
        <p:txBody>
          <a:bodyPr>
            <a:normAutofit/>
          </a:bodyPr>
          <a:lstStyle/>
          <a:p>
            <a:pPr marL="0" indent="0">
              <a:buNone/>
            </a:pPr>
            <a:br>
              <a:rPr lang="en-US" dirty="0"/>
            </a:br>
            <a:r>
              <a:rPr lang="en-US" dirty="0"/>
              <a:t> </a:t>
            </a:r>
            <a:br>
              <a:rPr lang="en-US" dirty="0"/>
            </a:br>
            <a:r>
              <a:rPr lang="en-US" dirty="0"/>
              <a:t>Leaving Cert Geography is the </a:t>
            </a:r>
            <a:r>
              <a:rPr lang="en-US" b="1" dirty="0"/>
              <a:t>second most popular </a:t>
            </a:r>
            <a:r>
              <a:rPr lang="en-US" dirty="0"/>
              <a:t>optional Leaving Cert subject in Ireland. Approximately, 27,000 students take LC Geography every year. Of this number,</a:t>
            </a:r>
            <a:r>
              <a:rPr lang="en-US" b="1" dirty="0"/>
              <a:t> 80% take it at higher level.</a:t>
            </a:r>
          </a:p>
          <a:p>
            <a:pPr marL="0" indent="0">
              <a:buNone/>
            </a:pPr>
            <a:br>
              <a:rPr lang="en-US" dirty="0"/>
            </a:br>
            <a:endParaRPr lang="en-IE" dirty="0"/>
          </a:p>
        </p:txBody>
      </p:sp>
    </p:spTree>
    <p:extLst>
      <p:ext uri="{BB962C8B-B14F-4D97-AF65-F5344CB8AC3E}">
        <p14:creationId xmlns:p14="http://schemas.microsoft.com/office/powerpoint/2010/main" val="35423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C7750-EEC0-4524-92A5-009680EC1BFD}"/>
              </a:ext>
            </a:extLst>
          </p:cNvPr>
          <p:cNvPicPr>
            <a:picLocks noChangeAspect="1"/>
          </p:cNvPicPr>
          <p:nvPr/>
        </p:nvPicPr>
        <p:blipFill>
          <a:blip r:embed="rId2"/>
          <a:stretch>
            <a:fillRect/>
          </a:stretch>
        </p:blipFill>
        <p:spPr>
          <a:xfrm>
            <a:off x="696687" y="744449"/>
            <a:ext cx="10428514" cy="5547494"/>
          </a:xfrm>
          <a:prstGeom prst="rect">
            <a:avLst/>
          </a:prstGeom>
        </p:spPr>
      </p:pic>
      <p:sp>
        <p:nvSpPr>
          <p:cNvPr id="2" name="Title 1">
            <a:extLst>
              <a:ext uri="{FF2B5EF4-FFF2-40B4-BE49-F238E27FC236}">
                <a16:creationId xmlns:a16="http://schemas.microsoft.com/office/drawing/2014/main" id="{ACFF1DE4-EFED-404F-976B-EF8EDAE7A15E}"/>
              </a:ext>
            </a:extLst>
          </p:cNvPr>
          <p:cNvSpPr>
            <a:spLocks noGrp="1"/>
          </p:cNvSpPr>
          <p:nvPr>
            <p:ph type="title"/>
          </p:nvPr>
        </p:nvSpPr>
        <p:spPr/>
        <p:txBody>
          <a:bodyPr/>
          <a:lstStyle/>
          <a:p>
            <a:endParaRPr lang="en-IE" dirty="0"/>
          </a:p>
        </p:txBody>
      </p:sp>
      <p:sp>
        <p:nvSpPr>
          <p:cNvPr id="6" name="Content Placeholder 5">
            <a:extLst>
              <a:ext uri="{FF2B5EF4-FFF2-40B4-BE49-F238E27FC236}">
                <a16:creationId xmlns:a16="http://schemas.microsoft.com/office/drawing/2014/main" id="{E09D4E3B-2A8E-4D58-9B72-2A4891611E43}"/>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701344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0076-C045-428D-936E-BD0A99E23216}"/>
              </a:ext>
            </a:extLst>
          </p:cNvPr>
          <p:cNvSpPr>
            <a:spLocks noGrp="1"/>
          </p:cNvSpPr>
          <p:nvPr>
            <p:ph type="title"/>
          </p:nvPr>
        </p:nvSpPr>
        <p:spPr/>
        <p:txBody>
          <a:bodyPr/>
          <a:lstStyle/>
          <a:p>
            <a:r>
              <a:rPr lang="en-IE" dirty="0"/>
              <a:t>Common Questions</a:t>
            </a:r>
          </a:p>
        </p:txBody>
      </p:sp>
      <p:sp>
        <p:nvSpPr>
          <p:cNvPr id="3" name="Content Placeholder 2">
            <a:extLst>
              <a:ext uri="{FF2B5EF4-FFF2-40B4-BE49-F238E27FC236}">
                <a16:creationId xmlns:a16="http://schemas.microsoft.com/office/drawing/2014/main" id="{0E6E5D48-2FF3-4FB1-940F-D37A9ACB9C5D}"/>
              </a:ext>
            </a:extLst>
          </p:cNvPr>
          <p:cNvSpPr>
            <a:spLocks noGrp="1"/>
          </p:cNvSpPr>
          <p:nvPr>
            <p:ph idx="1"/>
          </p:nvPr>
        </p:nvSpPr>
        <p:spPr/>
        <p:txBody>
          <a:bodyPr/>
          <a:lstStyle/>
          <a:p>
            <a:r>
              <a:rPr lang="en-IE" dirty="0"/>
              <a:t>Do you need to have done Junior cycle Geography?</a:t>
            </a:r>
          </a:p>
          <a:p>
            <a:r>
              <a:rPr lang="en-IE" dirty="0"/>
              <a:t>Is there a lot of writing?</a:t>
            </a:r>
          </a:p>
          <a:p>
            <a:r>
              <a:rPr lang="en-IE" dirty="0"/>
              <a:t>How much is the project worth?</a:t>
            </a:r>
          </a:p>
          <a:p>
            <a:r>
              <a:rPr lang="en-IE" dirty="0"/>
              <a:t>What’s the style of learning in the classroom?</a:t>
            </a:r>
          </a:p>
          <a:p>
            <a:r>
              <a:rPr lang="en-IE" dirty="0"/>
              <a:t>Do we get to go on fieldtrips/guest speakers?</a:t>
            </a:r>
          </a:p>
          <a:p>
            <a:endParaRPr lang="en-IE" dirty="0"/>
          </a:p>
        </p:txBody>
      </p:sp>
    </p:spTree>
    <p:extLst>
      <p:ext uri="{BB962C8B-B14F-4D97-AF65-F5344CB8AC3E}">
        <p14:creationId xmlns:p14="http://schemas.microsoft.com/office/powerpoint/2010/main" val="273187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759F-CDAF-4DB2-A164-1BADD02A6007}"/>
              </a:ext>
            </a:extLst>
          </p:cNvPr>
          <p:cNvSpPr>
            <a:spLocks noGrp="1"/>
          </p:cNvSpPr>
          <p:nvPr>
            <p:ph type="title"/>
          </p:nvPr>
        </p:nvSpPr>
        <p:spPr/>
        <p:txBody>
          <a:bodyPr/>
          <a:lstStyle/>
          <a:p>
            <a:r>
              <a:rPr lang="en-IE" dirty="0"/>
              <a:t>Teachers in the Geography Department</a:t>
            </a:r>
          </a:p>
        </p:txBody>
      </p:sp>
      <p:sp>
        <p:nvSpPr>
          <p:cNvPr id="3" name="Content Placeholder 2">
            <a:extLst>
              <a:ext uri="{FF2B5EF4-FFF2-40B4-BE49-F238E27FC236}">
                <a16:creationId xmlns:a16="http://schemas.microsoft.com/office/drawing/2014/main" id="{BF3D5C2F-C571-4E84-9769-5C2F5ECB2D13}"/>
              </a:ext>
            </a:extLst>
          </p:cNvPr>
          <p:cNvSpPr>
            <a:spLocks noGrp="1"/>
          </p:cNvSpPr>
          <p:nvPr>
            <p:ph idx="1"/>
          </p:nvPr>
        </p:nvSpPr>
        <p:spPr/>
        <p:txBody>
          <a:bodyPr/>
          <a:lstStyle/>
          <a:p>
            <a:r>
              <a:rPr lang="en-IE" dirty="0" err="1"/>
              <a:t>Ms.Casey</a:t>
            </a:r>
            <a:endParaRPr lang="en-IE" dirty="0"/>
          </a:p>
          <a:p>
            <a:r>
              <a:rPr lang="en-IE" dirty="0" err="1"/>
              <a:t>Ms.O’Connor</a:t>
            </a:r>
            <a:endParaRPr lang="en-IE" dirty="0"/>
          </a:p>
          <a:p>
            <a:r>
              <a:rPr lang="en-IE" dirty="0" err="1"/>
              <a:t>Ms.Long</a:t>
            </a:r>
            <a:endParaRPr lang="en-IE" dirty="0"/>
          </a:p>
          <a:p>
            <a:r>
              <a:rPr lang="en-IE" dirty="0" err="1"/>
              <a:t>Mr.Hayes</a:t>
            </a:r>
            <a:endParaRPr lang="en-IE" dirty="0"/>
          </a:p>
          <a:p>
            <a:r>
              <a:rPr lang="en-IE" dirty="0" err="1"/>
              <a:t>Ms.J</a:t>
            </a:r>
            <a:r>
              <a:rPr lang="en-IE" dirty="0"/>
              <a:t> </a:t>
            </a:r>
            <a:r>
              <a:rPr lang="en-IE" dirty="0" err="1"/>
              <a:t>O’Dwyer</a:t>
            </a:r>
            <a:endParaRPr lang="en-IE" dirty="0"/>
          </a:p>
        </p:txBody>
      </p:sp>
    </p:spTree>
    <p:extLst>
      <p:ext uri="{BB962C8B-B14F-4D97-AF65-F5344CB8AC3E}">
        <p14:creationId xmlns:p14="http://schemas.microsoft.com/office/powerpoint/2010/main" val="361138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A5B5-54AE-4889-9D00-7E188698BE33}"/>
              </a:ext>
            </a:extLst>
          </p:cNvPr>
          <p:cNvSpPr>
            <a:spLocks noGrp="1"/>
          </p:cNvSpPr>
          <p:nvPr>
            <p:ph type="title"/>
          </p:nvPr>
        </p:nvSpPr>
        <p:spPr>
          <a:xfrm>
            <a:off x="-3485285" y="-1244545"/>
            <a:ext cx="5820947" cy="426753"/>
          </a:xfrm>
        </p:spPr>
        <p:txBody>
          <a:bodyPr>
            <a:normAutofit fontScale="90000"/>
          </a:bodyPr>
          <a:lstStyle/>
          <a:p>
            <a:endParaRPr lang="en-IE" dirty="0"/>
          </a:p>
        </p:txBody>
      </p:sp>
      <p:pic>
        <p:nvPicPr>
          <p:cNvPr id="5" name="Content Placeholder 4">
            <a:extLst>
              <a:ext uri="{FF2B5EF4-FFF2-40B4-BE49-F238E27FC236}">
                <a16:creationId xmlns:a16="http://schemas.microsoft.com/office/drawing/2014/main" id="{4EE13297-F2AA-4DD7-A328-BE1952BE170C}"/>
              </a:ext>
            </a:extLst>
          </p:cNvPr>
          <p:cNvPicPr>
            <a:picLocks noGrp="1" noChangeAspect="1"/>
          </p:cNvPicPr>
          <p:nvPr>
            <p:ph idx="1"/>
          </p:nvPr>
        </p:nvPicPr>
        <p:blipFill>
          <a:blip r:embed="rId2"/>
          <a:stretch>
            <a:fillRect/>
          </a:stretch>
        </p:blipFill>
        <p:spPr>
          <a:xfrm>
            <a:off x="403687" y="3033486"/>
            <a:ext cx="2600341" cy="3317875"/>
          </a:xfrm>
          <a:prstGeom prst="rect">
            <a:avLst/>
          </a:prstGeom>
        </p:spPr>
      </p:pic>
      <p:pic>
        <p:nvPicPr>
          <p:cNvPr id="6" name="Picture 5">
            <a:extLst>
              <a:ext uri="{FF2B5EF4-FFF2-40B4-BE49-F238E27FC236}">
                <a16:creationId xmlns:a16="http://schemas.microsoft.com/office/drawing/2014/main" id="{31A73293-CFCE-4959-B7A9-62B589E010FE}"/>
              </a:ext>
            </a:extLst>
          </p:cNvPr>
          <p:cNvPicPr>
            <a:picLocks noChangeAspect="1"/>
          </p:cNvPicPr>
          <p:nvPr/>
        </p:nvPicPr>
        <p:blipFill>
          <a:blip r:embed="rId3"/>
          <a:stretch>
            <a:fillRect/>
          </a:stretch>
        </p:blipFill>
        <p:spPr>
          <a:xfrm>
            <a:off x="4769518" y="569006"/>
            <a:ext cx="2405122" cy="3078635"/>
          </a:xfrm>
          <a:prstGeom prst="rect">
            <a:avLst/>
          </a:prstGeom>
        </p:spPr>
      </p:pic>
      <p:pic>
        <p:nvPicPr>
          <p:cNvPr id="7" name="Picture 6">
            <a:extLst>
              <a:ext uri="{FF2B5EF4-FFF2-40B4-BE49-F238E27FC236}">
                <a16:creationId xmlns:a16="http://schemas.microsoft.com/office/drawing/2014/main" id="{BA5E466E-51B2-41DF-914B-AEF8C7AEA931}"/>
              </a:ext>
            </a:extLst>
          </p:cNvPr>
          <p:cNvPicPr>
            <a:picLocks noChangeAspect="1"/>
          </p:cNvPicPr>
          <p:nvPr/>
        </p:nvPicPr>
        <p:blipFill>
          <a:blip r:embed="rId4"/>
          <a:stretch>
            <a:fillRect/>
          </a:stretch>
        </p:blipFill>
        <p:spPr>
          <a:xfrm>
            <a:off x="9115818" y="2108323"/>
            <a:ext cx="2558377" cy="3463548"/>
          </a:xfrm>
          <a:prstGeom prst="rect">
            <a:avLst/>
          </a:prstGeom>
        </p:spPr>
      </p:pic>
      <p:pic>
        <p:nvPicPr>
          <p:cNvPr id="8" name="Picture 7">
            <a:extLst>
              <a:ext uri="{FF2B5EF4-FFF2-40B4-BE49-F238E27FC236}">
                <a16:creationId xmlns:a16="http://schemas.microsoft.com/office/drawing/2014/main" id="{BA6B4A7C-6001-4F03-BC34-933659CB4A44}"/>
              </a:ext>
            </a:extLst>
          </p:cNvPr>
          <p:cNvPicPr>
            <a:picLocks noChangeAspect="1"/>
          </p:cNvPicPr>
          <p:nvPr/>
        </p:nvPicPr>
        <p:blipFill>
          <a:blip r:embed="rId5"/>
          <a:stretch>
            <a:fillRect/>
          </a:stretch>
        </p:blipFill>
        <p:spPr>
          <a:xfrm>
            <a:off x="4572970" y="3766457"/>
            <a:ext cx="4253095" cy="2344862"/>
          </a:xfrm>
          <a:prstGeom prst="rect">
            <a:avLst/>
          </a:prstGeom>
        </p:spPr>
      </p:pic>
      <p:pic>
        <p:nvPicPr>
          <p:cNvPr id="9" name="Picture 8">
            <a:extLst>
              <a:ext uri="{FF2B5EF4-FFF2-40B4-BE49-F238E27FC236}">
                <a16:creationId xmlns:a16="http://schemas.microsoft.com/office/drawing/2014/main" id="{CDE4F305-5578-43D1-9E1C-A8E7E56C8A0B}"/>
              </a:ext>
            </a:extLst>
          </p:cNvPr>
          <p:cNvPicPr>
            <a:picLocks noChangeAspect="1"/>
          </p:cNvPicPr>
          <p:nvPr/>
        </p:nvPicPr>
        <p:blipFill>
          <a:blip r:embed="rId6"/>
          <a:stretch>
            <a:fillRect/>
          </a:stretch>
        </p:blipFill>
        <p:spPr>
          <a:xfrm>
            <a:off x="205651" y="958016"/>
            <a:ext cx="3402637" cy="2470984"/>
          </a:xfrm>
          <a:prstGeom prst="rect">
            <a:avLst/>
          </a:prstGeom>
        </p:spPr>
      </p:pic>
      <p:pic>
        <p:nvPicPr>
          <p:cNvPr id="2050" name="Picture 2" descr="Microsoft OneNote - Wikipedia">
            <a:extLst>
              <a:ext uri="{FF2B5EF4-FFF2-40B4-BE49-F238E27FC236}">
                <a16:creationId xmlns:a16="http://schemas.microsoft.com/office/drawing/2014/main" id="{9A4D2472-6A16-4A40-9DD2-1D94267A5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651" y="105551"/>
            <a:ext cx="1345517" cy="12531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5817BE7-7AD0-4182-A05B-42D764FD0466}"/>
              </a:ext>
            </a:extLst>
          </p:cNvPr>
          <p:cNvPicPr>
            <a:picLocks noChangeAspect="1"/>
          </p:cNvPicPr>
          <p:nvPr/>
        </p:nvPicPr>
        <p:blipFill>
          <a:blip r:embed="rId8"/>
          <a:stretch>
            <a:fillRect/>
          </a:stretch>
        </p:blipFill>
        <p:spPr>
          <a:xfrm>
            <a:off x="2128364" y="-43220"/>
            <a:ext cx="1722748" cy="1604448"/>
          </a:xfrm>
          <a:prstGeom prst="rect">
            <a:avLst/>
          </a:prstGeom>
        </p:spPr>
      </p:pic>
      <p:pic>
        <p:nvPicPr>
          <p:cNvPr id="11" name="Picture 10">
            <a:extLst>
              <a:ext uri="{FF2B5EF4-FFF2-40B4-BE49-F238E27FC236}">
                <a16:creationId xmlns:a16="http://schemas.microsoft.com/office/drawing/2014/main" id="{1DECA2A2-B4AE-4806-8137-6B47C5F77BDD}"/>
              </a:ext>
            </a:extLst>
          </p:cNvPr>
          <p:cNvPicPr>
            <a:picLocks noChangeAspect="1"/>
          </p:cNvPicPr>
          <p:nvPr/>
        </p:nvPicPr>
        <p:blipFill>
          <a:blip r:embed="rId9"/>
          <a:stretch>
            <a:fillRect/>
          </a:stretch>
        </p:blipFill>
        <p:spPr>
          <a:xfrm>
            <a:off x="2674711" y="5453847"/>
            <a:ext cx="2477860" cy="1302875"/>
          </a:xfrm>
          <a:prstGeom prst="rect">
            <a:avLst/>
          </a:prstGeom>
        </p:spPr>
      </p:pic>
      <p:pic>
        <p:nvPicPr>
          <p:cNvPr id="12" name="Picture 11">
            <a:extLst>
              <a:ext uri="{FF2B5EF4-FFF2-40B4-BE49-F238E27FC236}">
                <a16:creationId xmlns:a16="http://schemas.microsoft.com/office/drawing/2014/main" id="{90F092C0-5BCC-48C0-B2B7-D8C7656633C1}"/>
              </a:ext>
            </a:extLst>
          </p:cNvPr>
          <p:cNvPicPr>
            <a:picLocks noChangeAspect="1"/>
          </p:cNvPicPr>
          <p:nvPr/>
        </p:nvPicPr>
        <p:blipFill>
          <a:blip r:embed="rId10"/>
          <a:stretch>
            <a:fillRect/>
          </a:stretch>
        </p:blipFill>
        <p:spPr>
          <a:xfrm>
            <a:off x="7341526" y="-43220"/>
            <a:ext cx="2969078" cy="1768812"/>
          </a:xfrm>
          <a:prstGeom prst="rect">
            <a:avLst/>
          </a:prstGeom>
        </p:spPr>
      </p:pic>
      <p:pic>
        <p:nvPicPr>
          <p:cNvPr id="13" name="Picture 12">
            <a:extLst>
              <a:ext uri="{FF2B5EF4-FFF2-40B4-BE49-F238E27FC236}">
                <a16:creationId xmlns:a16="http://schemas.microsoft.com/office/drawing/2014/main" id="{4B08F198-03F1-44A0-986C-D1AA9C2C47AE}"/>
              </a:ext>
            </a:extLst>
          </p:cNvPr>
          <p:cNvPicPr>
            <a:picLocks noChangeAspect="1"/>
          </p:cNvPicPr>
          <p:nvPr/>
        </p:nvPicPr>
        <p:blipFill>
          <a:blip r:embed="rId11"/>
          <a:stretch>
            <a:fillRect/>
          </a:stretch>
        </p:blipFill>
        <p:spPr>
          <a:xfrm>
            <a:off x="7174640" y="1725592"/>
            <a:ext cx="1956747" cy="1822378"/>
          </a:xfrm>
          <a:prstGeom prst="rect">
            <a:avLst/>
          </a:prstGeom>
        </p:spPr>
      </p:pic>
    </p:spTree>
    <p:extLst>
      <p:ext uri="{BB962C8B-B14F-4D97-AF65-F5344CB8AC3E}">
        <p14:creationId xmlns:p14="http://schemas.microsoft.com/office/powerpoint/2010/main" val="324725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C03B-C6EA-427A-B53A-6296EA0E80FF}"/>
              </a:ext>
            </a:extLst>
          </p:cNvPr>
          <p:cNvSpPr>
            <a:spLocks noGrp="1"/>
          </p:cNvSpPr>
          <p:nvPr>
            <p:ph type="title"/>
          </p:nvPr>
        </p:nvSpPr>
        <p:spPr/>
        <p:txBody>
          <a:bodyPr/>
          <a:lstStyle/>
          <a:p>
            <a:r>
              <a:rPr lang="en-IE" dirty="0"/>
              <a:t>Breakdown of Levels</a:t>
            </a:r>
          </a:p>
        </p:txBody>
      </p:sp>
      <p:sp>
        <p:nvSpPr>
          <p:cNvPr id="3" name="Content Placeholder 2">
            <a:extLst>
              <a:ext uri="{FF2B5EF4-FFF2-40B4-BE49-F238E27FC236}">
                <a16:creationId xmlns:a16="http://schemas.microsoft.com/office/drawing/2014/main" id="{72C5DFF8-C01D-4594-9F12-68F9CE120C0E}"/>
              </a:ext>
            </a:extLst>
          </p:cNvPr>
          <p:cNvSpPr>
            <a:spLocks noGrp="1"/>
          </p:cNvSpPr>
          <p:nvPr>
            <p:ph idx="1"/>
          </p:nvPr>
        </p:nvSpPr>
        <p:spPr/>
        <p:txBody>
          <a:bodyPr/>
          <a:lstStyle/>
          <a:p>
            <a:r>
              <a:rPr lang="en-US" dirty="0"/>
              <a:t>Leaving Cert Geography consists of four (O.L) or five (H.L) sections which make up the written examination + a fieldwork project. The exam is worth 60% of the marks and the fieldwork is worth 40%. </a:t>
            </a:r>
          </a:p>
          <a:p>
            <a:r>
              <a:rPr lang="en-US" dirty="0"/>
              <a:t>All students, whether H.L or O.L will submit a fieldwork project, which is handed up in April of the Leaving Cert year.</a:t>
            </a:r>
            <a:br>
              <a:rPr lang="en-US" dirty="0"/>
            </a:br>
            <a:endParaRPr lang="en-IE" dirty="0"/>
          </a:p>
          <a:p>
            <a:endParaRPr lang="en-IE" dirty="0"/>
          </a:p>
        </p:txBody>
      </p:sp>
    </p:spTree>
    <p:extLst>
      <p:ext uri="{BB962C8B-B14F-4D97-AF65-F5344CB8AC3E}">
        <p14:creationId xmlns:p14="http://schemas.microsoft.com/office/powerpoint/2010/main" val="155808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1D52-3D28-4930-9C0C-FE77FA215CB4}"/>
              </a:ext>
            </a:extLst>
          </p:cNvPr>
          <p:cNvSpPr>
            <a:spLocks noGrp="1"/>
          </p:cNvSpPr>
          <p:nvPr>
            <p:ph type="title"/>
          </p:nvPr>
        </p:nvSpPr>
        <p:spPr>
          <a:xfrm>
            <a:off x="1295402" y="982133"/>
            <a:ext cx="9601196" cy="173808"/>
          </a:xfrm>
        </p:spPr>
        <p:txBody>
          <a:bodyPr>
            <a:normAutofit fontScale="90000"/>
          </a:bodyPr>
          <a:lstStyle/>
          <a:p>
            <a:r>
              <a:rPr lang="en-IE" dirty="0"/>
              <a:t>Unifying Topics</a:t>
            </a:r>
          </a:p>
        </p:txBody>
      </p:sp>
      <p:pic>
        <p:nvPicPr>
          <p:cNvPr id="5" name="Content Placeholder 4">
            <a:extLst>
              <a:ext uri="{FF2B5EF4-FFF2-40B4-BE49-F238E27FC236}">
                <a16:creationId xmlns:a16="http://schemas.microsoft.com/office/drawing/2014/main" id="{0F4ECF20-CA86-4599-BF48-AAA067461830}"/>
              </a:ext>
            </a:extLst>
          </p:cNvPr>
          <p:cNvPicPr>
            <a:picLocks noGrp="1" noChangeAspect="1"/>
          </p:cNvPicPr>
          <p:nvPr>
            <p:ph idx="1"/>
          </p:nvPr>
        </p:nvPicPr>
        <p:blipFill>
          <a:blip r:embed="rId2"/>
          <a:stretch>
            <a:fillRect/>
          </a:stretch>
        </p:blipFill>
        <p:spPr>
          <a:xfrm>
            <a:off x="1345720" y="1512498"/>
            <a:ext cx="9550877" cy="4715773"/>
          </a:xfrm>
        </p:spPr>
      </p:pic>
    </p:spTree>
    <p:extLst>
      <p:ext uri="{BB962C8B-B14F-4D97-AF65-F5344CB8AC3E}">
        <p14:creationId xmlns:p14="http://schemas.microsoft.com/office/powerpoint/2010/main" val="164879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823-40A9-7BEF-A176-6F062B0CA810}"/>
              </a:ext>
            </a:extLst>
          </p:cNvPr>
          <p:cNvSpPr>
            <a:spLocks noGrp="1"/>
          </p:cNvSpPr>
          <p:nvPr>
            <p:ph type="title"/>
          </p:nvPr>
        </p:nvSpPr>
        <p:spPr/>
        <p:txBody>
          <a:bodyPr/>
          <a:lstStyle/>
          <a:p>
            <a:r>
              <a:rPr lang="en-IE" dirty="0"/>
              <a:t>New Course 2026</a:t>
            </a:r>
          </a:p>
        </p:txBody>
      </p:sp>
      <p:sp>
        <p:nvSpPr>
          <p:cNvPr id="3" name="Content Placeholder 2">
            <a:extLst>
              <a:ext uri="{FF2B5EF4-FFF2-40B4-BE49-F238E27FC236}">
                <a16:creationId xmlns:a16="http://schemas.microsoft.com/office/drawing/2014/main" id="{D8F314E7-522B-6F5E-B675-EBBEC7AB1137}"/>
              </a:ext>
            </a:extLst>
          </p:cNvPr>
          <p:cNvSpPr>
            <a:spLocks noGrp="1"/>
          </p:cNvSpPr>
          <p:nvPr>
            <p:ph idx="1"/>
          </p:nvPr>
        </p:nvSpPr>
        <p:spPr/>
        <p:txBody>
          <a:bodyPr>
            <a:normAutofit fontScale="47500" lnSpcReduction="20000"/>
          </a:bodyPr>
          <a:lstStyle/>
          <a:p>
            <a:r>
              <a:rPr lang="en-GB" b="1" dirty="0"/>
              <a:t>Unifying Strand</a:t>
            </a:r>
            <a:r>
              <a:rPr lang="en-GB" dirty="0"/>
              <a:t> </a:t>
            </a:r>
            <a:r>
              <a:rPr lang="en-GB" b="1" dirty="0"/>
              <a:t>- Applying geographical thinking and skills </a:t>
            </a:r>
            <a:br>
              <a:rPr lang="en-GB" b="1" dirty="0"/>
            </a:br>
            <a:endParaRPr lang="en-GB" b="1" dirty="0"/>
          </a:p>
          <a:p>
            <a:pPr marL="0" indent="0">
              <a:buNone/>
            </a:pPr>
            <a:r>
              <a:rPr lang="en-GB" dirty="0"/>
              <a:t>Applying geographical thinking and skills is a Unifying Strand which builds upon learning from the Junior Cycle Geography concept of </a:t>
            </a:r>
            <a:r>
              <a:rPr lang="en-GB" dirty="0" err="1"/>
              <a:t>Geoliteracy</a:t>
            </a:r>
            <a:r>
              <a:rPr lang="en-GB" dirty="0"/>
              <a:t> and the contextual elements of processes, patterns, systems and scale; geographical skills; and sustainability. The Unifying Strand supports students to develop their disciplinary knowledge including their understanding of the nature of geographical knowledge and how this is generated and communicated through inquiry</a:t>
            </a:r>
          </a:p>
          <a:p>
            <a:r>
              <a:rPr lang="en-GB" b="1" dirty="0"/>
              <a:t>Strand 1 - The physical environment </a:t>
            </a:r>
            <a:endParaRPr lang="en-GB" dirty="0"/>
          </a:p>
          <a:p>
            <a:pPr marL="0" indent="0">
              <a:buNone/>
            </a:pPr>
            <a:r>
              <a:rPr lang="en-GB" dirty="0"/>
              <a:t>In Strand 1, students focus on physical processes and systems, and human interactions. Students will engage with learning in this strand through the settings specified in the table below and through other relevant local, Irish, international and/or global settings as appropriate. Throughout their study of Strand 1, students will encounter and apply their geographical thinking and skills from the Unifying Strand in an integrated manner</a:t>
            </a:r>
          </a:p>
          <a:p>
            <a:r>
              <a:rPr lang="en-GB" b="1" dirty="0"/>
              <a:t>Strand 2</a:t>
            </a:r>
            <a:r>
              <a:rPr lang="en-GB" dirty="0"/>
              <a:t>  </a:t>
            </a:r>
            <a:r>
              <a:rPr lang="en-GB" b="1" dirty="0"/>
              <a:t>- The human environment</a:t>
            </a:r>
            <a:endParaRPr lang="en-GB" dirty="0"/>
          </a:p>
          <a:p>
            <a:pPr marL="0" indent="0">
              <a:buNone/>
            </a:pPr>
            <a:r>
              <a:rPr lang="en-GB" dirty="0"/>
              <a:t>In Strand 2, students focus on key aspects of human geography including human settlement, population, and migration. Students will engage with learning in this strand through the settings specified in the table below and through other relevant local, Irish, international and/or global settings as appropriate. Throughout their study of Strand 2, students will encounter and apply the disciplinary learning outlined in the Unifying Strand in an integrated manner</a:t>
            </a:r>
          </a:p>
          <a:p>
            <a:r>
              <a:rPr lang="en-GB" b="1" dirty="0"/>
              <a:t>Strand 3</a:t>
            </a:r>
            <a:r>
              <a:rPr lang="en-GB" dirty="0"/>
              <a:t> </a:t>
            </a:r>
            <a:r>
              <a:rPr lang="en-GB" b="1" dirty="0"/>
              <a:t>- The global environment</a:t>
            </a:r>
            <a:endParaRPr lang="en-GB" dirty="0"/>
          </a:p>
          <a:p>
            <a:pPr marL="0" indent="0">
              <a:buNone/>
            </a:pPr>
            <a:r>
              <a:rPr lang="en-GB" dirty="0"/>
              <a:t>In Strand 3, students focus on agriculture and fisheries, tourism, globalisation, development and geopolitics. Students will engage with learning in this strand through the settings specified in the table below and through other relevant local, national, international, and/or global settings as appropriate. Through their study of Strand 3, students will encounter and apply the disciplinary learning outlined in the Unifying Strand in an integrated manner. </a:t>
            </a:r>
          </a:p>
          <a:p>
            <a:endParaRPr lang="en-IE" dirty="0"/>
          </a:p>
        </p:txBody>
      </p:sp>
    </p:spTree>
    <p:extLst>
      <p:ext uri="{BB962C8B-B14F-4D97-AF65-F5344CB8AC3E}">
        <p14:creationId xmlns:p14="http://schemas.microsoft.com/office/powerpoint/2010/main" val="72206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7070F-DE90-4548-976C-180C55A9341D}"/>
              </a:ext>
            </a:extLst>
          </p:cNvPr>
          <p:cNvSpPr>
            <a:spLocks noGrp="1"/>
          </p:cNvSpPr>
          <p:nvPr>
            <p:ph type="title"/>
          </p:nvPr>
        </p:nvSpPr>
        <p:spPr/>
        <p:txBody>
          <a:bodyPr/>
          <a:lstStyle/>
          <a:p>
            <a:r>
              <a:rPr lang="en-IE" dirty="0"/>
              <a:t>Fifth Year Scheme</a:t>
            </a:r>
          </a:p>
        </p:txBody>
      </p:sp>
      <p:pic>
        <p:nvPicPr>
          <p:cNvPr id="4" name="Content Placeholder 3">
            <a:extLst>
              <a:ext uri="{FF2B5EF4-FFF2-40B4-BE49-F238E27FC236}">
                <a16:creationId xmlns:a16="http://schemas.microsoft.com/office/drawing/2014/main" id="{7BB19ADA-D175-4775-86F9-6CD3F321D1EC}"/>
              </a:ext>
            </a:extLst>
          </p:cNvPr>
          <p:cNvPicPr>
            <a:picLocks noGrp="1" noChangeAspect="1"/>
          </p:cNvPicPr>
          <p:nvPr>
            <p:ph idx="1"/>
          </p:nvPr>
        </p:nvPicPr>
        <p:blipFill>
          <a:blip r:embed="rId2"/>
          <a:stretch>
            <a:fillRect/>
          </a:stretch>
        </p:blipFill>
        <p:spPr>
          <a:xfrm>
            <a:off x="2438651" y="2557463"/>
            <a:ext cx="7314697" cy="3317875"/>
          </a:xfrm>
          <a:prstGeom prst="rect">
            <a:avLst/>
          </a:prstGeom>
        </p:spPr>
      </p:pic>
    </p:spTree>
    <p:extLst>
      <p:ext uri="{BB962C8B-B14F-4D97-AF65-F5344CB8AC3E}">
        <p14:creationId xmlns:p14="http://schemas.microsoft.com/office/powerpoint/2010/main" val="343503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4D07-6929-499E-BD65-2741E2827426}"/>
              </a:ext>
            </a:extLst>
          </p:cNvPr>
          <p:cNvSpPr>
            <a:spLocks noGrp="1"/>
          </p:cNvSpPr>
          <p:nvPr>
            <p:ph type="title"/>
          </p:nvPr>
        </p:nvSpPr>
        <p:spPr/>
        <p:txBody>
          <a:bodyPr/>
          <a:lstStyle/>
          <a:p>
            <a:r>
              <a:rPr lang="en-IE" dirty="0"/>
              <a:t>The written exam</a:t>
            </a:r>
          </a:p>
        </p:txBody>
      </p:sp>
      <p:sp>
        <p:nvSpPr>
          <p:cNvPr id="4" name="Rectangle 1">
            <a:extLst>
              <a:ext uri="{FF2B5EF4-FFF2-40B4-BE49-F238E27FC236}">
                <a16:creationId xmlns:a16="http://schemas.microsoft.com/office/drawing/2014/main" id="{A7A6AC53-0628-41DC-BC37-BC5D41933C7B}"/>
              </a:ext>
            </a:extLst>
          </p:cNvPr>
          <p:cNvSpPr>
            <a:spLocks noGrp="1" noChangeArrowheads="1"/>
          </p:cNvSpPr>
          <p:nvPr>
            <p:ph idx="1"/>
          </p:nvPr>
        </p:nvSpPr>
        <p:spPr bwMode="auto">
          <a:xfrm>
            <a:off x="1506747" y="3254455"/>
            <a:ext cx="8359290" cy="21544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E2E2E"/>
                </a:solidFill>
                <a:effectLst/>
                <a:latin typeface="Inter"/>
              </a:rPr>
              <a:t>With </a:t>
            </a:r>
            <a:r>
              <a:rPr kumimoji="0" lang="en-US" altLang="en-US" sz="2000" b="1" i="0" u="none" strike="noStrike" cap="none" normalizeH="0" baseline="0" dirty="0">
                <a:ln>
                  <a:noFill/>
                </a:ln>
                <a:solidFill>
                  <a:srgbClr val="2E2E2E"/>
                </a:solidFill>
                <a:effectLst/>
                <a:latin typeface="Inter"/>
              </a:rPr>
              <a:t>seven</a:t>
            </a:r>
            <a:r>
              <a:rPr kumimoji="0" lang="en-US" altLang="en-US" sz="2000" b="0" i="0" u="none" strike="noStrike" cap="none" normalizeH="0" baseline="0" dirty="0">
                <a:ln>
                  <a:noFill/>
                </a:ln>
                <a:solidFill>
                  <a:srgbClr val="2E2E2E"/>
                </a:solidFill>
                <a:effectLst/>
                <a:latin typeface="Inter"/>
              </a:rPr>
              <a:t> or more essays to be written, </a:t>
            </a:r>
            <a:r>
              <a:rPr kumimoji="0" lang="en-US" altLang="en-US" sz="2000" b="1" i="0" u="none" strike="noStrike" cap="none" normalizeH="0" baseline="0" dirty="0">
                <a:ln>
                  <a:noFill/>
                </a:ln>
                <a:solidFill>
                  <a:srgbClr val="2E2E2E"/>
                </a:solidFill>
                <a:effectLst/>
                <a:latin typeface="Inter"/>
              </a:rPr>
              <a:t>timing is crucial </a:t>
            </a:r>
            <a:r>
              <a:rPr kumimoji="0" lang="en-US" altLang="en-US" sz="2000" b="0" i="0" u="none" strike="noStrike" cap="none" normalizeH="0" baseline="0" dirty="0">
                <a:ln>
                  <a:noFill/>
                </a:ln>
                <a:solidFill>
                  <a:srgbClr val="2E2E2E"/>
                </a:solidFill>
                <a:effectLst/>
                <a:latin typeface="Inter"/>
              </a:rPr>
              <a:t>in the written exam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E2E2E"/>
                </a:solidFill>
                <a:effectLst/>
                <a:latin typeface="Inter"/>
              </a:rPr>
              <a:t>The examiner will be looking for SRPs (single relevant points) in your essay. An SRP can be described as a "single meaty statement" or a sentence or paragraph with one clear and true point. At Higher level, an SRP is worth 2 marks so a typical 30-mark essay will need at least 15 SRPs.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E2E2E"/>
                </a:solidFill>
                <a:effectLst/>
                <a:latin typeface="Inter"/>
              </a:rPr>
              <a:t>There is </a:t>
            </a:r>
            <a:r>
              <a:rPr kumimoji="0" lang="en-US" altLang="en-US" sz="2000" b="1" i="0" u="none" strike="noStrike" cap="none" normalizeH="0" baseline="0" dirty="0">
                <a:ln>
                  <a:noFill/>
                </a:ln>
                <a:solidFill>
                  <a:srgbClr val="2E2E2E"/>
                </a:solidFill>
                <a:effectLst/>
                <a:latin typeface="Inter"/>
              </a:rPr>
              <a:t>one written paper</a:t>
            </a:r>
            <a:r>
              <a:rPr kumimoji="0" lang="en-US" altLang="en-US" sz="2000" b="0" i="0" u="none" strike="noStrike" cap="none" normalizeH="0" baseline="0" dirty="0">
                <a:ln>
                  <a:noFill/>
                </a:ln>
                <a:solidFill>
                  <a:srgbClr val="2E2E2E"/>
                </a:solidFill>
                <a:effectLst/>
                <a:latin typeface="Inter"/>
              </a:rPr>
              <a:t> for both Higher and Ordinary levels, which lasts for </a:t>
            </a:r>
            <a:r>
              <a:rPr kumimoji="0" lang="en-US" altLang="en-US" sz="2000" b="1" i="0" u="none" strike="noStrike" cap="none" normalizeH="0" baseline="0" dirty="0">
                <a:ln>
                  <a:noFill/>
                </a:ln>
                <a:solidFill>
                  <a:srgbClr val="2E2E2E"/>
                </a:solidFill>
                <a:effectLst/>
                <a:latin typeface="Inter"/>
              </a:rPr>
              <a:t>2 hours and 50 minutes. </a:t>
            </a:r>
            <a:endParaRPr kumimoji="0" lang="en-US" altLang="en-US" sz="20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48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0</TotalTime>
  <Words>838</Words>
  <Application>Microsoft Office PowerPoint</Application>
  <PresentationFormat>Widescreen</PresentationFormat>
  <Paragraphs>54</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Garamond</vt:lpstr>
      <vt:lpstr>Inter</vt:lpstr>
      <vt:lpstr>Organic</vt:lpstr>
      <vt:lpstr>Geography</vt:lpstr>
      <vt:lpstr>Geography at a national level</vt:lpstr>
      <vt:lpstr>Teachers in the Geography Department</vt:lpstr>
      <vt:lpstr>PowerPoint Presentation</vt:lpstr>
      <vt:lpstr>Breakdown of Levels</vt:lpstr>
      <vt:lpstr>Unifying Topics</vt:lpstr>
      <vt:lpstr>New Course 2026</vt:lpstr>
      <vt:lpstr>Fifth Year Scheme</vt:lpstr>
      <vt:lpstr>The written exam</vt:lpstr>
      <vt:lpstr>Revision Plan sample</vt:lpstr>
      <vt:lpstr>PowerPoint Presentation</vt:lpstr>
      <vt:lpstr>Exam paper part 1</vt:lpstr>
      <vt:lpstr>PowerPoint Presentation</vt:lpstr>
      <vt:lpstr>PowerPoint Presentation</vt:lpstr>
      <vt:lpstr>Exam Papers layout part 2-In Process of change for 2026 students</vt:lpstr>
      <vt:lpstr>20 Mark question</vt:lpstr>
      <vt:lpstr>30 Mark question</vt:lpstr>
      <vt:lpstr>Project</vt:lpstr>
      <vt:lpstr>Cross Curricular</vt:lpstr>
      <vt:lpstr>PowerPoint Presentation</vt:lpstr>
      <vt:lpstr>Common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Siobhan Casey</dc:creator>
  <cp:lastModifiedBy>Siobhan Casey</cp:lastModifiedBy>
  <cp:revision>11</cp:revision>
  <dcterms:created xsi:type="dcterms:W3CDTF">2025-01-15T11:21:28Z</dcterms:created>
  <dcterms:modified xsi:type="dcterms:W3CDTF">2026-01-14T09:56:35Z</dcterms:modified>
</cp:coreProperties>
</file>