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7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embeddedFontLst>
    <p:embeddedFont>
      <p:font typeface="Century Gothic" panose="020B0502020202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2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3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4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10" name="Google Shape;110;p15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Google Shape;111;p15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1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6"/>
          <p:cNvSpPr>
            <a:spLocks noGrp="1"/>
          </p:cNvSpPr>
          <p:nvPr>
            <p:ph type="pic" idx="2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19" name="Google Shape;119;p16"/>
          <p:cNvSpPr txBox="1">
            <a:spLocks noGrp="1"/>
          </p:cNvSpPr>
          <p:nvPr>
            <p:ph type="body" idx="3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4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16"/>
          <p:cNvSpPr>
            <a:spLocks noGrp="1"/>
          </p:cNvSpPr>
          <p:nvPr>
            <p:ph type="pic" idx="5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2" name="Google Shape;122;p16"/>
          <p:cNvSpPr txBox="1">
            <a:spLocks noGrp="1"/>
          </p:cNvSpPr>
          <p:nvPr>
            <p:ph type="body" idx="6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7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16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5" name="Google Shape;125;p16"/>
          <p:cNvSpPr txBox="1">
            <a:spLocks noGrp="1"/>
          </p:cNvSpPr>
          <p:nvPr>
            <p:ph type="body" idx="9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26" name="Google Shape;126;p16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" name="Google Shape;127;p16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" name="Google Shape;128;p1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body" idx="1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1"/>
          </p:nvPr>
        </p:nvSpPr>
        <p:spPr>
          <a:xfrm rot="5400000">
            <a:off x="1679576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3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4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0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marL="1371600" lvl="2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marL="1828800" lvl="3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marL="2286000" lvl="4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marL="2743200" lvl="5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marL="3200400" lvl="6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marL="3657600" lvl="7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marL="4114800" lvl="8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20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21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22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23">
            <a:alphaModFix/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9"/>
          <p:cNvPicPr preferRelativeResize="0"/>
          <p:nvPr/>
        </p:nvPicPr>
        <p:blipFill rotWithShape="1">
          <a:blip r:embed="rId4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9"/>
          <p:cNvPicPr preferRelativeResize="0"/>
          <p:nvPr/>
        </p:nvPicPr>
        <p:blipFill rotWithShape="1">
          <a:blip r:embed="rId5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F3F3F3">
                  <a:alpha val="6666"/>
                </a:srgbClr>
              </a:gs>
              <a:gs pos="36000">
                <a:srgbClr val="F3F3F3">
                  <a:alpha val="5882"/>
                </a:srgbClr>
              </a:gs>
              <a:gs pos="69000">
                <a:srgbClr val="F3F3F3">
                  <a:alpha val="0"/>
                </a:srgbClr>
              </a:gs>
              <a:gs pos="100000">
                <a:srgbClr val="F3F3F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7" name="Google Shape;147;p19"/>
          <p:cNvPicPr preferRelativeResize="0"/>
          <p:nvPr/>
        </p:nvPicPr>
        <p:blipFill rotWithShape="1">
          <a:blip r:embed="rId6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/>
          <p:cNvPicPr preferRelativeResize="0"/>
          <p:nvPr/>
        </p:nvPicPr>
        <p:blipFill rotWithShape="1">
          <a:blip r:embed="rId7">
            <a:alphaModFix/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9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2" name="Google Shape;152;p1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3" name="Google Shape;153;p1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1"/>
          <p:cNvPicPr preferRelativeResize="0"/>
          <p:nvPr/>
        </p:nvPicPr>
        <p:blipFill rotWithShape="1">
          <a:blip r:embed="rId4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1"/>
          <p:cNvPicPr preferRelativeResize="0"/>
          <p:nvPr/>
        </p:nvPicPr>
        <p:blipFill rotWithShape="1">
          <a:blip r:embed="rId5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1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8" name="Google Shape;168;p21"/>
          <p:cNvPicPr preferRelativeResize="0"/>
          <p:nvPr/>
        </p:nvPicPr>
        <p:blipFill rotWithShape="1">
          <a:blip r:embed="rId6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1"/>
          <p:cNvPicPr preferRelativeResize="0"/>
          <p:nvPr/>
        </p:nvPicPr>
        <p:blipFill rotWithShape="1">
          <a:blip r:embed="rId7">
            <a:alphaModFix/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1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21"/>
          <p:cNvSpPr/>
          <p:nvPr/>
        </p:nvSpPr>
        <p:spPr>
          <a:xfrm flipH="1">
            <a:off x="4644637" y="0"/>
            <a:ext cx="559472" cy="3709642"/>
          </a:xfrm>
          <a:custGeom>
            <a:avLst/>
            <a:gdLst/>
            <a:ahLst/>
            <a:cxnLst/>
            <a:rect l="l" t="t" r="r" b="b"/>
            <a:pathLst>
              <a:path w="559472" h="3709642" extrusionOk="0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3" name="Google Shape;173;p21"/>
          <p:cNvSpPr/>
          <p:nvPr/>
        </p:nvSpPr>
        <p:spPr>
          <a:xfrm>
            <a:off x="1" y="1"/>
            <a:ext cx="4990911" cy="6858001"/>
          </a:xfrm>
          <a:custGeom>
            <a:avLst/>
            <a:gdLst/>
            <a:ahLst/>
            <a:cxnLst/>
            <a:rect l="l" t="t" r="r" b="b"/>
            <a:pathLst>
              <a:path w="4990911" h="6858001" extrusionOk="0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4" name="Google Shape;174;p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1"/>
          <p:cNvSpPr txBox="1">
            <a:spLocks noGrp="1"/>
          </p:cNvSpPr>
          <p:nvPr>
            <p:ph type="ctrTitle"/>
          </p:nvPr>
        </p:nvSpPr>
        <p:spPr>
          <a:xfrm>
            <a:off x="653143" y="1645920"/>
            <a:ext cx="3522879" cy="447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</a:pPr>
            <a:r>
              <a:rPr lang="en-US" sz="4200" b="1" dirty="0">
                <a:solidFill>
                  <a:schemeClr val="dk2"/>
                </a:solidFill>
              </a:rPr>
              <a:t>Overview  </a:t>
            </a:r>
            <a:r>
              <a:rPr lang="en-US" sz="4200" b="1" i="0" dirty="0">
                <a:solidFill>
                  <a:schemeClr val="dk2"/>
                </a:solidFill>
              </a:rPr>
              <a:t>LCPE- SUBJECT</a:t>
            </a:r>
            <a:br>
              <a:rPr lang="en-US" sz="4200" b="0" i="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4200" b="0" i="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dirty="0"/>
          </a:p>
        </p:txBody>
      </p:sp>
      <p:sp>
        <p:nvSpPr>
          <p:cNvPr id="176" name="Google Shape;176;p21"/>
          <p:cNvSpPr txBox="1">
            <a:spLocks noGrp="1"/>
          </p:cNvSpPr>
          <p:nvPr>
            <p:ph type="subTitle" idx="1"/>
          </p:nvPr>
        </p:nvSpPr>
        <p:spPr>
          <a:xfrm>
            <a:off x="5204109" y="1645920"/>
            <a:ext cx="6269400" cy="44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►"/>
            </a:pPr>
            <a:r>
              <a:rPr lang="en-US">
                <a:solidFill>
                  <a:schemeClr val="lt1"/>
                </a:solidFill>
              </a:rPr>
              <a:t>PAP = 20%- 3 GOALS – IMPROVING 1600 WORDS + 4 MINUTE VIDEO. DUE DEC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►"/>
            </a:pPr>
            <a:r>
              <a:rPr lang="en-US">
                <a:solidFill>
                  <a:schemeClr val="lt1"/>
                </a:solidFill>
              </a:rPr>
              <a:t>PA= 30% - BEST PERFORMANCE – 8 MINUTE VIDEO DUE MARCH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►"/>
            </a:pPr>
            <a:r>
              <a:rPr lang="en-US">
                <a:solidFill>
                  <a:schemeClr val="lt1"/>
                </a:solidFill>
              </a:rPr>
              <a:t>WRITTEN EXAM = 50% 2.5 HOUR EXAM IN JUNE</a:t>
            </a:r>
            <a:endParaRPr/>
          </a:p>
          <a:p>
            <a:pPr marL="571500" lvl="0" indent="-182880" algn="l" rtl="0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►"/>
            </a:pPr>
            <a:r>
              <a:rPr lang="en-US">
                <a:solidFill>
                  <a:schemeClr val="lt1"/>
                </a:solidFill>
              </a:rPr>
              <a:t>12 SHORT QUESTIONS- CHOICE</a:t>
            </a:r>
            <a:endParaRPr/>
          </a:p>
          <a:p>
            <a:pPr marL="571500" lvl="0" indent="-182880" algn="l" rtl="0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►"/>
            </a:pPr>
            <a:r>
              <a:rPr lang="en-US">
                <a:solidFill>
                  <a:schemeClr val="lt1"/>
                </a:solidFill>
              </a:rPr>
              <a:t>CASE STUDY – COMPULSORY</a:t>
            </a:r>
            <a:endParaRPr/>
          </a:p>
          <a:p>
            <a:pPr marL="571500" lvl="0" indent="-182880" algn="l" rtl="0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►"/>
            </a:pPr>
            <a:r>
              <a:rPr lang="en-US">
                <a:solidFill>
                  <a:schemeClr val="lt1"/>
                </a:solidFill>
              </a:rPr>
              <a:t>5 LONG QUESTIONS- CHOICE</a:t>
            </a:r>
            <a:endParaRPr/>
          </a:p>
          <a:p>
            <a:pPr marL="0" lvl="0" indent="101600" algn="l" rtl="0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b="1"/>
              <a:t>Safe Practice in Sport</a:t>
            </a:r>
            <a:endParaRPr/>
          </a:p>
        </p:txBody>
      </p:sp>
      <p:grpSp>
        <p:nvGrpSpPr>
          <p:cNvPr id="320" name="Google Shape;320;p30"/>
          <p:cNvGrpSpPr/>
          <p:nvPr/>
        </p:nvGrpSpPr>
        <p:grpSpPr>
          <a:xfrm>
            <a:off x="989475" y="2140947"/>
            <a:ext cx="8717623" cy="4054708"/>
            <a:chOff x="343364" y="862"/>
            <a:chExt cx="8717623" cy="4054708"/>
          </a:xfrm>
        </p:grpSpPr>
        <p:sp>
          <p:nvSpPr>
            <p:cNvPr id="321" name="Google Shape;321;p30"/>
            <p:cNvSpPr/>
            <p:nvPr/>
          </p:nvSpPr>
          <p:spPr>
            <a:xfrm>
              <a:off x="343364" y="862"/>
              <a:ext cx="2027354" cy="1216412"/>
            </a:xfrm>
            <a:prstGeom prst="rect">
              <a:avLst/>
            </a:prstGeom>
            <a:solidFill>
              <a:srgbClr val="52849A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0"/>
            <p:cNvSpPr txBox="1"/>
            <p:nvPr/>
          </p:nvSpPr>
          <p:spPr>
            <a:xfrm>
              <a:off x="343364" y="862"/>
              <a:ext cx="2027354" cy="1216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Warm up RAMP method</a:t>
              </a:r>
              <a:endParaRPr sz="1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3" name="Google Shape;323;p30"/>
            <p:cNvSpPr/>
            <p:nvPr/>
          </p:nvSpPr>
          <p:spPr>
            <a:xfrm>
              <a:off x="2573454" y="862"/>
              <a:ext cx="2027354" cy="1216412"/>
            </a:xfrm>
            <a:prstGeom prst="rect">
              <a:avLst/>
            </a:prstGeom>
            <a:solidFill>
              <a:srgbClr val="53749A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0"/>
            <p:cNvSpPr txBox="1"/>
            <p:nvPr/>
          </p:nvSpPr>
          <p:spPr>
            <a:xfrm>
              <a:off x="2573454" y="862"/>
              <a:ext cx="2027354" cy="1216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Cool Down- DOMS</a:t>
              </a:r>
              <a:endParaRPr sz="1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4803543" y="862"/>
              <a:ext cx="2027354" cy="1216412"/>
            </a:xfrm>
            <a:prstGeom prst="rect">
              <a:avLst/>
            </a:prstGeom>
            <a:solidFill>
              <a:srgbClr val="55669A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0"/>
            <p:cNvSpPr txBox="1"/>
            <p:nvPr/>
          </p:nvSpPr>
          <p:spPr>
            <a:xfrm>
              <a:off x="4803543" y="862"/>
              <a:ext cx="2027354" cy="1216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Common injuries- Type of injury and possible causes</a:t>
              </a:r>
              <a:endParaRPr sz="1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7" name="Google Shape;327;p30"/>
            <p:cNvSpPr/>
            <p:nvPr/>
          </p:nvSpPr>
          <p:spPr>
            <a:xfrm>
              <a:off x="7033633" y="862"/>
              <a:ext cx="2027354" cy="1216412"/>
            </a:xfrm>
            <a:prstGeom prst="rect">
              <a:avLst/>
            </a:prstGeom>
            <a:solidFill>
              <a:srgbClr val="55589B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0"/>
            <p:cNvSpPr txBox="1"/>
            <p:nvPr/>
          </p:nvSpPr>
          <p:spPr>
            <a:xfrm>
              <a:off x="7033633" y="862"/>
              <a:ext cx="2027354" cy="1216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Responding to injuries-SALTAPS</a:t>
              </a:r>
              <a:endParaRPr sz="1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9" name="Google Shape;329;p30"/>
            <p:cNvSpPr/>
            <p:nvPr/>
          </p:nvSpPr>
          <p:spPr>
            <a:xfrm>
              <a:off x="343364" y="1420010"/>
              <a:ext cx="2027354" cy="1216412"/>
            </a:xfrm>
            <a:prstGeom prst="rect">
              <a:avLst/>
            </a:prstGeom>
            <a:solidFill>
              <a:srgbClr val="63579B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0"/>
            <p:cNvSpPr txBox="1"/>
            <p:nvPr/>
          </p:nvSpPr>
          <p:spPr>
            <a:xfrm>
              <a:off x="343364" y="1420010"/>
              <a:ext cx="2027354" cy="1216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Treating Injury-PRICE</a:t>
              </a:r>
              <a:endParaRPr sz="1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1" name="Google Shape;331;p30"/>
            <p:cNvSpPr/>
            <p:nvPr/>
          </p:nvSpPr>
          <p:spPr>
            <a:xfrm>
              <a:off x="2573454" y="1420010"/>
              <a:ext cx="2027354" cy="1216412"/>
            </a:xfrm>
            <a:prstGeom prst="rect">
              <a:avLst/>
            </a:prstGeom>
            <a:solidFill>
              <a:srgbClr val="73589C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0"/>
            <p:cNvSpPr txBox="1"/>
            <p:nvPr/>
          </p:nvSpPr>
          <p:spPr>
            <a:xfrm>
              <a:off x="2573454" y="1420010"/>
              <a:ext cx="2027354" cy="1216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Concussion  6 R's</a:t>
              </a:r>
              <a:endParaRPr sz="1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3" name="Google Shape;333;p30"/>
            <p:cNvSpPr/>
            <p:nvPr/>
          </p:nvSpPr>
          <p:spPr>
            <a:xfrm>
              <a:off x="4803543" y="1420010"/>
              <a:ext cx="2027354" cy="1216412"/>
            </a:xfrm>
            <a:prstGeom prst="rect">
              <a:avLst/>
            </a:prstGeom>
            <a:solidFill>
              <a:srgbClr val="82599C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0"/>
            <p:cNvSpPr txBox="1"/>
            <p:nvPr/>
          </p:nvSpPr>
          <p:spPr>
            <a:xfrm>
              <a:off x="4803543" y="1420010"/>
              <a:ext cx="2027354" cy="1216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Safe PRiactice-Clothing Equipment &amp; Facilities</a:t>
              </a:r>
              <a:endParaRPr sz="1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7033633" y="1420010"/>
              <a:ext cx="2027354" cy="1216412"/>
            </a:xfrm>
            <a:prstGeom prst="rect">
              <a:avLst/>
            </a:prstGeom>
            <a:solidFill>
              <a:srgbClr val="925B9C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0"/>
            <p:cNvSpPr txBox="1"/>
            <p:nvPr/>
          </p:nvSpPr>
          <p:spPr>
            <a:xfrm>
              <a:off x="7033633" y="1420010"/>
              <a:ext cx="2027354" cy="1216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Overtraining &amp; Fatigue- Strategies to Prevent</a:t>
              </a:r>
              <a:endParaRPr sz="1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7" name="Google Shape;337;p30"/>
            <p:cNvSpPr/>
            <p:nvPr/>
          </p:nvSpPr>
          <p:spPr>
            <a:xfrm>
              <a:off x="3688498" y="2839158"/>
              <a:ext cx="2027354" cy="1216412"/>
            </a:xfrm>
            <a:prstGeom prst="rect">
              <a:avLst/>
            </a:prstGeom>
            <a:solidFill>
              <a:srgbClr val="9D5C99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0"/>
            <p:cNvSpPr txBox="1"/>
            <p:nvPr/>
          </p:nvSpPr>
          <p:spPr>
            <a:xfrm>
              <a:off x="3688498" y="2839158"/>
              <a:ext cx="2027354" cy="1216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Organising a sporting event- Risk assessment</a:t>
              </a:r>
              <a:endParaRPr sz="1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b="1"/>
              <a:t>Role of Coach &amp; Official</a:t>
            </a:r>
            <a:endParaRPr/>
          </a:p>
        </p:txBody>
      </p:sp>
      <p:grpSp>
        <p:nvGrpSpPr>
          <p:cNvPr id="344" name="Google Shape;344;p31"/>
          <p:cNvGrpSpPr/>
          <p:nvPr/>
        </p:nvGrpSpPr>
        <p:grpSpPr>
          <a:xfrm>
            <a:off x="646111" y="2258042"/>
            <a:ext cx="9404352" cy="3820519"/>
            <a:chOff x="0" y="117957"/>
            <a:chExt cx="9404352" cy="3820519"/>
          </a:xfrm>
        </p:grpSpPr>
        <p:sp>
          <p:nvSpPr>
            <p:cNvPr id="345" name="Google Shape;345;p31"/>
            <p:cNvSpPr/>
            <p:nvPr/>
          </p:nvSpPr>
          <p:spPr>
            <a:xfrm>
              <a:off x="0" y="117957"/>
              <a:ext cx="2938860" cy="1763316"/>
            </a:xfrm>
            <a:prstGeom prst="rect">
              <a:avLst/>
            </a:prstGeom>
            <a:solidFill>
              <a:srgbClr val="E96210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 txBox="1"/>
            <p:nvPr/>
          </p:nvSpPr>
          <p:spPr>
            <a:xfrm>
              <a:off x="0" y="117957"/>
              <a:ext cx="2938860" cy="17633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Interpersonal Skills</a:t>
              </a: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3232745" y="117957"/>
              <a:ext cx="2938860" cy="1763316"/>
            </a:xfrm>
            <a:prstGeom prst="rect">
              <a:avLst/>
            </a:prstGeom>
            <a:solidFill>
              <a:srgbClr val="E6B726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 txBox="1"/>
            <p:nvPr/>
          </p:nvSpPr>
          <p:spPr>
            <a:xfrm>
              <a:off x="3232745" y="117957"/>
              <a:ext cx="2938860" cy="17633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Communication- Motivation-Reflection-Planning-Goal Setting</a:t>
              </a: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9" name="Google Shape;349;p31"/>
            <p:cNvSpPr/>
            <p:nvPr/>
          </p:nvSpPr>
          <p:spPr>
            <a:xfrm>
              <a:off x="6465492" y="117957"/>
              <a:ext cx="2938860" cy="1763316"/>
            </a:xfrm>
            <a:prstGeom prst="rect">
              <a:avLst/>
            </a:prstGeom>
            <a:solidFill>
              <a:srgbClr val="6AAA8E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1"/>
            <p:cNvSpPr txBox="1"/>
            <p:nvPr/>
          </p:nvSpPr>
          <p:spPr>
            <a:xfrm>
              <a:off x="6465492" y="117957"/>
              <a:ext cx="2938860" cy="17633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Role of the Official- Personal Fitness-Psychological readiness- Professionalism- Assertiveness-manage Conflict</a:t>
              </a: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1" name="Google Shape;351;p31"/>
            <p:cNvSpPr/>
            <p:nvPr/>
          </p:nvSpPr>
          <p:spPr>
            <a:xfrm>
              <a:off x="1616373" y="2175159"/>
              <a:ext cx="2938860" cy="1763316"/>
            </a:xfrm>
            <a:prstGeom prst="rect">
              <a:avLst/>
            </a:prstGeom>
            <a:solidFill>
              <a:srgbClr val="52849A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1"/>
            <p:cNvSpPr txBox="1"/>
            <p:nvPr/>
          </p:nvSpPr>
          <p:spPr>
            <a:xfrm>
              <a:off x="1616373" y="2175159"/>
              <a:ext cx="2938860" cy="17633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Conventions – Captains run in Rugby</a:t>
              </a: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3" name="Google Shape;353;p31"/>
            <p:cNvSpPr/>
            <p:nvPr/>
          </p:nvSpPr>
          <p:spPr>
            <a:xfrm>
              <a:off x="4849119" y="2175160"/>
              <a:ext cx="2938860" cy="1763316"/>
            </a:xfrm>
            <a:prstGeom prst="rect">
              <a:avLst/>
            </a:prstGeom>
            <a:solidFill>
              <a:schemeClr val="accent6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1"/>
            <p:cNvSpPr txBox="1"/>
            <p:nvPr/>
          </p:nvSpPr>
          <p:spPr>
            <a:xfrm>
              <a:off x="4849119" y="2175160"/>
              <a:ext cx="2938860" cy="17633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Rituals- pre- game music-certain clothes</a:t>
              </a: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b="1"/>
              <a:t>Strand 2</a:t>
            </a:r>
            <a:br>
              <a:rPr lang="en-US" b="1"/>
            </a:br>
            <a:r>
              <a:rPr lang="en-US" b="1"/>
              <a:t>Compulsory </a:t>
            </a:r>
            <a:endParaRPr/>
          </a:p>
        </p:txBody>
      </p:sp>
      <p:grpSp>
        <p:nvGrpSpPr>
          <p:cNvPr id="360" name="Google Shape;360;p32"/>
          <p:cNvGrpSpPr/>
          <p:nvPr/>
        </p:nvGrpSpPr>
        <p:grpSpPr>
          <a:xfrm>
            <a:off x="646111" y="2140085"/>
            <a:ext cx="9404351" cy="4056433"/>
            <a:chOff x="0" y="0"/>
            <a:chExt cx="9404351" cy="4056433"/>
          </a:xfrm>
        </p:grpSpPr>
        <p:sp>
          <p:nvSpPr>
            <p:cNvPr id="361" name="Google Shape;361;p32"/>
            <p:cNvSpPr/>
            <p:nvPr/>
          </p:nvSpPr>
          <p:spPr>
            <a:xfrm>
              <a:off x="0" y="0"/>
              <a:ext cx="7523481" cy="892415"/>
            </a:xfrm>
            <a:prstGeom prst="roundRect">
              <a:avLst>
                <a:gd name="adj" fmla="val 10000"/>
              </a:avLst>
            </a:prstGeom>
            <a:solidFill>
              <a:srgbClr val="E96210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2"/>
            <p:cNvSpPr txBox="1"/>
            <p:nvPr/>
          </p:nvSpPr>
          <p:spPr>
            <a:xfrm>
              <a:off x="26138" y="26138"/>
              <a:ext cx="6485086" cy="840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 b="1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Contemporary Issues in Physical Activity</a:t>
              </a:r>
              <a:endParaRPr sz="23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3" name="Google Shape;363;p32"/>
            <p:cNvSpPr/>
            <p:nvPr/>
          </p:nvSpPr>
          <p:spPr>
            <a:xfrm>
              <a:off x="630091" y="1054672"/>
              <a:ext cx="7523481" cy="892415"/>
            </a:xfrm>
            <a:prstGeom prst="roundRect">
              <a:avLst>
                <a:gd name="adj" fmla="val 10000"/>
              </a:avLst>
            </a:prstGeom>
            <a:solidFill>
              <a:srgbClr val="EB801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2"/>
            <p:cNvSpPr txBox="1"/>
            <p:nvPr/>
          </p:nvSpPr>
          <p:spPr>
            <a:xfrm>
              <a:off x="656229" y="1080810"/>
              <a:ext cx="6261043" cy="840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Physical Activity Participation</a:t>
              </a:r>
              <a:endParaRPr/>
            </a:p>
          </p:txBody>
        </p:sp>
        <p:sp>
          <p:nvSpPr>
            <p:cNvPr id="365" name="Google Shape;365;p32"/>
            <p:cNvSpPr/>
            <p:nvPr/>
          </p:nvSpPr>
          <p:spPr>
            <a:xfrm>
              <a:off x="1250778" y="2109345"/>
              <a:ext cx="7523481" cy="892415"/>
            </a:xfrm>
            <a:prstGeom prst="roundRect">
              <a:avLst>
                <a:gd name="adj" fmla="val 10000"/>
              </a:avLst>
            </a:prstGeom>
            <a:solidFill>
              <a:srgbClr val="E99D1D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2"/>
            <p:cNvSpPr txBox="1"/>
            <p:nvPr/>
          </p:nvSpPr>
          <p:spPr>
            <a:xfrm>
              <a:off x="1276916" y="2135483"/>
              <a:ext cx="6270448" cy="840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Promoting PA and PAthways to Excellence</a:t>
              </a:r>
              <a:endParaRPr/>
            </a:p>
          </p:txBody>
        </p:sp>
        <p:sp>
          <p:nvSpPr>
            <p:cNvPr id="367" name="Google Shape;367;p32"/>
            <p:cNvSpPr/>
            <p:nvPr/>
          </p:nvSpPr>
          <p:spPr>
            <a:xfrm>
              <a:off x="1880870" y="3164018"/>
              <a:ext cx="7523481" cy="892415"/>
            </a:xfrm>
            <a:prstGeom prst="roundRect">
              <a:avLst>
                <a:gd name="adj" fmla="val 10000"/>
              </a:avLst>
            </a:prstGeom>
            <a:solidFill>
              <a:srgbClr val="E6B626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2"/>
            <p:cNvSpPr txBox="1"/>
            <p:nvPr/>
          </p:nvSpPr>
          <p:spPr>
            <a:xfrm>
              <a:off x="1907008" y="3190156"/>
              <a:ext cx="6261043" cy="840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Ethics &amp; Fair Play</a:t>
              </a:r>
              <a:endParaRPr/>
            </a:p>
          </p:txBody>
        </p:sp>
        <p:sp>
          <p:nvSpPr>
            <p:cNvPr id="369" name="Google Shape;369;p32"/>
            <p:cNvSpPr/>
            <p:nvPr/>
          </p:nvSpPr>
          <p:spPr>
            <a:xfrm>
              <a:off x="6943411" y="683509"/>
              <a:ext cx="580070" cy="58007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5D1C9">
                <a:alpha val="89803"/>
              </a:srgbClr>
            </a:solidFill>
            <a:ln w="19050" cap="rnd" cmpd="sng">
              <a:solidFill>
                <a:srgbClr val="F5D1C9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2"/>
            <p:cNvSpPr txBox="1"/>
            <p:nvPr/>
          </p:nvSpPr>
          <p:spPr>
            <a:xfrm>
              <a:off x="7073927" y="683509"/>
              <a:ext cx="319038" cy="4365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00" tIns="33000" rIns="33000" bIns="33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1" name="Google Shape;371;p32"/>
            <p:cNvSpPr/>
            <p:nvPr/>
          </p:nvSpPr>
          <p:spPr>
            <a:xfrm>
              <a:off x="7573503" y="1738181"/>
              <a:ext cx="580070" cy="58007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4DBC9">
                <a:alpha val="89803"/>
              </a:srgbClr>
            </a:solidFill>
            <a:ln w="19050" cap="rnd" cmpd="sng">
              <a:solidFill>
                <a:srgbClr val="F4DBC9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2"/>
            <p:cNvSpPr txBox="1"/>
            <p:nvPr/>
          </p:nvSpPr>
          <p:spPr>
            <a:xfrm>
              <a:off x="7704019" y="1738181"/>
              <a:ext cx="319038" cy="4365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00" tIns="33000" rIns="33000" bIns="33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3" name="Google Shape;373;p32"/>
            <p:cNvSpPr/>
            <p:nvPr/>
          </p:nvSpPr>
          <p:spPr>
            <a:xfrm>
              <a:off x="8194190" y="2792854"/>
              <a:ext cx="580070" cy="58007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3E4CA">
                <a:alpha val="89803"/>
              </a:srgbClr>
            </a:solidFill>
            <a:ln w="19050" cap="rnd" cmpd="sng">
              <a:solidFill>
                <a:srgbClr val="F3E4C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2"/>
            <p:cNvSpPr txBox="1"/>
            <p:nvPr/>
          </p:nvSpPr>
          <p:spPr>
            <a:xfrm>
              <a:off x="8324706" y="2792854"/>
              <a:ext cx="319038" cy="4365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00" tIns="33000" rIns="33000" bIns="33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3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0" name="Google Shape;380;p33"/>
          <p:cNvSpPr txBox="1"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200"/>
              <a:buFont typeface="Century Gothic"/>
              <a:buNone/>
            </a:pPr>
            <a:r>
              <a:rPr lang="en-US" sz="3200" b="1">
                <a:solidFill>
                  <a:srgbClr val="F2F2F2"/>
                </a:solidFill>
              </a:rPr>
              <a:t>Prescribed Annually 2 from the list</a:t>
            </a:r>
            <a:endParaRPr/>
          </a:p>
        </p:txBody>
      </p:sp>
      <p:sp>
        <p:nvSpPr>
          <p:cNvPr id="381" name="Google Shape;381;p33"/>
          <p:cNvSpPr/>
          <p:nvPr/>
        </p:nvSpPr>
        <p:spPr>
          <a:xfrm>
            <a:off x="4161310" y="0"/>
            <a:ext cx="8030690" cy="6858000"/>
          </a:xfrm>
          <a:custGeom>
            <a:avLst/>
            <a:gdLst/>
            <a:ahLst/>
            <a:cxnLst/>
            <a:rect l="l" t="t" r="r" b="b"/>
            <a:pathLst>
              <a:path w="8030690" h="6858000" extrusionOk="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2" name="Google Shape;382;p33"/>
          <p:cNvSpPr/>
          <p:nvPr/>
        </p:nvSpPr>
        <p:spPr>
          <a:xfrm>
            <a:off x="3948110" y="-1"/>
            <a:ext cx="559472" cy="3709642"/>
          </a:xfrm>
          <a:custGeom>
            <a:avLst/>
            <a:gdLst/>
            <a:ahLst/>
            <a:cxnLst/>
            <a:rect l="l" t="t" r="r" b="b"/>
            <a:pathLst>
              <a:path w="559472" h="3709642" extrusionOk="0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3" name="Google Shape;383;p3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4" name="Google Shape;384;p33"/>
          <p:cNvGrpSpPr/>
          <p:nvPr/>
        </p:nvGrpSpPr>
        <p:grpSpPr>
          <a:xfrm>
            <a:off x="5048250" y="2269679"/>
            <a:ext cx="6496050" cy="2928241"/>
            <a:chOff x="0" y="821879"/>
            <a:chExt cx="6496050" cy="2928241"/>
          </a:xfrm>
        </p:grpSpPr>
        <p:sp>
          <p:nvSpPr>
            <p:cNvPr id="385" name="Google Shape;385;p33"/>
            <p:cNvSpPr/>
            <p:nvPr/>
          </p:nvSpPr>
          <p:spPr>
            <a:xfrm>
              <a:off x="0" y="821879"/>
              <a:ext cx="6496050" cy="67158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EC8150"/>
                </a:gs>
                <a:gs pos="100000">
                  <a:srgbClr val="BA4E0C"/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3"/>
            <p:cNvSpPr txBox="1"/>
            <p:nvPr/>
          </p:nvSpPr>
          <p:spPr>
            <a:xfrm>
              <a:off x="32784" y="854663"/>
              <a:ext cx="6430482" cy="6060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Physical Activity &amp; Inclusion</a:t>
              </a:r>
              <a:endPara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7" name="Google Shape;387;p33"/>
            <p:cNvSpPr/>
            <p:nvPr/>
          </p:nvSpPr>
          <p:spPr>
            <a:xfrm>
              <a:off x="0" y="1574100"/>
              <a:ext cx="6496050" cy="67158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EE9951"/>
                </a:gs>
                <a:gs pos="100000">
                  <a:srgbClr val="BC660F"/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3"/>
            <p:cNvSpPr txBox="1"/>
            <p:nvPr/>
          </p:nvSpPr>
          <p:spPr>
            <a:xfrm>
              <a:off x="32784" y="1606884"/>
              <a:ext cx="6430482" cy="6060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Technology – Media and Sport</a:t>
              </a:r>
              <a:endPara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9" name="Google Shape;389;p33"/>
            <p:cNvSpPr/>
            <p:nvPr/>
          </p:nvSpPr>
          <p:spPr>
            <a:xfrm>
              <a:off x="0" y="2326320"/>
              <a:ext cx="6496050" cy="67158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ECB055"/>
                </a:gs>
                <a:gs pos="100000">
                  <a:srgbClr val="BA7D16"/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3"/>
            <p:cNvSpPr txBox="1"/>
            <p:nvPr/>
          </p:nvSpPr>
          <p:spPr>
            <a:xfrm>
              <a:off x="32784" y="2359104"/>
              <a:ext cx="6430482" cy="6060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Gender &amp; Physical Activity</a:t>
              </a:r>
              <a:endPara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1" name="Google Shape;391;p33"/>
            <p:cNvSpPr/>
            <p:nvPr/>
          </p:nvSpPr>
          <p:spPr>
            <a:xfrm>
              <a:off x="0" y="3078540"/>
              <a:ext cx="6496050" cy="67158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EBC45A"/>
                </a:gs>
                <a:gs pos="100000">
                  <a:srgbClr val="B7911E"/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3"/>
            <p:cNvSpPr txBox="1"/>
            <p:nvPr/>
          </p:nvSpPr>
          <p:spPr>
            <a:xfrm>
              <a:off x="32784" y="3111324"/>
              <a:ext cx="6430482" cy="6060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Business &amp; Enterprise in PA and Sport</a:t>
              </a:r>
              <a:endPara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2"/>
          <p:cNvPicPr preferRelativeResize="0"/>
          <p:nvPr/>
        </p:nvPicPr>
        <p:blipFill rotWithShape="1">
          <a:blip r:embed="rId4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2"/>
          <p:cNvPicPr preferRelativeResize="0"/>
          <p:nvPr/>
        </p:nvPicPr>
        <p:blipFill rotWithShape="1">
          <a:blip r:embed="rId5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2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4" name="Google Shape;184;p22"/>
          <p:cNvPicPr preferRelativeResize="0"/>
          <p:nvPr/>
        </p:nvPicPr>
        <p:blipFill rotWithShape="1">
          <a:blip r:embed="rId6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2"/>
          <p:cNvPicPr preferRelativeResize="0"/>
          <p:nvPr/>
        </p:nvPicPr>
        <p:blipFill rotWithShape="1">
          <a:blip r:embed="rId7">
            <a:alphaModFix/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2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Google Shape;188;p22"/>
          <p:cNvSpPr/>
          <p:nvPr/>
        </p:nvSpPr>
        <p:spPr>
          <a:xfrm flipH="1">
            <a:off x="4644637" y="0"/>
            <a:ext cx="559472" cy="3709642"/>
          </a:xfrm>
          <a:custGeom>
            <a:avLst/>
            <a:gdLst/>
            <a:ahLst/>
            <a:cxnLst/>
            <a:rect l="l" t="t" r="r" b="b"/>
            <a:pathLst>
              <a:path w="559472" h="3709642" extrusionOk="0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22"/>
          <p:cNvSpPr/>
          <p:nvPr/>
        </p:nvSpPr>
        <p:spPr>
          <a:xfrm>
            <a:off x="1" y="1"/>
            <a:ext cx="4990911" cy="6858001"/>
          </a:xfrm>
          <a:custGeom>
            <a:avLst/>
            <a:gdLst/>
            <a:ahLst/>
            <a:cxnLst/>
            <a:rect l="l" t="t" r="r" b="b"/>
            <a:pathLst>
              <a:path w="4990911" h="6858001" extrusionOk="0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2"/>
          <p:cNvSpPr txBox="1">
            <a:spLocks noGrp="1"/>
          </p:cNvSpPr>
          <p:nvPr>
            <p:ph type="ctrTitle"/>
          </p:nvPr>
        </p:nvSpPr>
        <p:spPr>
          <a:xfrm>
            <a:off x="653143" y="1645920"/>
            <a:ext cx="3522879" cy="447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</a:pPr>
            <a:r>
              <a:rPr lang="en-US" sz="4200" b="0" i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Introduction to LCPE</a:t>
            </a:r>
            <a:br>
              <a:rPr lang="en-US" sz="4200" b="0" i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4200" b="0" i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2"/>
          <p:cNvSpPr txBox="1">
            <a:spLocks noGrp="1"/>
          </p:cNvSpPr>
          <p:nvPr>
            <p:ph type="subTitle" idx="1"/>
          </p:nvPr>
        </p:nvSpPr>
        <p:spPr>
          <a:xfrm>
            <a:off x="5204109" y="1645920"/>
            <a:ext cx="6269434" cy="447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82880" algn="l" rtl="0"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►"/>
            </a:pPr>
            <a:r>
              <a:rPr lang="en-US">
                <a:solidFill>
                  <a:schemeClr val="lt1"/>
                </a:solidFill>
              </a:rPr>
              <a:t>THE SKELETAL SYSTEM – BONES- MOVEMENTS AND JOINTS- MOVEMENT AND THE BODY- </a:t>
            </a:r>
            <a:endParaRPr/>
          </a:p>
          <a:p>
            <a:pPr marL="342900" lvl="0" indent="-182880" algn="l" rtl="0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►"/>
            </a:pPr>
            <a:r>
              <a:rPr lang="en-US">
                <a:solidFill>
                  <a:schemeClr val="lt1"/>
                </a:solidFill>
              </a:rPr>
              <a:t>THE MUSCULAR SYSTEM- TYPES OF MUSCLES- MUSCLE FIBRE TYPES- HOW DO MUSCLES MOVE- TYPES OF CONTRACTION</a:t>
            </a:r>
            <a:endParaRPr/>
          </a:p>
          <a:p>
            <a:pPr marL="342900" lvl="0" indent="-182880" algn="l" rtl="0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►"/>
            </a:pPr>
            <a:r>
              <a:rPr lang="en-US">
                <a:solidFill>
                  <a:schemeClr val="lt1"/>
                </a:solidFill>
              </a:rPr>
              <a:t>SAFE PRACTICE IN PE- WARM UP COOL DOWN- TYPES OF STRETCHING</a:t>
            </a:r>
            <a:endParaRPr/>
          </a:p>
          <a:p>
            <a:pPr marL="342900" lvl="0" indent="-182880" algn="l" rtl="0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►"/>
            </a:pPr>
            <a:r>
              <a:rPr lang="en-US">
                <a:solidFill>
                  <a:schemeClr val="lt1"/>
                </a:solidFill>
              </a:rPr>
              <a:t>TRAINING INTENSITIES</a:t>
            </a:r>
            <a:endParaRPr/>
          </a:p>
          <a:p>
            <a:pPr marL="342900" lvl="0" indent="-81279" algn="l" rtl="0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b="1"/>
              <a:t>Chapter 1-Learning and Improving skill &amp; Technique</a:t>
            </a:r>
            <a:endParaRPr/>
          </a:p>
        </p:txBody>
      </p:sp>
      <p:grpSp>
        <p:nvGrpSpPr>
          <p:cNvPr id="198" name="Google Shape;198;p23"/>
          <p:cNvGrpSpPr/>
          <p:nvPr/>
        </p:nvGrpSpPr>
        <p:grpSpPr>
          <a:xfrm>
            <a:off x="640009" y="2142607"/>
            <a:ext cx="7728267" cy="4240801"/>
            <a:chOff x="0" y="423261"/>
            <a:chExt cx="7728267" cy="4240801"/>
          </a:xfrm>
        </p:grpSpPr>
        <p:sp>
          <p:nvSpPr>
            <p:cNvPr id="199" name="Google Shape;199;p23"/>
            <p:cNvSpPr/>
            <p:nvPr/>
          </p:nvSpPr>
          <p:spPr>
            <a:xfrm>
              <a:off x="0" y="423261"/>
              <a:ext cx="7728267" cy="479700"/>
            </a:xfrm>
            <a:prstGeom prst="roundRect">
              <a:avLst>
                <a:gd name="adj" fmla="val 16667"/>
              </a:avLst>
            </a:prstGeom>
            <a:solidFill>
              <a:srgbClr val="52849A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3"/>
            <p:cNvSpPr txBox="1"/>
            <p:nvPr/>
          </p:nvSpPr>
          <p:spPr>
            <a:xfrm>
              <a:off x="23417" y="446678"/>
              <a:ext cx="7681433" cy="432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Characteristics of a skilled performance K.A.C.T</a:t>
              </a:r>
              <a:endParaRPr/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0" y="960562"/>
              <a:ext cx="7728267" cy="479700"/>
            </a:xfrm>
            <a:prstGeom prst="roundRect">
              <a:avLst>
                <a:gd name="adj" fmla="val 16667"/>
              </a:avLst>
            </a:prstGeom>
            <a:solidFill>
              <a:srgbClr val="53729A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3"/>
            <p:cNvSpPr txBox="1"/>
            <p:nvPr/>
          </p:nvSpPr>
          <p:spPr>
            <a:xfrm>
              <a:off x="23417" y="983979"/>
              <a:ext cx="7681433" cy="432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Types of skills- open/closed-self paced/externally -gross/fine</a:t>
              </a:r>
              <a:endParaRPr/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0" y="1497862"/>
              <a:ext cx="7728267" cy="479700"/>
            </a:xfrm>
            <a:prstGeom prst="roundRect">
              <a:avLst>
                <a:gd name="adj" fmla="val 16667"/>
              </a:avLst>
            </a:prstGeom>
            <a:solidFill>
              <a:srgbClr val="55629A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3"/>
            <p:cNvSpPr txBox="1"/>
            <p:nvPr/>
          </p:nvSpPr>
          <p:spPr>
            <a:xfrm>
              <a:off x="23417" y="1521279"/>
              <a:ext cx="7681433" cy="432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Skill V Ability</a:t>
              </a:r>
              <a:endParaRPr/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0" y="2035162"/>
              <a:ext cx="7728267" cy="479700"/>
            </a:xfrm>
            <a:prstGeom prst="roundRect">
              <a:avLst>
                <a:gd name="adj" fmla="val 16667"/>
              </a:avLst>
            </a:prstGeom>
            <a:solidFill>
              <a:srgbClr val="5A579A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3"/>
            <p:cNvSpPr txBox="1"/>
            <p:nvPr/>
          </p:nvSpPr>
          <p:spPr>
            <a:xfrm>
              <a:off x="23417" y="2058579"/>
              <a:ext cx="7681433" cy="432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Stages of Learning- Cognitive- Associative-Autonomous</a:t>
              </a:r>
              <a:endParaRPr/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0" y="2572462"/>
              <a:ext cx="7728267" cy="479700"/>
            </a:xfrm>
            <a:prstGeom prst="roundRect">
              <a:avLst>
                <a:gd name="adj" fmla="val 16667"/>
              </a:avLst>
            </a:prstGeom>
            <a:solidFill>
              <a:srgbClr val="6D579C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3"/>
            <p:cNvSpPr txBox="1"/>
            <p:nvPr/>
          </p:nvSpPr>
          <p:spPr>
            <a:xfrm>
              <a:off x="23417" y="2595879"/>
              <a:ext cx="7681433" cy="432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Types of Feedback</a:t>
              </a:r>
              <a:endParaRPr/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0" y="3109762"/>
              <a:ext cx="7728267" cy="479700"/>
            </a:xfrm>
            <a:prstGeom prst="roundRect">
              <a:avLst>
                <a:gd name="adj" fmla="val 16667"/>
              </a:avLst>
            </a:prstGeom>
            <a:solidFill>
              <a:srgbClr val="7E599C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3"/>
            <p:cNvSpPr txBox="1"/>
            <p:nvPr/>
          </p:nvSpPr>
          <p:spPr>
            <a:xfrm>
              <a:off x="23417" y="3133179"/>
              <a:ext cx="7681433" cy="432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Types of Practice- Massed/Distributed/Fixed/Variable</a:t>
              </a:r>
              <a:endParaRPr/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0" y="3647062"/>
              <a:ext cx="7728267" cy="479700"/>
            </a:xfrm>
            <a:prstGeom prst="roundRect">
              <a:avLst>
                <a:gd name="adj" fmla="val 16667"/>
              </a:avLst>
            </a:prstGeom>
            <a:solidFill>
              <a:srgbClr val="8E5B9C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3"/>
            <p:cNvSpPr txBox="1"/>
            <p:nvPr/>
          </p:nvSpPr>
          <p:spPr>
            <a:xfrm>
              <a:off x="23417" y="3670479"/>
              <a:ext cx="7681433" cy="432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Methods of Practice- Whole- Part- W/P/W- Mental </a:t>
              </a:r>
              <a:endParaRPr/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0" y="4184362"/>
              <a:ext cx="7728267" cy="479700"/>
            </a:xfrm>
            <a:prstGeom prst="roundRect">
              <a:avLst>
                <a:gd name="adj" fmla="val 16667"/>
              </a:avLst>
            </a:prstGeom>
            <a:solidFill>
              <a:srgbClr val="9D5C99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3"/>
            <p:cNvSpPr txBox="1"/>
            <p:nvPr/>
          </p:nvSpPr>
          <p:spPr>
            <a:xfrm>
              <a:off x="23417" y="4207779"/>
              <a:ext cx="7681433" cy="432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Principles of Effective Practice- VP SMARTER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b="1"/>
              <a:t>Chapter 2 –Analysing Skill &amp; Technique</a:t>
            </a:r>
            <a:endParaRPr b="1"/>
          </a:p>
        </p:txBody>
      </p:sp>
      <p:grpSp>
        <p:nvGrpSpPr>
          <p:cNvPr id="220" name="Google Shape;220;p24"/>
          <p:cNvGrpSpPr/>
          <p:nvPr/>
        </p:nvGrpSpPr>
        <p:grpSpPr>
          <a:xfrm>
            <a:off x="726273" y="1786230"/>
            <a:ext cx="7728267" cy="4953554"/>
            <a:chOff x="0" y="66884"/>
            <a:chExt cx="7728267" cy="4953554"/>
          </a:xfrm>
        </p:grpSpPr>
        <p:sp>
          <p:nvSpPr>
            <p:cNvPr id="221" name="Google Shape;221;p24"/>
            <p:cNvSpPr/>
            <p:nvPr/>
          </p:nvSpPr>
          <p:spPr>
            <a:xfrm>
              <a:off x="0" y="66884"/>
              <a:ext cx="7728267" cy="935414"/>
            </a:xfrm>
            <a:prstGeom prst="roundRect">
              <a:avLst>
                <a:gd name="adj" fmla="val 16667"/>
              </a:avLst>
            </a:prstGeom>
            <a:solidFill>
              <a:srgbClr val="52849A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4"/>
            <p:cNvSpPr txBox="1"/>
            <p:nvPr/>
          </p:nvSpPr>
          <p:spPr>
            <a:xfrm>
              <a:off x="45663" y="112547"/>
              <a:ext cx="7636941" cy="844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Biomechanics- Planes- Sagittal- Frontal- Transverse</a:t>
              </a:r>
              <a:endParaRPr/>
            </a:p>
          </p:txBody>
        </p:sp>
        <p:sp>
          <p:nvSpPr>
            <p:cNvPr id="223" name="Google Shape;223;p24"/>
            <p:cNvSpPr/>
            <p:nvPr/>
          </p:nvSpPr>
          <p:spPr>
            <a:xfrm>
              <a:off x="0" y="1071419"/>
              <a:ext cx="7728267" cy="935414"/>
            </a:xfrm>
            <a:prstGeom prst="roundRect">
              <a:avLst>
                <a:gd name="adj" fmla="val 16667"/>
              </a:avLst>
            </a:prstGeom>
            <a:solidFill>
              <a:srgbClr val="55669A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4"/>
            <p:cNvSpPr txBox="1"/>
            <p:nvPr/>
          </p:nvSpPr>
          <p:spPr>
            <a:xfrm>
              <a:off x="45663" y="1117082"/>
              <a:ext cx="7636941" cy="844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Axes of movement- Frontal-Sagittal-Vertical</a:t>
              </a:r>
              <a:endParaRPr/>
            </a:p>
          </p:txBody>
        </p:sp>
        <p:sp>
          <p:nvSpPr>
            <p:cNvPr id="225" name="Google Shape;225;p24"/>
            <p:cNvSpPr/>
            <p:nvPr/>
          </p:nvSpPr>
          <p:spPr>
            <a:xfrm>
              <a:off x="0" y="2075954"/>
              <a:ext cx="7728267" cy="935414"/>
            </a:xfrm>
            <a:prstGeom prst="roundRect">
              <a:avLst>
                <a:gd name="adj" fmla="val 16667"/>
              </a:avLst>
            </a:prstGeom>
            <a:solidFill>
              <a:srgbClr val="63579B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4"/>
            <p:cNvSpPr txBox="1"/>
            <p:nvPr/>
          </p:nvSpPr>
          <p:spPr>
            <a:xfrm>
              <a:off x="45663" y="2121617"/>
              <a:ext cx="7636941" cy="844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Levers- Fulcrum-Load- Effort 1st/2nd/3rd</a:t>
              </a:r>
              <a:endParaRPr/>
            </a:p>
          </p:txBody>
        </p:sp>
        <p:sp>
          <p:nvSpPr>
            <p:cNvPr id="227" name="Google Shape;227;p24"/>
            <p:cNvSpPr/>
            <p:nvPr/>
          </p:nvSpPr>
          <p:spPr>
            <a:xfrm>
              <a:off x="0" y="3080489"/>
              <a:ext cx="7728267" cy="935414"/>
            </a:xfrm>
            <a:prstGeom prst="roundRect">
              <a:avLst>
                <a:gd name="adj" fmla="val 16667"/>
              </a:avLst>
            </a:prstGeom>
            <a:solidFill>
              <a:srgbClr val="82599C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4"/>
            <p:cNvSpPr txBox="1"/>
            <p:nvPr/>
          </p:nvSpPr>
          <p:spPr>
            <a:xfrm>
              <a:off x="45663" y="3126152"/>
              <a:ext cx="7636941" cy="844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Movement- Vectors and Scalars</a:t>
              </a:r>
              <a:endParaRPr/>
            </a:p>
          </p:txBody>
        </p:sp>
        <p:sp>
          <p:nvSpPr>
            <p:cNvPr id="229" name="Google Shape;229;p24"/>
            <p:cNvSpPr/>
            <p:nvPr/>
          </p:nvSpPr>
          <p:spPr>
            <a:xfrm>
              <a:off x="0" y="4085024"/>
              <a:ext cx="7728267" cy="935414"/>
            </a:xfrm>
            <a:prstGeom prst="roundRect">
              <a:avLst>
                <a:gd name="adj" fmla="val 16667"/>
              </a:avLst>
            </a:prstGeom>
            <a:solidFill>
              <a:srgbClr val="9D5C99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4"/>
            <p:cNvSpPr txBox="1"/>
            <p:nvPr/>
          </p:nvSpPr>
          <p:spPr>
            <a:xfrm>
              <a:off x="45663" y="4130687"/>
              <a:ext cx="7636941" cy="844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Newtons Laws of Motion-Inertia-Acceleration-Reaction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5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6" name="Google Shape;236;p25"/>
          <p:cNvSpPr txBox="1">
            <a:spLocks noGrp="1"/>
          </p:cNvSpPr>
          <p:nvPr>
            <p:ph type="title"/>
          </p:nvPr>
        </p:nvSpPr>
        <p:spPr>
          <a:xfrm>
            <a:off x="648929" y="1063417"/>
            <a:ext cx="3505495" cy="4675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600"/>
              <a:buFont typeface="Century Gothic"/>
              <a:buNone/>
            </a:pPr>
            <a:r>
              <a:rPr lang="en-US" sz="2600" b="1">
                <a:solidFill>
                  <a:srgbClr val="F2F2F2"/>
                </a:solidFill>
              </a:rPr>
              <a:t>Topic 2 – Physical  Demands of Performance</a:t>
            </a:r>
            <a:endParaRPr sz="2600">
              <a:solidFill>
                <a:srgbClr val="F2F2F2"/>
              </a:solidFill>
            </a:endParaRPr>
          </a:p>
        </p:txBody>
      </p:sp>
      <p:sp>
        <p:nvSpPr>
          <p:cNvPr id="237" name="Google Shape;237;p25"/>
          <p:cNvSpPr/>
          <p:nvPr/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8" name="Google Shape;238;p25"/>
          <p:cNvSpPr/>
          <p:nvPr/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2700" cap="sq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5400" dir="5400000" algn="tl" rotWithShape="0">
              <a:srgbClr val="000000">
                <a:alpha val="3882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9" name="Google Shape;239;p25"/>
          <p:cNvSpPr/>
          <p:nvPr/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0" name="Google Shape;240;p25"/>
          <p:cNvGrpSpPr/>
          <p:nvPr/>
        </p:nvGrpSpPr>
        <p:grpSpPr>
          <a:xfrm>
            <a:off x="5608638" y="993595"/>
            <a:ext cx="5614987" cy="4716821"/>
            <a:chOff x="0" y="28395"/>
            <a:chExt cx="5614987" cy="4716821"/>
          </a:xfrm>
        </p:grpSpPr>
        <p:sp>
          <p:nvSpPr>
            <p:cNvPr id="241" name="Google Shape;241;p25"/>
            <p:cNvSpPr/>
            <p:nvPr/>
          </p:nvSpPr>
          <p:spPr>
            <a:xfrm>
              <a:off x="0" y="28395"/>
              <a:ext cx="5614987" cy="740536"/>
            </a:xfrm>
            <a:prstGeom prst="roundRect">
              <a:avLst>
                <a:gd name="adj" fmla="val 16667"/>
              </a:avLst>
            </a:prstGeom>
            <a:solidFill>
              <a:srgbClr val="52849A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5"/>
            <p:cNvSpPr txBox="1"/>
            <p:nvPr/>
          </p:nvSpPr>
          <p:spPr>
            <a:xfrm>
              <a:off x="36150" y="64545"/>
              <a:ext cx="5542687" cy="668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Health related Components MMFAB</a:t>
              </a:r>
              <a:endParaRPr/>
            </a:p>
          </p:txBody>
        </p:sp>
        <p:sp>
          <p:nvSpPr>
            <p:cNvPr id="243" name="Google Shape;243;p25"/>
            <p:cNvSpPr/>
            <p:nvPr/>
          </p:nvSpPr>
          <p:spPr>
            <a:xfrm>
              <a:off x="0" y="823652"/>
              <a:ext cx="5614987" cy="740536"/>
            </a:xfrm>
            <a:prstGeom prst="roundRect">
              <a:avLst>
                <a:gd name="adj" fmla="val 16667"/>
              </a:avLst>
            </a:prstGeom>
            <a:solidFill>
              <a:srgbClr val="536C9A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5"/>
            <p:cNvSpPr txBox="1"/>
            <p:nvPr/>
          </p:nvSpPr>
          <p:spPr>
            <a:xfrm>
              <a:off x="36150" y="859802"/>
              <a:ext cx="5542687" cy="668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Performance Related Components- POWER CRAB</a:t>
              </a:r>
              <a:endParaRPr/>
            </a:p>
          </p:txBody>
        </p:sp>
        <p:sp>
          <p:nvSpPr>
            <p:cNvPr id="245" name="Google Shape;245;p25"/>
            <p:cNvSpPr/>
            <p:nvPr/>
          </p:nvSpPr>
          <p:spPr>
            <a:xfrm>
              <a:off x="0" y="1618909"/>
              <a:ext cx="5614987" cy="740536"/>
            </a:xfrm>
            <a:prstGeom prst="roundRect">
              <a:avLst>
                <a:gd name="adj" fmla="val 16667"/>
              </a:avLst>
            </a:prstGeom>
            <a:solidFill>
              <a:srgbClr val="57559B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5"/>
            <p:cNvSpPr txBox="1"/>
            <p:nvPr/>
          </p:nvSpPr>
          <p:spPr>
            <a:xfrm>
              <a:off x="36150" y="1655059"/>
              <a:ext cx="5542687" cy="668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Testing of all Components – Norms</a:t>
              </a:r>
              <a:endParaRPr/>
            </a:p>
          </p:txBody>
        </p:sp>
        <p:sp>
          <p:nvSpPr>
            <p:cNvPr id="247" name="Google Shape;247;p25"/>
            <p:cNvSpPr/>
            <p:nvPr/>
          </p:nvSpPr>
          <p:spPr>
            <a:xfrm>
              <a:off x="0" y="2414166"/>
              <a:ext cx="5614987" cy="740536"/>
            </a:xfrm>
            <a:prstGeom prst="roundRect">
              <a:avLst>
                <a:gd name="adj" fmla="val 16667"/>
              </a:avLst>
            </a:prstGeom>
            <a:solidFill>
              <a:srgbClr val="6F589C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5"/>
            <p:cNvSpPr txBox="1"/>
            <p:nvPr/>
          </p:nvSpPr>
          <p:spPr>
            <a:xfrm>
              <a:off x="36150" y="2450316"/>
              <a:ext cx="5542687" cy="668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What components are important for what activities</a:t>
              </a:r>
              <a:endParaRPr/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0" y="3209423"/>
              <a:ext cx="5614987" cy="740536"/>
            </a:xfrm>
            <a:prstGeom prst="roundRect">
              <a:avLst>
                <a:gd name="adj" fmla="val 16667"/>
              </a:avLst>
            </a:prstGeom>
            <a:solidFill>
              <a:srgbClr val="895A9D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5"/>
            <p:cNvSpPr txBox="1"/>
            <p:nvPr/>
          </p:nvSpPr>
          <p:spPr>
            <a:xfrm>
              <a:off x="36150" y="3245573"/>
              <a:ext cx="5542687" cy="668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FITT Formula applied for each component</a:t>
              </a:r>
              <a:endParaRPr/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0" y="4004680"/>
              <a:ext cx="5614987" cy="740536"/>
            </a:xfrm>
            <a:prstGeom prst="roundRect">
              <a:avLst>
                <a:gd name="adj" fmla="val 16667"/>
              </a:avLst>
            </a:prstGeom>
            <a:solidFill>
              <a:srgbClr val="9D5C99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5"/>
            <p:cNvSpPr txBox="1"/>
            <p:nvPr/>
          </p:nvSpPr>
          <p:spPr>
            <a:xfrm>
              <a:off x="36150" y="4040830"/>
              <a:ext cx="5542687" cy="668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Designing a fitness plan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6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8" name="Google Shape;258;p26"/>
          <p:cNvSpPr/>
          <p:nvPr/>
        </p:nvSpPr>
        <p:spPr>
          <a:xfrm flipH="1">
            <a:off x="4644637" y="0"/>
            <a:ext cx="559472" cy="3709642"/>
          </a:xfrm>
          <a:custGeom>
            <a:avLst/>
            <a:gdLst/>
            <a:ahLst/>
            <a:cxnLst/>
            <a:rect l="l" t="t" r="r" b="b"/>
            <a:pathLst>
              <a:path w="559472" h="3709642" extrusionOk="0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9" name="Google Shape;259;p26"/>
          <p:cNvSpPr/>
          <p:nvPr/>
        </p:nvSpPr>
        <p:spPr>
          <a:xfrm>
            <a:off x="1" y="1"/>
            <a:ext cx="4990911" cy="6858001"/>
          </a:xfrm>
          <a:custGeom>
            <a:avLst/>
            <a:gdLst/>
            <a:ahLst/>
            <a:cxnLst/>
            <a:rect l="l" t="t" r="r" b="b"/>
            <a:pathLst>
              <a:path w="4990911" h="6858001" extrusionOk="0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0" name="Google Shape;260;p2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6"/>
          <p:cNvSpPr txBox="1"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</a:pPr>
            <a:r>
              <a:rPr lang="en-US" b="1">
                <a:solidFill>
                  <a:schemeClr val="dk2"/>
                </a:solidFill>
              </a:rPr>
              <a:t>Principles of Training</a:t>
            </a:r>
            <a:endParaRPr/>
          </a:p>
        </p:txBody>
      </p:sp>
      <p:sp>
        <p:nvSpPr>
          <p:cNvPr id="262" name="Google Shape;262;p26"/>
          <p:cNvSpPr txBox="1">
            <a:spLocks noGrp="1"/>
          </p:cNvSpPr>
          <p:nvPr>
            <p:ph type="body" idx="1"/>
          </p:nvPr>
        </p:nvSpPr>
        <p:spPr>
          <a:xfrm>
            <a:off x="5204109" y="1645920"/>
            <a:ext cx="6269434" cy="447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Principles of Training SPORT RAID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Methods of Training- Circuit – Continuous-Fartlek-Interval-HITT-Stretching( D/S/PNF)-Weight Training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Strategies to support Rest &amp; Recovery- Sleep-Napping-Cold Water-Contrast bathing-Active Recovery-Compression Garments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DOMS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Periodisation- Macro-Meso-Micro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7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27"/>
          <p:cNvSpPr/>
          <p:nvPr/>
        </p:nvSpPr>
        <p:spPr>
          <a:xfrm flipH="1">
            <a:off x="4644637" y="0"/>
            <a:ext cx="559472" cy="3709642"/>
          </a:xfrm>
          <a:custGeom>
            <a:avLst/>
            <a:gdLst/>
            <a:ahLst/>
            <a:cxnLst/>
            <a:rect l="l" t="t" r="r" b="b"/>
            <a:pathLst>
              <a:path w="559472" h="3709642" extrusionOk="0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27"/>
          <p:cNvSpPr/>
          <p:nvPr/>
        </p:nvSpPr>
        <p:spPr>
          <a:xfrm>
            <a:off x="1" y="1"/>
            <a:ext cx="4990911" cy="6858001"/>
          </a:xfrm>
          <a:custGeom>
            <a:avLst/>
            <a:gdLst/>
            <a:ahLst/>
            <a:cxnLst/>
            <a:rect l="l" t="t" r="r" b="b"/>
            <a:pathLst>
              <a:path w="4990911" h="6858001" extrusionOk="0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2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7"/>
          <p:cNvSpPr txBox="1"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entury Gothic"/>
              <a:buNone/>
            </a:pPr>
            <a:r>
              <a:rPr lang="en-US" sz="3600" b="1">
                <a:solidFill>
                  <a:schemeClr val="dk2"/>
                </a:solidFill>
              </a:rPr>
              <a:t>Psychological Prep For Performance</a:t>
            </a:r>
            <a:endParaRPr/>
          </a:p>
        </p:txBody>
      </p:sp>
      <p:sp>
        <p:nvSpPr>
          <p:cNvPr id="272" name="Google Shape;272;p27"/>
          <p:cNvSpPr txBox="1">
            <a:spLocks noGrp="1"/>
          </p:cNvSpPr>
          <p:nvPr>
            <p:ph type="body" idx="1"/>
          </p:nvPr>
        </p:nvSpPr>
        <p:spPr>
          <a:xfrm>
            <a:off x="5204109" y="1645920"/>
            <a:ext cx="6269434" cy="447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20"/>
              <a:buChar char="►"/>
            </a:pPr>
            <a:r>
              <a:rPr lang="en-US" sz="1900"/>
              <a:t>Confidence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20"/>
              <a:buChar char="►"/>
            </a:pPr>
            <a:r>
              <a:rPr lang="en-US" sz="1900"/>
              <a:t>Self Efficacy- Banduras Model- Performance-Observing others-Emotional State-Verbal Persuasion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20"/>
              <a:buChar char="►"/>
            </a:pPr>
            <a:r>
              <a:rPr lang="en-US" sz="1900"/>
              <a:t>Motivation- Intrinsic-Extrinsic- role of the coach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20"/>
              <a:buChar char="►"/>
            </a:pPr>
            <a:r>
              <a:rPr lang="en-US" sz="1900"/>
              <a:t>Feedback – Intrinsic- Vision/Hearing &amp; Proprioception/touch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20"/>
              <a:buChar char="►"/>
            </a:pPr>
            <a:r>
              <a:rPr lang="en-US" sz="1900"/>
              <a:t>                  - Extrinsic – Knowledge of results/ Performance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20"/>
              <a:buChar char="►"/>
            </a:pPr>
            <a:r>
              <a:rPr lang="en-US" sz="1900"/>
              <a:t>Anxiety-  State &amp; Trait Somatic and Cognitive 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20"/>
              <a:buChar char="►"/>
            </a:pPr>
            <a:r>
              <a:rPr lang="en-US" sz="1900"/>
              <a:t>Arousal- Inverted U theory- Catastrophe Theory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20"/>
              <a:buChar char="►"/>
            </a:pPr>
            <a:r>
              <a:rPr lang="en-US" sz="1900"/>
              <a:t>Strategies to improve-Pre-Performance routines- Simulation- Visualisation-Goal Setting SMART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8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28"/>
          <p:cNvSpPr txBox="1">
            <a:spLocks noGrp="1"/>
          </p:cNvSpPr>
          <p:nvPr>
            <p:ph type="title"/>
          </p:nvPr>
        </p:nvSpPr>
        <p:spPr>
          <a:xfrm>
            <a:off x="648929" y="1063417"/>
            <a:ext cx="3505495" cy="4675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200"/>
              <a:buFont typeface="Century Gothic"/>
              <a:buNone/>
            </a:pPr>
            <a:r>
              <a:rPr lang="en-US" b="1">
                <a:solidFill>
                  <a:srgbClr val="F2F2F2"/>
                </a:solidFill>
              </a:rPr>
              <a:t>Diet &amp; Nutrition</a:t>
            </a:r>
            <a:endParaRPr/>
          </a:p>
        </p:txBody>
      </p:sp>
      <p:sp>
        <p:nvSpPr>
          <p:cNvPr id="279" name="Google Shape;279;p28"/>
          <p:cNvSpPr/>
          <p:nvPr/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28"/>
          <p:cNvSpPr/>
          <p:nvPr/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2700" cap="sq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5400" dir="5400000" algn="tl" rotWithShape="0">
              <a:srgbClr val="000000">
                <a:alpha val="3882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28"/>
          <p:cNvSpPr/>
          <p:nvPr/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2" name="Google Shape;282;p28"/>
          <p:cNvGrpSpPr/>
          <p:nvPr/>
        </p:nvGrpSpPr>
        <p:grpSpPr>
          <a:xfrm>
            <a:off x="5608638" y="1768906"/>
            <a:ext cx="5614987" cy="3166200"/>
            <a:chOff x="0" y="803706"/>
            <a:chExt cx="5614987" cy="3166200"/>
          </a:xfrm>
        </p:grpSpPr>
        <p:sp>
          <p:nvSpPr>
            <p:cNvPr id="283" name="Google Shape;283;p28"/>
            <p:cNvSpPr/>
            <p:nvPr/>
          </p:nvSpPr>
          <p:spPr>
            <a:xfrm>
              <a:off x="0" y="803706"/>
              <a:ext cx="5614987" cy="479700"/>
            </a:xfrm>
            <a:prstGeom prst="roundRect">
              <a:avLst>
                <a:gd name="adj" fmla="val 16667"/>
              </a:avLst>
            </a:prstGeom>
            <a:solidFill>
              <a:srgbClr val="E96210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8"/>
            <p:cNvSpPr txBox="1"/>
            <p:nvPr/>
          </p:nvSpPr>
          <p:spPr>
            <a:xfrm>
              <a:off x="23417" y="827123"/>
              <a:ext cx="5568153" cy="432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Macro – Micro Nutrients</a:t>
              </a:r>
              <a:endPara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0" y="1341006"/>
              <a:ext cx="5614987" cy="479700"/>
            </a:xfrm>
            <a:prstGeom prst="roundRect">
              <a:avLst>
                <a:gd name="adj" fmla="val 16667"/>
              </a:avLst>
            </a:prstGeom>
            <a:solidFill>
              <a:srgbClr val="EB741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8"/>
            <p:cNvSpPr txBox="1"/>
            <p:nvPr/>
          </p:nvSpPr>
          <p:spPr>
            <a:xfrm>
              <a:off x="23417" y="1364423"/>
              <a:ext cx="5568153" cy="432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Carbohydrates/ Protein/Fat/Fibre/Vitamins</a:t>
              </a:r>
              <a:endPara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7" name="Google Shape;287;p28"/>
            <p:cNvSpPr/>
            <p:nvPr/>
          </p:nvSpPr>
          <p:spPr>
            <a:xfrm>
              <a:off x="0" y="1878306"/>
              <a:ext cx="5614987" cy="479700"/>
            </a:xfrm>
            <a:prstGeom prst="roundRect">
              <a:avLst>
                <a:gd name="adj" fmla="val 16667"/>
              </a:avLst>
            </a:prstGeom>
            <a:solidFill>
              <a:srgbClr val="EA8516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8"/>
            <p:cNvSpPr txBox="1"/>
            <p:nvPr/>
          </p:nvSpPr>
          <p:spPr>
            <a:xfrm>
              <a:off x="23417" y="1901723"/>
              <a:ext cx="5568153" cy="432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Hydration/Dehydration</a:t>
              </a:r>
              <a:endPara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9" name="Google Shape;289;p28"/>
            <p:cNvSpPr/>
            <p:nvPr/>
          </p:nvSpPr>
          <p:spPr>
            <a:xfrm>
              <a:off x="0" y="2415606"/>
              <a:ext cx="5614987" cy="479700"/>
            </a:xfrm>
            <a:prstGeom prst="roundRect">
              <a:avLst>
                <a:gd name="adj" fmla="val 16667"/>
              </a:avLst>
            </a:prstGeom>
            <a:solidFill>
              <a:srgbClr val="EA971B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8"/>
            <p:cNvSpPr txBox="1"/>
            <p:nvPr/>
          </p:nvSpPr>
          <p:spPr>
            <a:xfrm>
              <a:off x="23417" y="2439023"/>
              <a:ext cx="5568153" cy="432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Sports Supplements-Role-Side effects</a:t>
              </a:r>
              <a:endPara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1" name="Google Shape;291;p28"/>
            <p:cNvSpPr/>
            <p:nvPr/>
          </p:nvSpPr>
          <p:spPr>
            <a:xfrm>
              <a:off x="0" y="2952906"/>
              <a:ext cx="5614987" cy="479700"/>
            </a:xfrm>
            <a:prstGeom prst="roundRect">
              <a:avLst>
                <a:gd name="adj" fmla="val 16667"/>
              </a:avLst>
            </a:prstGeom>
            <a:solidFill>
              <a:srgbClr val="E8A720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8"/>
            <p:cNvSpPr txBox="1"/>
            <p:nvPr/>
          </p:nvSpPr>
          <p:spPr>
            <a:xfrm>
              <a:off x="23417" y="2976323"/>
              <a:ext cx="5568153" cy="432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Energy Systems-ATP-Anaerobic-Aerobic</a:t>
              </a:r>
              <a:endPara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3" name="Google Shape;293;p28"/>
            <p:cNvSpPr/>
            <p:nvPr/>
          </p:nvSpPr>
          <p:spPr>
            <a:xfrm>
              <a:off x="0" y="3490206"/>
              <a:ext cx="5614987" cy="479700"/>
            </a:xfrm>
            <a:prstGeom prst="roundRect">
              <a:avLst>
                <a:gd name="adj" fmla="val 16667"/>
              </a:avLst>
            </a:prstGeom>
            <a:solidFill>
              <a:srgbClr val="E6B626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8"/>
            <p:cNvSpPr txBox="1"/>
            <p:nvPr/>
          </p:nvSpPr>
          <p:spPr>
            <a:xfrm>
              <a:off x="23417" y="3513623"/>
              <a:ext cx="5568153" cy="432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Design a diet plan</a:t>
              </a:r>
              <a:endPara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29"/>
          <p:cNvSpPr txBox="1">
            <a:spLocks noGrp="1"/>
          </p:cNvSpPr>
          <p:nvPr>
            <p:ph type="title"/>
          </p:nvPr>
        </p:nvSpPr>
        <p:spPr>
          <a:xfrm>
            <a:off x="648929" y="1063417"/>
            <a:ext cx="3505495" cy="4675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900"/>
              <a:buFont typeface="Century Gothic"/>
              <a:buNone/>
            </a:pPr>
            <a:r>
              <a:rPr lang="en-US" sz="3900" b="1">
                <a:solidFill>
                  <a:srgbClr val="F2F2F2"/>
                </a:solidFill>
              </a:rPr>
              <a:t>Analysing Performance in Sport</a:t>
            </a:r>
            <a:endParaRPr/>
          </a:p>
        </p:txBody>
      </p:sp>
      <p:sp>
        <p:nvSpPr>
          <p:cNvPr id="301" name="Google Shape;301;p29"/>
          <p:cNvSpPr/>
          <p:nvPr/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29"/>
          <p:cNvSpPr/>
          <p:nvPr/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2700" cap="sq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5400" dir="5400000" algn="tl" rotWithShape="0">
              <a:srgbClr val="000000">
                <a:alpha val="3882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29"/>
          <p:cNvSpPr/>
          <p:nvPr/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4" name="Google Shape;304;p29"/>
          <p:cNvGrpSpPr/>
          <p:nvPr/>
        </p:nvGrpSpPr>
        <p:grpSpPr>
          <a:xfrm>
            <a:off x="5608638" y="1037386"/>
            <a:ext cx="5614987" cy="4629240"/>
            <a:chOff x="0" y="72186"/>
            <a:chExt cx="5614987" cy="4629240"/>
          </a:xfrm>
        </p:grpSpPr>
        <p:sp>
          <p:nvSpPr>
            <p:cNvPr id="305" name="Google Shape;305;p29"/>
            <p:cNvSpPr/>
            <p:nvPr/>
          </p:nvSpPr>
          <p:spPr>
            <a:xfrm>
              <a:off x="0" y="72186"/>
              <a:ext cx="5614987" cy="875160"/>
            </a:xfrm>
            <a:prstGeom prst="roundRect">
              <a:avLst>
                <a:gd name="adj" fmla="val 16667"/>
              </a:avLst>
            </a:prstGeom>
            <a:solidFill>
              <a:srgbClr val="E96210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9"/>
            <p:cNvSpPr txBox="1"/>
            <p:nvPr/>
          </p:nvSpPr>
          <p:spPr>
            <a:xfrm>
              <a:off x="42722" y="114908"/>
              <a:ext cx="5529543" cy="789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Structures- Formation &amp; Strategies- Kick out Strategies</a:t>
              </a:r>
              <a:endPara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7" name="Google Shape;307;p29"/>
            <p:cNvSpPr/>
            <p:nvPr/>
          </p:nvSpPr>
          <p:spPr>
            <a:xfrm>
              <a:off x="0" y="1010706"/>
              <a:ext cx="5614987" cy="875160"/>
            </a:xfrm>
            <a:prstGeom prst="roundRect">
              <a:avLst>
                <a:gd name="adj" fmla="val 16667"/>
              </a:avLst>
            </a:prstGeom>
            <a:solidFill>
              <a:srgbClr val="EB7913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9"/>
            <p:cNvSpPr txBox="1"/>
            <p:nvPr/>
          </p:nvSpPr>
          <p:spPr>
            <a:xfrm>
              <a:off x="42722" y="1053428"/>
              <a:ext cx="5529543" cy="789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Compositional elements- Space-Dynamics-Rhythm-Relationships</a:t>
              </a:r>
              <a:endPara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9" name="Google Shape;309;p29"/>
            <p:cNvSpPr/>
            <p:nvPr/>
          </p:nvSpPr>
          <p:spPr>
            <a:xfrm>
              <a:off x="0" y="1949226"/>
              <a:ext cx="5614987" cy="875160"/>
            </a:xfrm>
            <a:prstGeom prst="roundRect">
              <a:avLst>
                <a:gd name="adj" fmla="val 16667"/>
              </a:avLst>
            </a:prstGeom>
            <a:solidFill>
              <a:srgbClr val="E98E19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9"/>
            <p:cNvSpPr txBox="1"/>
            <p:nvPr/>
          </p:nvSpPr>
          <p:spPr>
            <a:xfrm>
              <a:off x="42722" y="1991948"/>
              <a:ext cx="5529543" cy="789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Modifying S &amp; S during a game RAR method-Recognise-Anticipate-React</a:t>
              </a:r>
              <a:endPara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1" name="Google Shape;311;p29"/>
            <p:cNvSpPr/>
            <p:nvPr/>
          </p:nvSpPr>
          <p:spPr>
            <a:xfrm>
              <a:off x="0" y="2887746"/>
              <a:ext cx="5614987" cy="875160"/>
            </a:xfrm>
            <a:prstGeom prst="roundRect">
              <a:avLst>
                <a:gd name="adj" fmla="val 16667"/>
              </a:avLst>
            </a:prstGeom>
            <a:solidFill>
              <a:srgbClr val="E8A31F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9"/>
            <p:cNvSpPr txBox="1"/>
            <p:nvPr/>
          </p:nvSpPr>
          <p:spPr>
            <a:xfrm>
              <a:off x="42722" y="2930468"/>
              <a:ext cx="5529543" cy="789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Playing roles 7 Non playing roles</a:t>
              </a:r>
              <a:endPara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3" name="Google Shape;313;p29"/>
            <p:cNvSpPr/>
            <p:nvPr/>
          </p:nvSpPr>
          <p:spPr>
            <a:xfrm>
              <a:off x="0" y="3826266"/>
              <a:ext cx="5614987" cy="875160"/>
            </a:xfrm>
            <a:prstGeom prst="roundRect">
              <a:avLst>
                <a:gd name="adj" fmla="val 16667"/>
              </a:avLst>
            </a:prstGeom>
            <a:solidFill>
              <a:srgbClr val="E6B626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9"/>
            <p:cNvSpPr txBox="1"/>
            <p:nvPr/>
          </p:nvSpPr>
          <p:spPr>
            <a:xfrm>
              <a:off x="42722" y="3868988"/>
              <a:ext cx="5529543" cy="789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Aesthetic Sports</a:t>
              </a:r>
              <a:endPara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521</Words>
  <Application>Microsoft Office PowerPoint</Application>
  <PresentationFormat>Widescreen</PresentationFormat>
  <Paragraphs>88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Ion</vt:lpstr>
      <vt:lpstr>Ion</vt:lpstr>
      <vt:lpstr>Overview  LCPE- SUBJECT  </vt:lpstr>
      <vt:lpstr>Introduction to LCPE </vt:lpstr>
      <vt:lpstr>Chapter 1-Learning and Improving skill &amp; Technique</vt:lpstr>
      <vt:lpstr>Chapter 2 –Analysing Skill &amp; Technique</vt:lpstr>
      <vt:lpstr>Topic 2 – Physical  Demands of Performance</vt:lpstr>
      <vt:lpstr>Principles of Training</vt:lpstr>
      <vt:lpstr>Psychological Prep For Performance</vt:lpstr>
      <vt:lpstr>Diet &amp; Nutrition</vt:lpstr>
      <vt:lpstr>Analysing Performance in Sport</vt:lpstr>
      <vt:lpstr>Safe Practice in Sport</vt:lpstr>
      <vt:lpstr>Role of Coach &amp; Official</vt:lpstr>
      <vt:lpstr>Strand 2 Compulsory </vt:lpstr>
      <vt:lpstr>Prescribed Annually 2 from the 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Helen Kennedy</dc:creator>
  <cp:lastModifiedBy>Edel Merrigan</cp:lastModifiedBy>
  <cp:revision>4</cp:revision>
  <dcterms:modified xsi:type="dcterms:W3CDTF">2026-01-16T12:15:10Z</dcterms:modified>
</cp:coreProperties>
</file>