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2489200" cy="13843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ne Little Font" panose="020B0604020202020204" charset="0"/>
      <p:regular r:id="rId20"/>
    </p:embeddedFont>
    <p:embeddedFont>
      <p:font typeface="Sergio Trendy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76" d="100"/>
          <a:sy n="276" d="100"/>
        </p:scale>
        <p:origin x="956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1484" y="-560791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5" y="0"/>
                </a:lnTo>
                <a:lnTo>
                  <a:pt x="1542635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5168" y="721554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4" y="0"/>
                </a:lnTo>
                <a:lnTo>
                  <a:pt x="1542634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43529" y="761026"/>
            <a:ext cx="888457" cy="823842"/>
          </a:xfrm>
          <a:custGeom>
            <a:avLst/>
            <a:gdLst/>
            <a:ahLst/>
            <a:cxnLst/>
            <a:rect l="l" t="t" r="r" b="b"/>
            <a:pathLst>
              <a:path w="888457" h="823842">
                <a:moveTo>
                  <a:pt x="0" y="0"/>
                </a:moveTo>
                <a:lnTo>
                  <a:pt x="888457" y="0"/>
                </a:lnTo>
                <a:lnTo>
                  <a:pt x="888457" y="823842"/>
                </a:lnTo>
                <a:lnTo>
                  <a:pt x="0" y="8238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228101">
            <a:off x="-43906" y="-1915"/>
            <a:ext cx="501821" cy="811770"/>
          </a:xfrm>
          <a:custGeom>
            <a:avLst/>
            <a:gdLst/>
            <a:ahLst/>
            <a:cxnLst/>
            <a:rect l="l" t="t" r="r" b="b"/>
            <a:pathLst>
              <a:path w="501821" h="811770">
                <a:moveTo>
                  <a:pt x="0" y="0"/>
                </a:moveTo>
                <a:lnTo>
                  <a:pt x="501822" y="0"/>
                </a:lnTo>
                <a:lnTo>
                  <a:pt x="501822" y="811770"/>
                </a:lnTo>
                <a:lnTo>
                  <a:pt x="0" y="8117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22852">
            <a:off x="28166" y="901088"/>
            <a:ext cx="543334" cy="618304"/>
          </a:xfrm>
          <a:custGeom>
            <a:avLst/>
            <a:gdLst/>
            <a:ahLst/>
            <a:cxnLst/>
            <a:rect l="l" t="t" r="r" b="b"/>
            <a:pathLst>
              <a:path w="543334" h="618304">
                <a:moveTo>
                  <a:pt x="0" y="0"/>
                </a:moveTo>
                <a:lnTo>
                  <a:pt x="543335" y="0"/>
                </a:lnTo>
                <a:lnTo>
                  <a:pt x="543335" y="618303"/>
                </a:lnTo>
                <a:lnTo>
                  <a:pt x="0" y="6183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457666">
            <a:off x="2102587" y="-38928"/>
            <a:ext cx="407933" cy="707909"/>
          </a:xfrm>
          <a:custGeom>
            <a:avLst/>
            <a:gdLst/>
            <a:ahLst/>
            <a:cxnLst/>
            <a:rect l="l" t="t" r="r" b="b"/>
            <a:pathLst>
              <a:path w="407933" h="707909">
                <a:moveTo>
                  <a:pt x="0" y="0"/>
                </a:moveTo>
                <a:lnTo>
                  <a:pt x="407933" y="0"/>
                </a:lnTo>
                <a:lnTo>
                  <a:pt x="407933" y="707910"/>
                </a:lnTo>
                <a:lnTo>
                  <a:pt x="0" y="707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12062" y="423814"/>
            <a:ext cx="1620916" cy="44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2"/>
              </a:lnSpc>
            </a:pPr>
            <a:r>
              <a:rPr lang="en-US" sz="1308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LEAVING CERT CHEMISTRY</a:t>
            </a:r>
          </a:p>
        </p:txBody>
      </p:sp>
      <p:sp>
        <p:nvSpPr>
          <p:cNvPr id="9" name="Freeform 9"/>
          <p:cNvSpPr/>
          <p:nvPr/>
        </p:nvSpPr>
        <p:spPr>
          <a:xfrm rot="-1457666">
            <a:off x="711572" y="1080735"/>
            <a:ext cx="407933" cy="707909"/>
          </a:xfrm>
          <a:custGeom>
            <a:avLst/>
            <a:gdLst/>
            <a:ahLst/>
            <a:cxnLst/>
            <a:rect l="l" t="t" r="r" b="b"/>
            <a:pathLst>
              <a:path w="407933" h="707909">
                <a:moveTo>
                  <a:pt x="0" y="0"/>
                </a:moveTo>
                <a:lnTo>
                  <a:pt x="407933" y="0"/>
                </a:lnTo>
                <a:lnTo>
                  <a:pt x="407933" y="707910"/>
                </a:lnTo>
                <a:lnTo>
                  <a:pt x="0" y="707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22852">
            <a:off x="1538385" y="-400652"/>
            <a:ext cx="543334" cy="618304"/>
          </a:xfrm>
          <a:custGeom>
            <a:avLst/>
            <a:gdLst/>
            <a:ahLst/>
            <a:cxnLst/>
            <a:rect l="l" t="t" r="r" b="b"/>
            <a:pathLst>
              <a:path w="543334" h="618304">
                <a:moveTo>
                  <a:pt x="0" y="0"/>
                </a:moveTo>
                <a:lnTo>
                  <a:pt x="543334" y="0"/>
                </a:lnTo>
                <a:lnTo>
                  <a:pt x="543334" y="618304"/>
                </a:lnTo>
                <a:lnTo>
                  <a:pt x="0" y="6183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37282" y="852920"/>
            <a:ext cx="1206246" cy="105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"/>
              </a:lnSpc>
            </a:pPr>
            <a:r>
              <a:rPr lang="en-US" sz="600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Ms Curran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1484" y="-560791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5" y="0"/>
                </a:lnTo>
                <a:lnTo>
                  <a:pt x="1542635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6488"/>
            <a:ext cx="486408" cy="453576"/>
          </a:xfrm>
          <a:custGeom>
            <a:avLst/>
            <a:gdLst/>
            <a:ahLst/>
            <a:cxnLst/>
            <a:rect l="l" t="t" r="r" b="b"/>
            <a:pathLst>
              <a:path w="486408" h="453576">
                <a:moveTo>
                  <a:pt x="0" y="0"/>
                </a:moveTo>
                <a:lnTo>
                  <a:pt x="486408" y="0"/>
                </a:lnTo>
                <a:lnTo>
                  <a:pt x="486408" y="453576"/>
                </a:lnTo>
                <a:lnTo>
                  <a:pt x="0" y="453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53917" y="155769"/>
            <a:ext cx="1941633" cy="380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5"/>
              </a:lnSpc>
              <a:spcBef>
                <a:spcPct val="0"/>
              </a:spcBef>
            </a:pPr>
            <a:r>
              <a:rPr lang="en-US" sz="116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4. MATTER IN OUR WORLD</a:t>
            </a:r>
          </a:p>
        </p:txBody>
      </p:sp>
      <p:sp>
        <p:nvSpPr>
          <p:cNvPr id="5" name="Freeform 5"/>
          <p:cNvSpPr/>
          <p:nvPr/>
        </p:nvSpPr>
        <p:spPr>
          <a:xfrm>
            <a:off x="1585168" y="721554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4" y="0"/>
                </a:lnTo>
                <a:lnTo>
                  <a:pt x="1542634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5184" y="1056873"/>
            <a:ext cx="415732" cy="291768"/>
          </a:xfrm>
          <a:custGeom>
            <a:avLst/>
            <a:gdLst/>
            <a:ahLst/>
            <a:cxnLst/>
            <a:rect l="l" t="t" r="r" b="b"/>
            <a:pathLst>
              <a:path w="415732" h="291768">
                <a:moveTo>
                  <a:pt x="0" y="0"/>
                </a:moveTo>
                <a:lnTo>
                  <a:pt x="415731" y="0"/>
                </a:lnTo>
                <a:lnTo>
                  <a:pt x="415731" y="291768"/>
                </a:lnTo>
                <a:lnTo>
                  <a:pt x="0" y="291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5274" y="702504"/>
            <a:ext cx="2060715" cy="318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Volumetric Analysis</a:t>
            </a:r>
          </a:p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Reactivity of Organic Compounds</a:t>
            </a:r>
          </a:p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Our Chemical Environment</a:t>
            </a:r>
          </a:p>
        </p:txBody>
      </p:sp>
      <p:sp>
        <p:nvSpPr>
          <p:cNvPr id="8" name="Freeform 8"/>
          <p:cNvSpPr/>
          <p:nvPr/>
        </p:nvSpPr>
        <p:spPr>
          <a:xfrm>
            <a:off x="2234883" y="926678"/>
            <a:ext cx="243204" cy="421963"/>
          </a:xfrm>
          <a:custGeom>
            <a:avLst/>
            <a:gdLst/>
            <a:ahLst/>
            <a:cxnLst/>
            <a:rect l="l" t="t" r="r" b="b"/>
            <a:pathLst>
              <a:path w="243204" h="421963">
                <a:moveTo>
                  <a:pt x="0" y="0"/>
                </a:moveTo>
                <a:lnTo>
                  <a:pt x="243204" y="0"/>
                </a:lnTo>
                <a:lnTo>
                  <a:pt x="243204" y="421963"/>
                </a:lnTo>
                <a:lnTo>
                  <a:pt x="0" y="421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1484" y="-560791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5" y="0"/>
                </a:lnTo>
                <a:lnTo>
                  <a:pt x="1542635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6488"/>
            <a:ext cx="486408" cy="453576"/>
          </a:xfrm>
          <a:custGeom>
            <a:avLst/>
            <a:gdLst/>
            <a:ahLst/>
            <a:cxnLst/>
            <a:rect l="l" t="t" r="r" b="b"/>
            <a:pathLst>
              <a:path w="486408" h="453576">
                <a:moveTo>
                  <a:pt x="0" y="0"/>
                </a:moveTo>
                <a:lnTo>
                  <a:pt x="486408" y="0"/>
                </a:lnTo>
                <a:lnTo>
                  <a:pt x="486408" y="453576"/>
                </a:lnTo>
                <a:lnTo>
                  <a:pt x="0" y="453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78913" y="174004"/>
            <a:ext cx="1277572" cy="197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"/>
              </a:lnSpc>
              <a:spcBef>
                <a:spcPct val="0"/>
              </a:spcBef>
            </a:pPr>
            <a:r>
              <a:rPr lang="en-US" sz="1256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EXPERIMENTS</a:t>
            </a:r>
          </a:p>
        </p:txBody>
      </p:sp>
      <p:sp>
        <p:nvSpPr>
          <p:cNvPr id="5" name="Freeform 5"/>
          <p:cNvSpPr/>
          <p:nvPr/>
        </p:nvSpPr>
        <p:spPr>
          <a:xfrm>
            <a:off x="1585168" y="721554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4" y="0"/>
                </a:lnTo>
                <a:lnTo>
                  <a:pt x="1542634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5184" y="1056873"/>
            <a:ext cx="415732" cy="291768"/>
          </a:xfrm>
          <a:custGeom>
            <a:avLst/>
            <a:gdLst/>
            <a:ahLst/>
            <a:cxnLst/>
            <a:rect l="l" t="t" r="r" b="b"/>
            <a:pathLst>
              <a:path w="415732" h="291768">
                <a:moveTo>
                  <a:pt x="0" y="0"/>
                </a:moveTo>
                <a:lnTo>
                  <a:pt x="415731" y="0"/>
                </a:lnTo>
                <a:lnTo>
                  <a:pt x="415731" y="291768"/>
                </a:lnTo>
                <a:lnTo>
                  <a:pt x="0" y="291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5274" y="627716"/>
            <a:ext cx="2231211" cy="343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45006" lvl="1" indent="-72503" algn="ctr">
              <a:lnSpc>
                <a:spcPts val="940"/>
              </a:lnSpc>
              <a:buFont typeface="Arial"/>
              <a:buChar char="•"/>
            </a:pPr>
            <a:r>
              <a:rPr lang="en-US" sz="671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35 experiments to be carried out during the 2-year course</a:t>
            </a:r>
          </a:p>
          <a:p>
            <a:pPr marL="145006" lvl="1" indent="-72503" algn="ctr">
              <a:lnSpc>
                <a:spcPts val="940"/>
              </a:lnSpc>
              <a:buFont typeface="Arial"/>
              <a:buChar char="•"/>
            </a:pPr>
            <a:r>
              <a:rPr lang="en-US" sz="671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3 exam questions come up on every paper!</a:t>
            </a:r>
          </a:p>
        </p:txBody>
      </p:sp>
      <p:sp>
        <p:nvSpPr>
          <p:cNvPr id="8" name="Freeform 8"/>
          <p:cNvSpPr/>
          <p:nvPr/>
        </p:nvSpPr>
        <p:spPr>
          <a:xfrm>
            <a:off x="2234883" y="926678"/>
            <a:ext cx="243204" cy="421963"/>
          </a:xfrm>
          <a:custGeom>
            <a:avLst/>
            <a:gdLst/>
            <a:ahLst/>
            <a:cxnLst/>
            <a:rect l="l" t="t" r="r" b="b"/>
            <a:pathLst>
              <a:path w="243204" h="421963">
                <a:moveTo>
                  <a:pt x="0" y="0"/>
                </a:moveTo>
                <a:lnTo>
                  <a:pt x="243204" y="0"/>
                </a:lnTo>
                <a:lnTo>
                  <a:pt x="243204" y="421963"/>
                </a:lnTo>
                <a:lnTo>
                  <a:pt x="0" y="421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1484" y="-560791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5" y="0"/>
                </a:lnTo>
                <a:lnTo>
                  <a:pt x="1542635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6488"/>
            <a:ext cx="486408" cy="453576"/>
          </a:xfrm>
          <a:custGeom>
            <a:avLst/>
            <a:gdLst/>
            <a:ahLst/>
            <a:cxnLst/>
            <a:rect l="l" t="t" r="r" b="b"/>
            <a:pathLst>
              <a:path w="486408" h="453576">
                <a:moveTo>
                  <a:pt x="0" y="0"/>
                </a:moveTo>
                <a:lnTo>
                  <a:pt x="486408" y="0"/>
                </a:lnTo>
                <a:lnTo>
                  <a:pt x="486408" y="453576"/>
                </a:lnTo>
                <a:lnTo>
                  <a:pt x="0" y="453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98368" y="46981"/>
            <a:ext cx="1006249" cy="256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3"/>
              </a:lnSpc>
              <a:spcBef>
                <a:spcPct val="0"/>
              </a:spcBef>
            </a:pPr>
            <a:r>
              <a:rPr lang="en-US" sz="1523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CAREERS</a:t>
            </a:r>
          </a:p>
        </p:txBody>
      </p:sp>
      <p:sp>
        <p:nvSpPr>
          <p:cNvPr id="5" name="Freeform 5"/>
          <p:cNvSpPr/>
          <p:nvPr/>
        </p:nvSpPr>
        <p:spPr>
          <a:xfrm>
            <a:off x="1585168" y="721554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4" y="0"/>
                </a:lnTo>
                <a:lnTo>
                  <a:pt x="1542634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5184" y="1056873"/>
            <a:ext cx="415732" cy="291768"/>
          </a:xfrm>
          <a:custGeom>
            <a:avLst/>
            <a:gdLst/>
            <a:ahLst/>
            <a:cxnLst/>
            <a:rect l="l" t="t" r="r" b="b"/>
            <a:pathLst>
              <a:path w="415732" h="291768">
                <a:moveTo>
                  <a:pt x="0" y="0"/>
                </a:moveTo>
                <a:lnTo>
                  <a:pt x="415731" y="0"/>
                </a:lnTo>
                <a:lnTo>
                  <a:pt x="415731" y="291768"/>
                </a:lnTo>
                <a:lnTo>
                  <a:pt x="0" y="291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9065" y="587272"/>
            <a:ext cx="1083735" cy="65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9642" lvl="1" indent="-69821" algn="just">
              <a:lnSpc>
                <a:spcPts val="905"/>
              </a:lnSpc>
              <a:buFont typeface="Arial"/>
              <a:buChar char="•"/>
            </a:pPr>
            <a:r>
              <a:rPr lang="en-US" sz="646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Pharmacy</a:t>
            </a:r>
          </a:p>
          <a:p>
            <a:pPr marL="139642" lvl="1" indent="-69821" algn="just">
              <a:lnSpc>
                <a:spcPts val="905"/>
              </a:lnSpc>
              <a:buFont typeface="Arial"/>
              <a:buChar char="•"/>
            </a:pPr>
            <a:r>
              <a:rPr lang="en-US" sz="646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Veterinary Science</a:t>
            </a:r>
          </a:p>
          <a:p>
            <a:pPr marL="139642" lvl="1" indent="-69821" algn="just">
              <a:lnSpc>
                <a:spcPts val="905"/>
              </a:lnSpc>
              <a:buFont typeface="Arial"/>
              <a:buChar char="•"/>
            </a:pPr>
            <a:r>
              <a:rPr lang="en-US" sz="646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Dentistry</a:t>
            </a:r>
          </a:p>
          <a:p>
            <a:pPr marL="139642" lvl="1" indent="-69821" algn="just">
              <a:lnSpc>
                <a:spcPts val="905"/>
              </a:lnSpc>
              <a:buFont typeface="Arial"/>
              <a:buChar char="•"/>
            </a:pPr>
            <a:r>
              <a:rPr lang="en-US" sz="646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Physiotherapy</a:t>
            </a:r>
          </a:p>
          <a:p>
            <a:pPr marL="139642" lvl="1" indent="-69821" algn="just">
              <a:lnSpc>
                <a:spcPts val="905"/>
              </a:lnSpc>
              <a:buFont typeface="Arial"/>
              <a:buChar char="•"/>
            </a:pPr>
            <a:r>
              <a:rPr lang="en-US" sz="646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Engineering</a:t>
            </a:r>
          </a:p>
          <a:p>
            <a:pPr marL="139642" lvl="1" indent="-69821" algn="just">
              <a:lnSpc>
                <a:spcPts val="905"/>
              </a:lnSpc>
              <a:buFont typeface="Arial"/>
              <a:buChar char="•"/>
            </a:pPr>
            <a:r>
              <a:rPr lang="en-US" sz="646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Nursing</a:t>
            </a:r>
          </a:p>
        </p:txBody>
      </p:sp>
      <p:sp>
        <p:nvSpPr>
          <p:cNvPr id="8" name="Freeform 8"/>
          <p:cNvSpPr/>
          <p:nvPr/>
        </p:nvSpPr>
        <p:spPr>
          <a:xfrm>
            <a:off x="2234883" y="926678"/>
            <a:ext cx="243204" cy="421963"/>
          </a:xfrm>
          <a:custGeom>
            <a:avLst/>
            <a:gdLst/>
            <a:ahLst/>
            <a:cxnLst/>
            <a:rect l="l" t="t" r="r" b="b"/>
            <a:pathLst>
              <a:path w="243204" h="421963">
                <a:moveTo>
                  <a:pt x="0" y="0"/>
                </a:moveTo>
                <a:lnTo>
                  <a:pt x="243204" y="0"/>
                </a:lnTo>
                <a:lnTo>
                  <a:pt x="243204" y="421963"/>
                </a:lnTo>
                <a:lnTo>
                  <a:pt x="0" y="421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98368" y="376440"/>
            <a:ext cx="1083735" cy="550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9642" lvl="1" indent="-69821" algn="just">
              <a:lnSpc>
                <a:spcPts val="905"/>
              </a:lnSpc>
              <a:buFont typeface="Arial"/>
              <a:buChar char="•"/>
            </a:pPr>
            <a:r>
              <a:rPr lang="en-US" sz="646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Dietcian</a:t>
            </a:r>
          </a:p>
          <a:p>
            <a:pPr marL="139642" lvl="1" indent="-69821" algn="just">
              <a:lnSpc>
                <a:spcPts val="905"/>
              </a:lnSpc>
              <a:buFont typeface="Arial"/>
              <a:buChar char="•"/>
            </a:pPr>
            <a:r>
              <a:rPr lang="en-US" sz="646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Food Science</a:t>
            </a:r>
          </a:p>
          <a:p>
            <a:pPr marL="139642" lvl="1" indent="-69821" algn="just">
              <a:lnSpc>
                <a:spcPts val="905"/>
              </a:lnSpc>
              <a:buFont typeface="Arial"/>
              <a:buChar char="•"/>
            </a:pPr>
            <a:r>
              <a:rPr lang="en-US" sz="646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Biotechnology</a:t>
            </a:r>
          </a:p>
          <a:p>
            <a:pPr marL="139642" lvl="1" indent="-69821" algn="just">
              <a:lnSpc>
                <a:spcPts val="905"/>
              </a:lnSpc>
              <a:buFont typeface="Arial"/>
              <a:buChar char="•"/>
            </a:pPr>
            <a:r>
              <a:rPr lang="en-US" sz="646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Medicine</a:t>
            </a:r>
          </a:p>
          <a:p>
            <a:pPr marL="139642" lvl="1" indent="-69821" algn="just">
              <a:lnSpc>
                <a:spcPts val="905"/>
              </a:lnSpc>
              <a:buFont typeface="Arial"/>
              <a:buChar char="•"/>
            </a:pPr>
            <a:r>
              <a:rPr lang="en-US" sz="646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Ag Science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1484" y="-560791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5" y="0"/>
                </a:lnTo>
                <a:lnTo>
                  <a:pt x="1542635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6488"/>
            <a:ext cx="486408" cy="453576"/>
          </a:xfrm>
          <a:custGeom>
            <a:avLst/>
            <a:gdLst/>
            <a:ahLst/>
            <a:cxnLst/>
            <a:rect l="l" t="t" r="r" b="b"/>
            <a:pathLst>
              <a:path w="486408" h="453576">
                <a:moveTo>
                  <a:pt x="0" y="0"/>
                </a:moveTo>
                <a:lnTo>
                  <a:pt x="486408" y="0"/>
                </a:lnTo>
                <a:lnTo>
                  <a:pt x="486408" y="453576"/>
                </a:lnTo>
                <a:lnTo>
                  <a:pt x="0" y="453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69906" y="56506"/>
            <a:ext cx="1725644" cy="44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5"/>
              </a:lnSpc>
              <a:spcBef>
                <a:spcPct val="0"/>
              </a:spcBef>
            </a:pPr>
            <a:r>
              <a:rPr lang="en-US" sz="1318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FURTHER EDUCATION</a:t>
            </a:r>
          </a:p>
        </p:txBody>
      </p:sp>
      <p:sp>
        <p:nvSpPr>
          <p:cNvPr id="5" name="Freeform 5"/>
          <p:cNvSpPr/>
          <p:nvPr/>
        </p:nvSpPr>
        <p:spPr>
          <a:xfrm>
            <a:off x="1585168" y="721554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4" y="0"/>
                </a:lnTo>
                <a:lnTo>
                  <a:pt x="1542634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5184" y="1056873"/>
            <a:ext cx="415732" cy="291768"/>
          </a:xfrm>
          <a:custGeom>
            <a:avLst/>
            <a:gdLst/>
            <a:ahLst/>
            <a:cxnLst/>
            <a:rect l="l" t="t" r="r" b="b"/>
            <a:pathLst>
              <a:path w="415732" h="291768">
                <a:moveTo>
                  <a:pt x="0" y="0"/>
                </a:moveTo>
                <a:lnTo>
                  <a:pt x="415731" y="0"/>
                </a:lnTo>
                <a:lnTo>
                  <a:pt x="415731" y="291768"/>
                </a:lnTo>
                <a:lnTo>
                  <a:pt x="0" y="291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9065" y="587272"/>
            <a:ext cx="1985270" cy="49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5022" lvl="1" indent="-62511" algn="just">
              <a:lnSpc>
                <a:spcPts val="810"/>
              </a:lnSpc>
              <a:buFont typeface="Arial"/>
              <a:buChar char="•"/>
            </a:pPr>
            <a:r>
              <a:rPr lang="en-US" sz="579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Leaving Cert Chemistry is a great background to have for many courses in further education.</a:t>
            </a:r>
          </a:p>
          <a:p>
            <a:pPr marL="125022" lvl="1" indent="-62511" algn="just">
              <a:lnSpc>
                <a:spcPts val="810"/>
              </a:lnSpc>
              <a:buFont typeface="Arial"/>
              <a:buChar char="•"/>
            </a:pPr>
            <a:r>
              <a:rPr lang="en-US" sz="579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For some courses, it is a mandatory requirement but this is course dependent.</a:t>
            </a:r>
          </a:p>
        </p:txBody>
      </p:sp>
      <p:sp>
        <p:nvSpPr>
          <p:cNvPr id="8" name="Freeform 8"/>
          <p:cNvSpPr/>
          <p:nvPr/>
        </p:nvSpPr>
        <p:spPr>
          <a:xfrm>
            <a:off x="2234883" y="926678"/>
            <a:ext cx="243204" cy="421963"/>
          </a:xfrm>
          <a:custGeom>
            <a:avLst/>
            <a:gdLst/>
            <a:ahLst/>
            <a:cxnLst/>
            <a:rect l="l" t="t" r="r" b="b"/>
            <a:pathLst>
              <a:path w="243204" h="421963">
                <a:moveTo>
                  <a:pt x="0" y="0"/>
                </a:moveTo>
                <a:lnTo>
                  <a:pt x="243204" y="0"/>
                </a:lnTo>
                <a:lnTo>
                  <a:pt x="243204" y="421963"/>
                </a:lnTo>
                <a:lnTo>
                  <a:pt x="0" y="421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1484" y="-560791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5" y="0"/>
                </a:lnTo>
                <a:lnTo>
                  <a:pt x="1542635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5168" y="721554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4" y="0"/>
                </a:lnTo>
                <a:lnTo>
                  <a:pt x="1542634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43529" y="761026"/>
            <a:ext cx="888457" cy="823842"/>
          </a:xfrm>
          <a:custGeom>
            <a:avLst/>
            <a:gdLst/>
            <a:ahLst/>
            <a:cxnLst/>
            <a:rect l="l" t="t" r="r" b="b"/>
            <a:pathLst>
              <a:path w="888457" h="823842">
                <a:moveTo>
                  <a:pt x="0" y="0"/>
                </a:moveTo>
                <a:lnTo>
                  <a:pt x="888457" y="0"/>
                </a:lnTo>
                <a:lnTo>
                  <a:pt x="888457" y="823842"/>
                </a:lnTo>
                <a:lnTo>
                  <a:pt x="0" y="8238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228101">
            <a:off x="-43906" y="-1915"/>
            <a:ext cx="501821" cy="811770"/>
          </a:xfrm>
          <a:custGeom>
            <a:avLst/>
            <a:gdLst/>
            <a:ahLst/>
            <a:cxnLst/>
            <a:rect l="l" t="t" r="r" b="b"/>
            <a:pathLst>
              <a:path w="501821" h="811770">
                <a:moveTo>
                  <a:pt x="0" y="0"/>
                </a:moveTo>
                <a:lnTo>
                  <a:pt x="501822" y="0"/>
                </a:lnTo>
                <a:lnTo>
                  <a:pt x="501822" y="811770"/>
                </a:lnTo>
                <a:lnTo>
                  <a:pt x="0" y="8117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22852">
            <a:off x="28166" y="901088"/>
            <a:ext cx="543334" cy="618304"/>
          </a:xfrm>
          <a:custGeom>
            <a:avLst/>
            <a:gdLst/>
            <a:ahLst/>
            <a:cxnLst/>
            <a:rect l="l" t="t" r="r" b="b"/>
            <a:pathLst>
              <a:path w="543334" h="618304">
                <a:moveTo>
                  <a:pt x="0" y="0"/>
                </a:moveTo>
                <a:lnTo>
                  <a:pt x="543335" y="0"/>
                </a:lnTo>
                <a:lnTo>
                  <a:pt x="543335" y="618303"/>
                </a:lnTo>
                <a:lnTo>
                  <a:pt x="0" y="6183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457666">
            <a:off x="2102587" y="-38928"/>
            <a:ext cx="407933" cy="707909"/>
          </a:xfrm>
          <a:custGeom>
            <a:avLst/>
            <a:gdLst/>
            <a:ahLst/>
            <a:cxnLst/>
            <a:rect l="l" t="t" r="r" b="b"/>
            <a:pathLst>
              <a:path w="407933" h="707909">
                <a:moveTo>
                  <a:pt x="0" y="0"/>
                </a:moveTo>
                <a:lnTo>
                  <a:pt x="407933" y="0"/>
                </a:lnTo>
                <a:lnTo>
                  <a:pt x="407933" y="707910"/>
                </a:lnTo>
                <a:lnTo>
                  <a:pt x="0" y="707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81372" y="516416"/>
            <a:ext cx="1925182" cy="244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6"/>
              </a:lnSpc>
            </a:pPr>
            <a:r>
              <a:rPr lang="en-US" sz="1554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THANK YOU!</a:t>
            </a:r>
          </a:p>
        </p:txBody>
      </p:sp>
      <p:sp>
        <p:nvSpPr>
          <p:cNvPr id="9" name="Freeform 9"/>
          <p:cNvSpPr/>
          <p:nvPr/>
        </p:nvSpPr>
        <p:spPr>
          <a:xfrm rot="-1457666">
            <a:off x="711572" y="1080735"/>
            <a:ext cx="407933" cy="707909"/>
          </a:xfrm>
          <a:custGeom>
            <a:avLst/>
            <a:gdLst/>
            <a:ahLst/>
            <a:cxnLst/>
            <a:rect l="l" t="t" r="r" b="b"/>
            <a:pathLst>
              <a:path w="407933" h="707909">
                <a:moveTo>
                  <a:pt x="0" y="0"/>
                </a:moveTo>
                <a:lnTo>
                  <a:pt x="407933" y="0"/>
                </a:lnTo>
                <a:lnTo>
                  <a:pt x="407933" y="707910"/>
                </a:lnTo>
                <a:lnTo>
                  <a:pt x="0" y="707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22852">
            <a:off x="1538385" y="-400652"/>
            <a:ext cx="543334" cy="618304"/>
          </a:xfrm>
          <a:custGeom>
            <a:avLst/>
            <a:gdLst/>
            <a:ahLst/>
            <a:cxnLst/>
            <a:rect l="l" t="t" r="r" b="b"/>
            <a:pathLst>
              <a:path w="543334" h="618304">
                <a:moveTo>
                  <a:pt x="0" y="0"/>
                </a:moveTo>
                <a:lnTo>
                  <a:pt x="543334" y="0"/>
                </a:lnTo>
                <a:lnTo>
                  <a:pt x="543334" y="618304"/>
                </a:lnTo>
                <a:lnTo>
                  <a:pt x="0" y="6183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76393" y="766560"/>
            <a:ext cx="1206246" cy="105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"/>
              </a:lnSpc>
            </a:pPr>
            <a:r>
              <a:rPr lang="en-US" sz="600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Ms Curran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1484" y="-560791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5" y="0"/>
                </a:lnTo>
                <a:lnTo>
                  <a:pt x="1542635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6488"/>
            <a:ext cx="486408" cy="453576"/>
          </a:xfrm>
          <a:custGeom>
            <a:avLst/>
            <a:gdLst/>
            <a:ahLst/>
            <a:cxnLst/>
            <a:rect l="l" t="t" r="r" b="b"/>
            <a:pathLst>
              <a:path w="486408" h="453576">
                <a:moveTo>
                  <a:pt x="0" y="0"/>
                </a:moveTo>
                <a:lnTo>
                  <a:pt x="486408" y="0"/>
                </a:lnTo>
                <a:lnTo>
                  <a:pt x="486408" y="453576"/>
                </a:lnTo>
                <a:lnTo>
                  <a:pt x="0" y="453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27897" y="87556"/>
            <a:ext cx="1904010" cy="383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3"/>
              </a:lnSpc>
              <a:spcBef>
                <a:spcPct val="0"/>
              </a:spcBef>
            </a:pPr>
            <a:r>
              <a:rPr lang="en-US" sz="1123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CHEMISTRY COULD BE FOR YOU IF...</a:t>
            </a:r>
          </a:p>
        </p:txBody>
      </p:sp>
      <p:sp>
        <p:nvSpPr>
          <p:cNvPr id="5" name="Freeform 5"/>
          <p:cNvSpPr/>
          <p:nvPr/>
        </p:nvSpPr>
        <p:spPr>
          <a:xfrm>
            <a:off x="1585168" y="721554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4" y="0"/>
                </a:lnTo>
                <a:lnTo>
                  <a:pt x="1542634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5184" y="1056873"/>
            <a:ext cx="415732" cy="291768"/>
          </a:xfrm>
          <a:custGeom>
            <a:avLst/>
            <a:gdLst/>
            <a:ahLst/>
            <a:cxnLst/>
            <a:rect l="l" t="t" r="r" b="b"/>
            <a:pathLst>
              <a:path w="415732" h="291768">
                <a:moveTo>
                  <a:pt x="0" y="0"/>
                </a:moveTo>
                <a:lnTo>
                  <a:pt x="415731" y="0"/>
                </a:lnTo>
                <a:lnTo>
                  <a:pt x="415731" y="291768"/>
                </a:lnTo>
                <a:lnTo>
                  <a:pt x="0" y="291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1253" y="541741"/>
            <a:ext cx="2060715" cy="52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You enjoyed Junior Cert Science and Maths</a:t>
            </a:r>
          </a:p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You are considering a career in any scientific discipline i.e.  chemistry, biology, environmental science, medicine, pharmacology, or material science</a:t>
            </a:r>
          </a:p>
        </p:txBody>
      </p:sp>
      <p:sp>
        <p:nvSpPr>
          <p:cNvPr id="8" name="Freeform 8"/>
          <p:cNvSpPr/>
          <p:nvPr/>
        </p:nvSpPr>
        <p:spPr>
          <a:xfrm>
            <a:off x="2234883" y="926678"/>
            <a:ext cx="243204" cy="421963"/>
          </a:xfrm>
          <a:custGeom>
            <a:avLst/>
            <a:gdLst/>
            <a:ahLst/>
            <a:cxnLst/>
            <a:rect l="l" t="t" r="r" b="b"/>
            <a:pathLst>
              <a:path w="243204" h="421963">
                <a:moveTo>
                  <a:pt x="0" y="0"/>
                </a:moveTo>
                <a:lnTo>
                  <a:pt x="243204" y="0"/>
                </a:lnTo>
                <a:lnTo>
                  <a:pt x="243204" y="421963"/>
                </a:lnTo>
                <a:lnTo>
                  <a:pt x="0" y="421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1484" y="-560791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5" y="0"/>
                </a:lnTo>
                <a:lnTo>
                  <a:pt x="1542635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6488"/>
            <a:ext cx="486408" cy="453576"/>
          </a:xfrm>
          <a:custGeom>
            <a:avLst/>
            <a:gdLst/>
            <a:ahLst/>
            <a:cxnLst/>
            <a:rect l="l" t="t" r="r" b="b"/>
            <a:pathLst>
              <a:path w="486408" h="453576">
                <a:moveTo>
                  <a:pt x="0" y="0"/>
                </a:moveTo>
                <a:lnTo>
                  <a:pt x="486408" y="0"/>
                </a:lnTo>
                <a:lnTo>
                  <a:pt x="486408" y="453576"/>
                </a:lnTo>
                <a:lnTo>
                  <a:pt x="0" y="453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11162" y="110490"/>
            <a:ext cx="1889753" cy="245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2"/>
              </a:lnSpc>
              <a:spcBef>
                <a:spcPct val="0"/>
              </a:spcBef>
            </a:pPr>
            <a:r>
              <a:rPr lang="en-US" sz="1451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EXAM STRUCTURE</a:t>
            </a:r>
          </a:p>
        </p:txBody>
      </p:sp>
      <p:sp>
        <p:nvSpPr>
          <p:cNvPr id="5" name="Freeform 5"/>
          <p:cNvSpPr/>
          <p:nvPr/>
        </p:nvSpPr>
        <p:spPr>
          <a:xfrm>
            <a:off x="1585168" y="721554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4" y="0"/>
                </a:lnTo>
                <a:lnTo>
                  <a:pt x="1542634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5184" y="1056873"/>
            <a:ext cx="415732" cy="291768"/>
          </a:xfrm>
          <a:custGeom>
            <a:avLst/>
            <a:gdLst/>
            <a:ahLst/>
            <a:cxnLst/>
            <a:rect l="l" t="t" r="r" b="b"/>
            <a:pathLst>
              <a:path w="415732" h="291768">
                <a:moveTo>
                  <a:pt x="0" y="0"/>
                </a:moveTo>
                <a:lnTo>
                  <a:pt x="415731" y="0"/>
                </a:lnTo>
                <a:lnTo>
                  <a:pt x="415731" y="291768"/>
                </a:lnTo>
                <a:lnTo>
                  <a:pt x="0" y="291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7463" y="571575"/>
            <a:ext cx="2276392" cy="52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3926" lvl="1" indent="-66963" algn="just">
              <a:lnSpc>
                <a:spcPts val="868"/>
              </a:lnSpc>
              <a:buFont typeface="Arial"/>
              <a:buChar char="•"/>
            </a:pPr>
            <a:r>
              <a:rPr lang="en-US" sz="620" u="sng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40% Practical Project</a:t>
            </a:r>
            <a:r>
              <a:rPr lang="en-US" sz="62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: Brief given in term 2 of 5th Year and submitted in 6th Year for grading.</a:t>
            </a:r>
          </a:p>
          <a:p>
            <a:pPr marL="133926" lvl="1" indent="-66963" algn="just">
              <a:lnSpc>
                <a:spcPts val="868"/>
              </a:lnSpc>
              <a:buFont typeface="Arial"/>
              <a:buChar char="•"/>
            </a:pPr>
            <a:r>
              <a:rPr lang="en-US" sz="620" u="sng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60% Final Exam</a:t>
            </a:r>
            <a:r>
              <a:rPr lang="en-US" sz="62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: Includes a mixture of experimental questions, short questions and long questions. </a:t>
            </a:r>
          </a:p>
        </p:txBody>
      </p:sp>
      <p:sp>
        <p:nvSpPr>
          <p:cNvPr id="8" name="Freeform 8"/>
          <p:cNvSpPr/>
          <p:nvPr/>
        </p:nvSpPr>
        <p:spPr>
          <a:xfrm>
            <a:off x="2234883" y="926678"/>
            <a:ext cx="243204" cy="421963"/>
          </a:xfrm>
          <a:custGeom>
            <a:avLst/>
            <a:gdLst/>
            <a:ahLst/>
            <a:cxnLst/>
            <a:rect l="l" t="t" r="r" b="b"/>
            <a:pathLst>
              <a:path w="243204" h="421963">
                <a:moveTo>
                  <a:pt x="0" y="0"/>
                </a:moveTo>
                <a:lnTo>
                  <a:pt x="243204" y="0"/>
                </a:lnTo>
                <a:lnTo>
                  <a:pt x="243204" y="421963"/>
                </a:lnTo>
                <a:lnTo>
                  <a:pt x="0" y="421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1484" y="-560791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5" y="0"/>
                </a:lnTo>
                <a:lnTo>
                  <a:pt x="1542635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6488"/>
            <a:ext cx="486408" cy="453576"/>
          </a:xfrm>
          <a:custGeom>
            <a:avLst/>
            <a:gdLst/>
            <a:ahLst/>
            <a:cxnLst/>
            <a:rect l="l" t="t" r="r" b="b"/>
            <a:pathLst>
              <a:path w="486408" h="453576">
                <a:moveTo>
                  <a:pt x="0" y="0"/>
                </a:moveTo>
                <a:lnTo>
                  <a:pt x="486408" y="0"/>
                </a:lnTo>
                <a:lnTo>
                  <a:pt x="486408" y="453576"/>
                </a:lnTo>
                <a:lnTo>
                  <a:pt x="0" y="453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77770" y="82550"/>
            <a:ext cx="1079857" cy="197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"/>
              </a:lnSpc>
              <a:spcBef>
                <a:spcPct val="0"/>
              </a:spcBef>
            </a:pPr>
            <a:r>
              <a:rPr lang="en-US" sz="1256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FINAL EXAM</a:t>
            </a:r>
          </a:p>
        </p:txBody>
      </p:sp>
      <p:sp>
        <p:nvSpPr>
          <p:cNvPr id="5" name="Freeform 5"/>
          <p:cNvSpPr/>
          <p:nvPr/>
        </p:nvSpPr>
        <p:spPr>
          <a:xfrm>
            <a:off x="1585168" y="721554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4" y="0"/>
                </a:lnTo>
                <a:lnTo>
                  <a:pt x="1542634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5184" y="1056873"/>
            <a:ext cx="415732" cy="291768"/>
          </a:xfrm>
          <a:custGeom>
            <a:avLst/>
            <a:gdLst/>
            <a:ahLst/>
            <a:cxnLst/>
            <a:rect l="l" t="t" r="r" b="b"/>
            <a:pathLst>
              <a:path w="415732" h="291768">
                <a:moveTo>
                  <a:pt x="0" y="0"/>
                </a:moveTo>
                <a:lnTo>
                  <a:pt x="415731" y="0"/>
                </a:lnTo>
                <a:lnTo>
                  <a:pt x="415731" y="291768"/>
                </a:lnTo>
                <a:lnTo>
                  <a:pt x="0" y="291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2165" y="339753"/>
            <a:ext cx="2231211" cy="911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"/>
              </a:lnSpc>
            </a:pPr>
            <a:r>
              <a:rPr lang="en-US" sz="671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Current Exam layout is:</a:t>
            </a:r>
          </a:p>
          <a:p>
            <a:pPr algn="ctr">
              <a:lnSpc>
                <a:spcPts val="940"/>
              </a:lnSpc>
            </a:pPr>
            <a:endParaRPr lang="en-US" sz="671">
              <a:solidFill>
                <a:srgbClr val="000000"/>
              </a:solidFill>
              <a:latin typeface="Sergio Trendy"/>
              <a:ea typeface="Sergio Trendy"/>
              <a:cs typeface="Sergio Trendy"/>
              <a:sym typeface="Sergio Trendy"/>
            </a:endParaRPr>
          </a:p>
          <a:p>
            <a:pPr marL="145006" lvl="1" indent="-72503" algn="l">
              <a:lnSpc>
                <a:spcPts val="940"/>
              </a:lnSpc>
              <a:buFont typeface="Arial"/>
              <a:buChar char="•"/>
            </a:pPr>
            <a:r>
              <a:rPr lang="en-US" sz="671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Section A: 3 experiment questions</a:t>
            </a:r>
          </a:p>
          <a:p>
            <a:pPr marL="145006" lvl="1" indent="-72503" algn="l">
              <a:lnSpc>
                <a:spcPts val="940"/>
              </a:lnSpc>
              <a:buFont typeface="Arial"/>
              <a:buChar char="•"/>
            </a:pPr>
            <a:r>
              <a:rPr lang="en-US" sz="671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Section B: 8 questions - Q4 is short questions, Q5-11 are long questions</a:t>
            </a:r>
          </a:p>
          <a:p>
            <a:pPr algn="l">
              <a:lnSpc>
                <a:spcPts val="940"/>
              </a:lnSpc>
            </a:pPr>
            <a:endParaRPr lang="en-US" sz="671">
              <a:solidFill>
                <a:srgbClr val="000000"/>
              </a:solidFill>
              <a:latin typeface="Sergio Trendy"/>
              <a:ea typeface="Sergio Trendy"/>
              <a:cs typeface="Sergio Trendy"/>
              <a:sym typeface="Sergio Trendy"/>
            </a:endParaRPr>
          </a:p>
          <a:p>
            <a:pPr algn="l">
              <a:lnSpc>
                <a:spcPts val="940"/>
              </a:lnSpc>
            </a:pPr>
            <a:r>
              <a:rPr lang="en-US" sz="671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Paper is worth 400 marks. Answer any 8 Questions. All questions worth 50 marks.</a:t>
            </a:r>
          </a:p>
        </p:txBody>
      </p:sp>
      <p:sp>
        <p:nvSpPr>
          <p:cNvPr id="8" name="Freeform 8"/>
          <p:cNvSpPr/>
          <p:nvPr/>
        </p:nvSpPr>
        <p:spPr>
          <a:xfrm>
            <a:off x="2234883" y="926678"/>
            <a:ext cx="243204" cy="421963"/>
          </a:xfrm>
          <a:custGeom>
            <a:avLst/>
            <a:gdLst/>
            <a:ahLst/>
            <a:cxnLst/>
            <a:rect l="l" t="t" r="r" b="b"/>
            <a:pathLst>
              <a:path w="243204" h="421963">
                <a:moveTo>
                  <a:pt x="0" y="0"/>
                </a:moveTo>
                <a:lnTo>
                  <a:pt x="243204" y="0"/>
                </a:lnTo>
                <a:lnTo>
                  <a:pt x="243204" y="421963"/>
                </a:lnTo>
                <a:lnTo>
                  <a:pt x="0" y="421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1484" y="-560791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5" y="0"/>
                </a:lnTo>
                <a:lnTo>
                  <a:pt x="1542635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6488"/>
            <a:ext cx="486408" cy="453576"/>
          </a:xfrm>
          <a:custGeom>
            <a:avLst/>
            <a:gdLst/>
            <a:ahLst/>
            <a:cxnLst/>
            <a:rect l="l" t="t" r="r" b="b"/>
            <a:pathLst>
              <a:path w="486408" h="453576">
                <a:moveTo>
                  <a:pt x="0" y="0"/>
                </a:moveTo>
                <a:lnTo>
                  <a:pt x="486408" y="0"/>
                </a:lnTo>
                <a:lnTo>
                  <a:pt x="486408" y="453576"/>
                </a:lnTo>
                <a:lnTo>
                  <a:pt x="0" y="453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92200" y="23967"/>
            <a:ext cx="1215828" cy="197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"/>
              </a:lnSpc>
              <a:spcBef>
                <a:spcPct val="0"/>
              </a:spcBef>
            </a:pPr>
            <a:r>
              <a:rPr lang="en-US" sz="1256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THE PROJECT</a:t>
            </a:r>
          </a:p>
        </p:txBody>
      </p:sp>
      <p:sp>
        <p:nvSpPr>
          <p:cNvPr id="5" name="Freeform 5"/>
          <p:cNvSpPr/>
          <p:nvPr/>
        </p:nvSpPr>
        <p:spPr>
          <a:xfrm>
            <a:off x="1585168" y="721554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4" y="0"/>
                </a:lnTo>
                <a:lnTo>
                  <a:pt x="1542634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5184" y="1056873"/>
            <a:ext cx="415732" cy="291768"/>
          </a:xfrm>
          <a:custGeom>
            <a:avLst/>
            <a:gdLst/>
            <a:ahLst/>
            <a:cxnLst/>
            <a:rect l="l" t="t" r="r" b="b"/>
            <a:pathLst>
              <a:path w="415732" h="291768">
                <a:moveTo>
                  <a:pt x="0" y="0"/>
                </a:moveTo>
                <a:lnTo>
                  <a:pt x="415731" y="0"/>
                </a:lnTo>
                <a:lnTo>
                  <a:pt x="415731" y="291768"/>
                </a:lnTo>
                <a:lnTo>
                  <a:pt x="0" y="291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9242" y="541741"/>
            <a:ext cx="1935941" cy="892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5817" lvl="1" indent="-62908" algn="l">
              <a:lnSpc>
                <a:spcPts val="815"/>
              </a:lnSpc>
              <a:buFont typeface="Arial"/>
              <a:buChar char="•"/>
            </a:pPr>
            <a:r>
              <a:rPr lang="en-US" sz="582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The SEC will release an investigative  brief in term 2 of 5th Year.</a:t>
            </a:r>
          </a:p>
          <a:p>
            <a:pPr marL="125817" lvl="1" indent="-62908" algn="l">
              <a:lnSpc>
                <a:spcPts val="815"/>
              </a:lnSpc>
              <a:buFont typeface="Arial"/>
              <a:buChar char="•"/>
            </a:pPr>
            <a:r>
              <a:rPr lang="en-US" sz="582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Students will design their own appropriate investigation to explore in a particular area of their interest.</a:t>
            </a:r>
          </a:p>
          <a:p>
            <a:pPr marL="125817" lvl="1" indent="-62908" algn="l">
              <a:lnSpc>
                <a:spcPts val="815"/>
              </a:lnSpc>
              <a:buFont typeface="Arial"/>
              <a:buChar char="•"/>
            </a:pPr>
            <a:r>
              <a:rPr lang="en-US" sz="582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Students will follow guidelines and headings given in order to complete their experimental write up.</a:t>
            </a:r>
          </a:p>
          <a:p>
            <a:pPr algn="ctr">
              <a:lnSpc>
                <a:spcPts val="815"/>
              </a:lnSpc>
            </a:pPr>
            <a:endParaRPr lang="en-US" sz="582">
              <a:solidFill>
                <a:srgbClr val="000000"/>
              </a:solidFill>
              <a:latin typeface="Sergio Trendy"/>
              <a:ea typeface="Sergio Trendy"/>
              <a:cs typeface="Sergio Trendy"/>
              <a:sym typeface="Sergio Trendy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234883" y="926678"/>
            <a:ext cx="243204" cy="421963"/>
          </a:xfrm>
          <a:custGeom>
            <a:avLst/>
            <a:gdLst/>
            <a:ahLst/>
            <a:cxnLst/>
            <a:rect l="l" t="t" r="r" b="b"/>
            <a:pathLst>
              <a:path w="243204" h="421963">
                <a:moveTo>
                  <a:pt x="0" y="0"/>
                </a:moveTo>
                <a:lnTo>
                  <a:pt x="243204" y="0"/>
                </a:lnTo>
                <a:lnTo>
                  <a:pt x="243204" y="421963"/>
                </a:lnTo>
                <a:lnTo>
                  <a:pt x="0" y="421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1484" y="-560791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5" y="0"/>
                </a:lnTo>
                <a:lnTo>
                  <a:pt x="1542635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6488"/>
            <a:ext cx="486408" cy="453576"/>
          </a:xfrm>
          <a:custGeom>
            <a:avLst/>
            <a:gdLst/>
            <a:ahLst/>
            <a:cxnLst/>
            <a:rect l="l" t="t" r="r" b="b"/>
            <a:pathLst>
              <a:path w="486408" h="453576">
                <a:moveTo>
                  <a:pt x="0" y="0"/>
                </a:moveTo>
                <a:lnTo>
                  <a:pt x="486408" y="0"/>
                </a:lnTo>
                <a:lnTo>
                  <a:pt x="486408" y="453576"/>
                </a:lnTo>
                <a:lnTo>
                  <a:pt x="0" y="453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29133" y="120015"/>
            <a:ext cx="1827352" cy="186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3"/>
              </a:lnSpc>
              <a:spcBef>
                <a:spcPct val="0"/>
              </a:spcBef>
            </a:pPr>
            <a:r>
              <a:rPr lang="en-US" sz="1123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CHEMISTRY OVERVIEW</a:t>
            </a:r>
          </a:p>
        </p:txBody>
      </p:sp>
      <p:sp>
        <p:nvSpPr>
          <p:cNvPr id="5" name="Freeform 5"/>
          <p:cNvSpPr/>
          <p:nvPr/>
        </p:nvSpPr>
        <p:spPr>
          <a:xfrm>
            <a:off x="1585168" y="721554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4" y="0"/>
                </a:lnTo>
                <a:lnTo>
                  <a:pt x="1542634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5184" y="1056873"/>
            <a:ext cx="415732" cy="291768"/>
          </a:xfrm>
          <a:custGeom>
            <a:avLst/>
            <a:gdLst/>
            <a:ahLst/>
            <a:cxnLst/>
            <a:rect l="l" t="t" r="r" b="b"/>
            <a:pathLst>
              <a:path w="415732" h="291768">
                <a:moveTo>
                  <a:pt x="0" y="0"/>
                </a:moveTo>
                <a:lnTo>
                  <a:pt x="415731" y="0"/>
                </a:lnTo>
                <a:lnTo>
                  <a:pt x="415731" y="291768"/>
                </a:lnTo>
                <a:lnTo>
                  <a:pt x="0" y="291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-6957" y="505010"/>
            <a:ext cx="2407873" cy="74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4"/>
              </a:lnSpc>
            </a:pPr>
            <a:r>
              <a:rPr lang="en-US" sz="724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   There are four main strands of Chemistry:</a:t>
            </a:r>
          </a:p>
          <a:p>
            <a:pPr algn="ctr">
              <a:lnSpc>
                <a:spcPts val="1014"/>
              </a:lnSpc>
            </a:pPr>
            <a:endParaRPr lang="en-US" sz="724">
              <a:solidFill>
                <a:srgbClr val="000000"/>
              </a:solidFill>
              <a:latin typeface="Sergio Trendy"/>
              <a:ea typeface="Sergio Trendy"/>
              <a:cs typeface="Sergio Trendy"/>
              <a:sym typeface="Sergio Trendy"/>
            </a:endParaRPr>
          </a:p>
          <a:p>
            <a:pPr marL="156487" lvl="1" indent="-78244" algn="ctr">
              <a:lnSpc>
                <a:spcPts val="1014"/>
              </a:lnSpc>
              <a:buAutoNum type="arabicPeriod"/>
            </a:pPr>
            <a:r>
              <a:rPr lang="en-US" sz="724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Nature of Matter</a:t>
            </a:r>
          </a:p>
          <a:p>
            <a:pPr marL="156487" lvl="1" indent="-78244" algn="ctr">
              <a:lnSpc>
                <a:spcPts val="1014"/>
              </a:lnSpc>
              <a:buAutoNum type="arabicPeriod"/>
            </a:pPr>
            <a:r>
              <a:rPr lang="en-US" sz="724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Behaviour of Matter</a:t>
            </a:r>
          </a:p>
          <a:p>
            <a:pPr marL="156487" lvl="1" indent="-78244" algn="ctr">
              <a:lnSpc>
                <a:spcPts val="1014"/>
              </a:lnSpc>
              <a:buAutoNum type="arabicPeriod"/>
            </a:pPr>
            <a:r>
              <a:rPr lang="en-US" sz="724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Interactions of Matter</a:t>
            </a:r>
          </a:p>
          <a:p>
            <a:pPr marL="156487" lvl="1" indent="-78244" algn="ctr">
              <a:lnSpc>
                <a:spcPts val="1014"/>
              </a:lnSpc>
              <a:buAutoNum type="arabicPeriod"/>
            </a:pPr>
            <a:r>
              <a:rPr lang="en-US" sz="724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Matter in Our World</a:t>
            </a:r>
          </a:p>
        </p:txBody>
      </p:sp>
      <p:sp>
        <p:nvSpPr>
          <p:cNvPr id="8" name="Freeform 8"/>
          <p:cNvSpPr/>
          <p:nvPr/>
        </p:nvSpPr>
        <p:spPr>
          <a:xfrm>
            <a:off x="2234883" y="926678"/>
            <a:ext cx="243204" cy="421963"/>
          </a:xfrm>
          <a:custGeom>
            <a:avLst/>
            <a:gdLst/>
            <a:ahLst/>
            <a:cxnLst/>
            <a:rect l="l" t="t" r="r" b="b"/>
            <a:pathLst>
              <a:path w="243204" h="421963">
                <a:moveTo>
                  <a:pt x="0" y="0"/>
                </a:moveTo>
                <a:lnTo>
                  <a:pt x="243204" y="0"/>
                </a:lnTo>
                <a:lnTo>
                  <a:pt x="243204" y="421963"/>
                </a:lnTo>
                <a:lnTo>
                  <a:pt x="0" y="421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1484" y="-560791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5" y="0"/>
                </a:lnTo>
                <a:lnTo>
                  <a:pt x="1542635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6488"/>
            <a:ext cx="486408" cy="453576"/>
          </a:xfrm>
          <a:custGeom>
            <a:avLst/>
            <a:gdLst/>
            <a:ahLst/>
            <a:cxnLst/>
            <a:rect l="l" t="t" r="r" b="b"/>
            <a:pathLst>
              <a:path w="486408" h="453576">
                <a:moveTo>
                  <a:pt x="0" y="0"/>
                </a:moveTo>
                <a:lnTo>
                  <a:pt x="486408" y="0"/>
                </a:lnTo>
                <a:lnTo>
                  <a:pt x="486408" y="453576"/>
                </a:lnTo>
                <a:lnTo>
                  <a:pt x="0" y="453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56529" y="183864"/>
            <a:ext cx="1866281" cy="190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2639" lvl="1" indent="-121319" algn="ctr">
              <a:lnSpc>
                <a:spcPts val="1573"/>
              </a:lnSpc>
              <a:spcBef>
                <a:spcPct val="0"/>
              </a:spcBef>
              <a:buAutoNum type="arabicPeriod"/>
            </a:pPr>
            <a:r>
              <a:rPr lang="en-US" sz="1123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NATURE OF MATTER</a:t>
            </a:r>
          </a:p>
        </p:txBody>
      </p:sp>
      <p:sp>
        <p:nvSpPr>
          <p:cNvPr id="5" name="Freeform 5"/>
          <p:cNvSpPr/>
          <p:nvPr/>
        </p:nvSpPr>
        <p:spPr>
          <a:xfrm>
            <a:off x="1585168" y="721554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4" y="0"/>
                </a:lnTo>
                <a:lnTo>
                  <a:pt x="1542634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5184" y="1056873"/>
            <a:ext cx="415732" cy="291768"/>
          </a:xfrm>
          <a:custGeom>
            <a:avLst/>
            <a:gdLst/>
            <a:ahLst/>
            <a:cxnLst/>
            <a:rect l="l" t="t" r="r" b="b"/>
            <a:pathLst>
              <a:path w="415732" h="291768">
                <a:moveTo>
                  <a:pt x="0" y="0"/>
                </a:moveTo>
                <a:lnTo>
                  <a:pt x="415731" y="0"/>
                </a:lnTo>
                <a:lnTo>
                  <a:pt x="415731" y="291768"/>
                </a:lnTo>
                <a:lnTo>
                  <a:pt x="0" y="291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9065" y="542217"/>
            <a:ext cx="2060715" cy="423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Matter</a:t>
            </a:r>
          </a:p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Atomic Theory</a:t>
            </a:r>
          </a:p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Periodic Table</a:t>
            </a:r>
          </a:p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Quantifying Matter</a:t>
            </a:r>
          </a:p>
        </p:txBody>
      </p:sp>
      <p:sp>
        <p:nvSpPr>
          <p:cNvPr id="8" name="Freeform 8"/>
          <p:cNvSpPr/>
          <p:nvPr/>
        </p:nvSpPr>
        <p:spPr>
          <a:xfrm>
            <a:off x="2234883" y="926678"/>
            <a:ext cx="243204" cy="421963"/>
          </a:xfrm>
          <a:custGeom>
            <a:avLst/>
            <a:gdLst/>
            <a:ahLst/>
            <a:cxnLst/>
            <a:rect l="l" t="t" r="r" b="b"/>
            <a:pathLst>
              <a:path w="243204" h="421963">
                <a:moveTo>
                  <a:pt x="0" y="0"/>
                </a:moveTo>
                <a:lnTo>
                  <a:pt x="243204" y="0"/>
                </a:lnTo>
                <a:lnTo>
                  <a:pt x="243204" y="421963"/>
                </a:lnTo>
                <a:lnTo>
                  <a:pt x="0" y="421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1484" y="-560791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5" y="0"/>
                </a:lnTo>
                <a:lnTo>
                  <a:pt x="1542635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6488"/>
            <a:ext cx="486408" cy="453576"/>
          </a:xfrm>
          <a:custGeom>
            <a:avLst/>
            <a:gdLst/>
            <a:ahLst/>
            <a:cxnLst/>
            <a:rect l="l" t="t" r="r" b="b"/>
            <a:pathLst>
              <a:path w="486408" h="453576">
                <a:moveTo>
                  <a:pt x="0" y="0"/>
                </a:moveTo>
                <a:lnTo>
                  <a:pt x="486408" y="0"/>
                </a:lnTo>
                <a:lnTo>
                  <a:pt x="486408" y="453576"/>
                </a:lnTo>
                <a:lnTo>
                  <a:pt x="0" y="453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38181" y="158750"/>
            <a:ext cx="1773219" cy="347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  <a:spcBef>
                <a:spcPct val="0"/>
              </a:spcBef>
            </a:pPr>
            <a:r>
              <a:rPr lang="en-US" sz="1015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2. BEHAVIOUR OF MATTER</a:t>
            </a:r>
          </a:p>
        </p:txBody>
      </p:sp>
      <p:sp>
        <p:nvSpPr>
          <p:cNvPr id="5" name="Freeform 5"/>
          <p:cNvSpPr/>
          <p:nvPr/>
        </p:nvSpPr>
        <p:spPr>
          <a:xfrm>
            <a:off x="1585168" y="721554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4" y="0"/>
                </a:lnTo>
                <a:lnTo>
                  <a:pt x="1542634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5184" y="1056873"/>
            <a:ext cx="415732" cy="291768"/>
          </a:xfrm>
          <a:custGeom>
            <a:avLst/>
            <a:gdLst/>
            <a:ahLst/>
            <a:cxnLst/>
            <a:rect l="l" t="t" r="r" b="b"/>
            <a:pathLst>
              <a:path w="415732" h="291768">
                <a:moveTo>
                  <a:pt x="0" y="0"/>
                </a:moveTo>
                <a:lnTo>
                  <a:pt x="415731" y="0"/>
                </a:lnTo>
                <a:lnTo>
                  <a:pt x="415731" y="291768"/>
                </a:lnTo>
                <a:lnTo>
                  <a:pt x="0" y="291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4510" y="561411"/>
            <a:ext cx="2060715" cy="52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Chemical Bonding</a:t>
            </a:r>
          </a:p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Intermolecular forces and molecular shapes</a:t>
            </a:r>
          </a:p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 dirty="0" err="1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Behaviour</a:t>
            </a:r>
            <a:r>
              <a:rPr lang="en-US" sz="620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 of Gases</a:t>
            </a:r>
          </a:p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Hydrocarbons</a:t>
            </a:r>
          </a:p>
        </p:txBody>
      </p:sp>
      <p:sp>
        <p:nvSpPr>
          <p:cNvPr id="8" name="Freeform 8"/>
          <p:cNvSpPr/>
          <p:nvPr/>
        </p:nvSpPr>
        <p:spPr>
          <a:xfrm>
            <a:off x="2234883" y="926678"/>
            <a:ext cx="243204" cy="421963"/>
          </a:xfrm>
          <a:custGeom>
            <a:avLst/>
            <a:gdLst/>
            <a:ahLst/>
            <a:cxnLst/>
            <a:rect l="l" t="t" r="r" b="b"/>
            <a:pathLst>
              <a:path w="243204" h="421963">
                <a:moveTo>
                  <a:pt x="0" y="0"/>
                </a:moveTo>
                <a:lnTo>
                  <a:pt x="243204" y="0"/>
                </a:lnTo>
                <a:lnTo>
                  <a:pt x="243204" y="421963"/>
                </a:lnTo>
                <a:lnTo>
                  <a:pt x="0" y="421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1484" y="-560791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5" y="0"/>
                </a:lnTo>
                <a:lnTo>
                  <a:pt x="1542635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6488"/>
            <a:ext cx="486408" cy="453576"/>
          </a:xfrm>
          <a:custGeom>
            <a:avLst/>
            <a:gdLst/>
            <a:ahLst/>
            <a:cxnLst/>
            <a:rect l="l" t="t" r="r" b="b"/>
            <a:pathLst>
              <a:path w="486408" h="453576">
                <a:moveTo>
                  <a:pt x="0" y="0"/>
                </a:moveTo>
                <a:lnTo>
                  <a:pt x="486408" y="0"/>
                </a:lnTo>
                <a:lnTo>
                  <a:pt x="486408" y="453576"/>
                </a:lnTo>
                <a:lnTo>
                  <a:pt x="0" y="453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43546" y="157961"/>
            <a:ext cx="1957369" cy="323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6"/>
              </a:lnSpc>
              <a:spcBef>
                <a:spcPct val="0"/>
              </a:spcBef>
            </a:pPr>
            <a:r>
              <a:rPr lang="en-US" sz="968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3. INTERACTIONS  OF MATTER</a:t>
            </a:r>
          </a:p>
        </p:txBody>
      </p:sp>
      <p:sp>
        <p:nvSpPr>
          <p:cNvPr id="5" name="Freeform 5"/>
          <p:cNvSpPr/>
          <p:nvPr/>
        </p:nvSpPr>
        <p:spPr>
          <a:xfrm>
            <a:off x="1585168" y="721554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4" y="0"/>
                </a:lnTo>
                <a:lnTo>
                  <a:pt x="1542634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5184" y="1056873"/>
            <a:ext cx="415732" cy="291768"/>
          </a:xfrm>
          <a:custGeom>
            <a:avLst/>
            <a:gdLst/>
            <a:ahLst/>
            <a:cxnLst/>
            <a:rect l="l" t="t" r="r" b="b"/>
            <a:pathLst>
              <a:path w="415732" h="291768">
                <a:moveTo>
                  <a:pt x="0" y="0"/>
                </a:moveTo>
                <a:lnTo>
                  <a:pt x="415731" y="0"/>
                </a:lnTo>
                <a:lnTo>
                  <a:pt x="415731" y="291768"/>
                </a:lnTo>
                <a:lnTo>
                  <a:pt x="0" y="291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6997" y="593821"/>
            <a:ext cx="2060715" cy="52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Thermochemistry</a:t>
            </a:r>
          </a:p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Rates of Reaction</a:t>
            </a:r>
          </a:p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Chemical Equilibrium</a:t>
            </a:r>
          </a:p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Acids &amp; Bases</a:t>
            </a:r>
          </a:p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Electrochemistry</a:t>
            </a:r>
          </a:p>
        </p:txBody>
      </p:sp>
      <p:sp>
        <p:nvSpPr>
          <p:cNvPr id="8" name="Freeform 8"/>
          <p:cNvSpPr/>
          <p:nvPr/>
        </p:nvSpPr>
        <p:spPr>
          <a:xfrm>
            <a:off x="2234883" y="926678"/>
            <a:ext cx="243204" cy="421963"/>
          </a:xfrm>
          <a:custGeom>
            <a:avLst/>
            <a:gdLst/>
            <a:ahLst/>
            <a:cxnLst/>
            <a:rect l="l" t="t" r="r" b="b"/>
            <a:pathLst>
              <a:path w="243204" h="421963">
                <a:moveTo>
                  <a:pt x="0" y="0"/>
                </a:moveTo>
                <a:lnTo>
                  <a:pt x="243204" y="0"/>
                </a:lnTo>
                <a:lnTo>
                  <a:pt x="243204" y="421963"/>
                </a:lnTo>
                <a:lnTo>
                  <a:pt x="0" y="421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01CA1CCD70DF4E9816645FC5EF13A4" ma:contentTypeVersion="11" ma:contentTypeDescription="Create a new document." ma:contentTypeScope="" ma:versionID="ce759469173b282ea7de86e63cb7f096">
  <xsd:schema xmlns:xsd="http://www.w3.org/2001/XMLSchema" xmlns:xs="http://www.w3.org/2001/XMLSchema" xmlns:p="http://schemas.microsoft.com/office/2006/metadata/properties" xmlns:ns2="b04d695b-caa1-46e1-be13-6e45db0e5280" xmlns:ns3="5cbeef6e-53c7-4bc2-8d7d-c8cf52bb1567" targetNamespace="http://schemas.microsoft.com/office/2006/metadata/properties" ma:root="true" ma:fieldsID="efaf070ad8c29bf72fd71d74f9d5cc47" ns2:_="" ns3:_="">
    <xsd:import namespace="b04d695b-caa1-46e1-be13-6e45db0e5280"/>
    <xsd:import namespace="5cbeef6e-53c7-4bc2-8d7d-c8cf52bb15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4d695b-caa1-46e1-be13-6e45db0e52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af3ca5e-19b1-422a-b906-6f6dd19389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eef6e-53c7-4bc2-8d7d-c8cf52bb156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2df1cd9-0419-4a10-b290-23a2c72941ed}" ma:internalName="TaxCatchAll" ma:showField="CatchAllData" ma:web="5cbeef6e-53c7-4bc2-8d7d-c8cf52bb15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4d695b-caa1-46e1-be13-6e45db0e5280">
      <Terms xmlns="http://schemas.microsoft.com/office/infopath/2007/PartnerControls"/>
    </lcf76f155ced4ddcb4097134ff3c332f>
    <TaxCatchAll xmlns="5cbeef6e-53c7-4bc2-8d7d-c8cf52bb1567" xsi:nil="true"/>
  </documentManagement>
</p:properties>
</file>

<file path=customXml/itemProps1.xml><?xml version="1.0" encoding="utf-8"?>
<ds:datastoreItem xmlns:ds="http://schemas.openxmlformats.org/officeDocument/2006/customXml" ds:itemID="{EBB3E8D6-FC87-492C-86B4-EDF1D36794E5}"/>
</file>

<file path=customXml/itemProps2.xml><?xml version="1.0" encoding="utf-8"?>
<ds:datastoreItem xmlns:ds="http://schemas.openxmlformats.org/officeDocument/2006/customXml" ds:itemID="{66CCBB98-1380-4726-902F-A30F702151FB}"/>
</file>

<file path=customXml/itemProps3.xml><?xml version="1.0" encoding="utf-8"?>
<ds:datastoreItem xmlns:ds="http://schemas.openxmlformats.org/officeDocument/2006/customXml" ds:itemID="{163580CA-C824-4246-ADA9-7AE2A25761EF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334</Words>
  <Application>Microsoft Office PowerPoint</Application>
  <PresentationFormat>Custom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One Little Font</vt:lpstr>
      <vt:lpstr>Sergio Trendy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 Chemistry Syllabys</dc:title>
  <cp:lastModifiedBy>Mikayla Curran Leahy</cp:lastModifiedBy>
  <cp:revision>4</cp:revision>
  <dcterms:created xsi:type="dcterms:W3CDTF">2006-08-16T00:00:00Z</dcterms:created>
  <dcterms:modified xsi:type="dcterms:W3CDTF">2025-01-15T10:24:21Z</dcterms:modified>
  <dc:identifier>DAGcKpsErUQ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0x0101007701CA1CCD70DF4E9816645FC5EF13A4</vt:lpwstr>
  </property>
</Properties>
</file>