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4"/>
  </p:sldMasterIdLst>
  <p:notesMasterIdLst>
    <p:notesMasterId r:id="rId18"/>
  </p:notesMasterIdLst>
  <p:sldIdLst>
    <p:sldId id="257" r:id="rId5"/>
    <p:sldId id="259" r:id="rId6"/>
    <p:sldId id="266" r:id="rId7"/>
    <p:sldId id="263" r:id="rId8"/>
    <p:sldId id="261" r:id="rId9"/>
    <p:sldId id="262" r:id="rId10"/>
    <p:sldId id="270" r:id="rId11"/>
    <p:sldId id="260" r:id="rId12"/>
    <p:sldId id="269" r:id="rId13"/>
    <p:sldId id="267" r:id="rId14"/>
    <p:sldId id="268" r:id="rId15"/>
    <p:sldId id="264" r:id="rId16"/>
    <p:sldId id="26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55C5CE-3C8F-01A6-D20B-462E27103EC4}" v="5" dt="2025-01-21T09:36:22.3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9594D-4157-47A1-8952-A84E72DF0A1C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BFEC5D-83DD-4C61-80CE-1C065B5D67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363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14AC-507D-49F6-857F-B2A896B82D3C}" type="datetime1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775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1A4F-23CF-456F-BE0F-C18071FE1876}" type="datetime1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68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263C-7E32-4904-91C5-22ED0C118CEA}" type="datetime1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1630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ED24-4745-4B0D-B81A-BFA1DB5ED58A}" type="datetime1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847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3A1D0-FB0A-4F83-B772-AF44BB977FDD}" type="datetime1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2078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F4DD-0F51-499B-A172-8F80CF2AFAF7}" type="datetime1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862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DE7E1-447E-4F10-BD9D-73BA0701D9F3}" type="datetime1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356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1E9C-D943-4414-9B8C-72A0121ECF15}" type="datetime1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898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8BC9C-AA50-4D32-BF5B-5D9F9EA236A8}" type="datetime1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243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9964-B40B-42B2-99AA-9F7D9A37789C}" type="datetime1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163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C842-293D-477C-ABE1-DB98E103EB11}" type="datetime1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931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AD91-49FF-478D-BB33-98E8AC250FED}" type="datetime1">
              <a:rPr lang="en-GB" smtClean="0"/>
              <a:t>21/01/2026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64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F3345-3279-46C8-93D0-B0C8AEDA665C}" type="datetime1">
              <a:rPr lang="en-GB" smtClean="0"/>
              <a:t>21/01/2026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03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F27B-62EE-4155-B832-82CDCB2FFDC9}" type="datetime1">
              <a:rPr lang="en-GB" smtClean="0"/>
              <a:t>21/01/2026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09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0F35-2A96-4D8A-B959-FE0191774CD0}" type="datetime1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465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52127-2D00-4847-BCA5-95B81A9FD980}" type="datetime1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686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31CDD-99B5-4082-A9CC-F5C5633D0FC8}" type="datetime1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St. Ailbe's School, Rosanna Rd., Tipperary Town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5D7E77D-EDAD-4641-8723-AF785A5C8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842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3B9C93A-AAE3-4380-A2E4-DED4CEECC3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3" r="6445" b="-2"/>
          <a:stretch/>
        </p:blipFill>
        <p:spPr>
          <a:xfrm>
            <a:off x="276477" y="10"/>
            <a:ext cx="4635571" cy="6857990"/>
          </a:xfrm>
          <a:prstGeom prst="rect">
            <a:avLst/>
          </a:prstGeom>
          <a:effectLst/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2FDE19-A8EB-44C3-B60D-386D595F8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7334" y="6423101"/>
            <a:ext cx="6297612" cy="365125"/>
          </a:xfrm>
        </p:spPr>
        <p:txBody>
          <a:bodyPr/>
          <a:lstStyle/>
          <a:p>
            <a:r>
              <a:rPr lang="en-GB" dirty="0"/>
              <a:t>St. Ailbe's School, Rosanna Rd., Tipperary Town</a:t>
            </a: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0D1D7809-5701-441E-9223-FBF4D04C2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dirty="0" smtClean="0"/>
              <a:t>1</a:t>
            </a:fld>
            <a:endParaRPr lang="en-GB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271968" y="2567824"/>
            <a:ext cx="6586538" cy="1287463"/>
          </a:xfrm>
        </p:spPr>
        <p:txBody>
          <a:bodyPr>
            <a:noAutofit/>
          </a:bodyPr>
          <a:lstStyle/>
          <a:p>
            <a:pPr algn="ctr"/>
            <a:r>
              <a:rPr lang="en-IE" sz="4000" b="1" dirty="0"/>
              <a:t>Leaving Certificate </a:t>
            </a:r>
            <a:br>
              <a:rPr lang="en-IE" sz="4000" b="1" dirty="0"/>
            </a:br>
            <a:r>
              <a:rPr lang="en-IE" sz="4000" b="1" dirty="0"/>
              <a:t>Applied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2448087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E0E22-27A5-4652-A453-58CEAB543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u="sng" dirty="0"/>
              <a:t>Tipperary ETB Further </a:t>
            </a:r>
            <a:br>
              <a:rPr lang="en-GB" u="sng" dirty="0"/>
            </a:br>
            <a:r>
              <a:rPr lang="en-GB" u="sng" dirty="0"/>
              <a:t>Education Courses Pathways</a:t>
            </a:r>
            <a:endParaRPr lang="en-IE" u="sng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44058E-C8C1-4857-A8BD-B5F1E7B7CB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5280" y="1930400"/>
            <a:ext cx="5410200" cy="431799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/>
              <a:t>  </a:t>
            </a:r>
            <a:r>
              <a:rPr lang="en-GB" sz="2100" dirty="0"/>
              <a:t> </a:t>
            </a:r>
          </a:p>
          <a:p>
            <a:r>
              <a:rPr lang="en-GB" sz="2100" b="1" u="sng" dirty="0"/>
              <a:t>Constructions Skills Certificates </a:t>
            </a:r>
            <a:r>
              <a:rPr lang="en-GB" sz="2100" dirty="0"/>
              <a:t>–</a:t>
            </a:r>
          </a:p>
          <a:p>
            <a:r>
              <a:rPr lang="en-GB" sz="2100" dirty="0"/>
              <a:t> </a:t>
            </a:r>
            <a:br>
              <a:rPr lang="en-GB" sz="2100" dirty="0"/>
            </a:br>
            <a:r>
              <a:rPr lang="en-GB" sz="2100" b="1" u="sng" dirty="0"/>
              <a:t>Location: </a:t>
            </a:r>
            <a:r>
              <a:rPr lang="en-GB" sz="2100" dirty="0"/>
              <a:t> Tipperary FET College, Constructions Skills Training Centre, </a:t>
            </a:r>
            <a:r>
              <a:rPr lang="en-GB" sz="2100" b="1" dirty="0"/>
              <a:t>Tipperary Town </a:t>
            </a:r>
            <a:br>
              <a:rPr lang="en-GB" sz="2100" b="1" dirty="0"/>
            </a:br>
            <a:r>
              <a:rPr lang="en-GB" sz="2100" b="1" dirty="0"/>
              <a:t>Content: </a:t>
            </a:r>
          </a:p>
          <a:p>
            <a:r>
              <a:rPr lang="en-GB" sz="2100" dirty="0"/>
              <a:t>Introduction to Health &amp; Safety,</a:t>
            </a:r>
          </a:p>
          <a:p>
            <a:r>
              <a:rPr lang="en-GB" sz="2100" dirty="0"/>
              <a:t> Interactive Demonstrations (Drylining and Plastering),</a:t>
            </a:r>
          </a:p>
          <a:p>
            <a:r>
              <a:rPr lang="en-GB" sz="2100" dirty="0"/>
              <a:t>Information talk on Progression Options through FET and Apprenticeships.  </a:t>
            </a:r>
          </a:p>
          <a:p>
            <a:r>
              <a:rPr lang="en-GB" sz="2100" dirty="0"/>
              <a:t>Manual Handling certificate , </a:t>
            </a:r>
          </a:p>
          <a:p>
            <a:r>
              <a:rPr lang="en-GB" sz="2100" dirty="0"/>
              <a:t>Abrasive Wheel Training certificate, </a:t>
            </a:r>
          </a:p>
          <a:p>
            <a:pPr marL="0" indent="0">
              <a:buNone/>
            </a:pPr>
            <a:br>
              <a:rPr lang="en-GB" sz="2100" dirty="0"/>
            </a:br>
            <a:endParaRPr lang="en-IE" sz="21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25644A-57E1-4D8F-8E45-510EAC4BB0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45480" y="1987958"/>
            <a:ext cx="5579616" cy="4202881"/>
          </a:xfrm>
        </p:spPr>
        <p:txBody>
          <a:bodyPr>
            <a:normAutofit fontScale="77500" lnSpcReduction="20000"/>
          </a:bodyPr>
          <a:lstStyle/>
          <a:p>
            <a:pPr marL="0" indent="0" fontAlgn="base">
              <a:buNone/>
            </a:pPr>
            <a:endParaRPr lang="en-GB" dirty="0"/>
          </a:p>
          <a:p>
            <a:pPr marL="0" indent="0" fontAlgn="base">
              <a:buNone/>
            </a:pPr>
            <a:r>
              <a:rPr lang="en-GB" sz="2100" b="1" u="sng" dirty="0"/>
              <a:t>Hospitality and Culinary Arts – Tipperary FET College/LC Pathways </a:t>
            </a:r>
          </a:p>
          <a:p>
            <a:pPr marL="0" indent="0" fontAlgn="base">
              <a:buNone/>
            </a:pPr>
            <a:r>
              <a:rPr lang="en-GB" sz="2100" u="sng" dirty="0"/>
              <a:t> </a:t>
            </a:r>
            <a:r>
              <a:rPr lang="en-GB" sz="2100" dirty="0"/>
              <a:t> </a:t>
            </a:r>
            <a:br>
              <a:rPr lang="en-GB" sz="2100" dirty="0"/>
            </a:br>
            <a:r>
              <a:rPr lang="en-GB" sz="2100" b="1" u="sng" dirty="0"/>
              <a:t>Location: </a:t>
            </a:r>
            <a:r>
              <a:rPr lang="en-GB" sz="2100" dirty="0"/>
              <a:t> Tipperary FET College, Thurles – Archers town  </a:t>
            </a:r>
            <a:br>
              <a:rPr lang="en-GB" sz="2100" dirty="0"/>
            </a:br>
            <a:r>
              <a:rPr lang="en-GB" sz="2100" b="1" dirty="0"/>
              <a:t>Content:</a:t>
            </a:r>
          </a:p>
          <a:p>
            <a:pPr marL="0" indent="0" fontAlgn="base">
              <a:buNone/>
            </a:pPr>
            <a:endParaRPr lang="en-GB" sz="2100" b="1" dirty="0"/>
          </a:p>
          <a:p>
            <a:pPr fontAlgn="base"/>
            <a:r>
              <a:rPr lang="en-GB" sz="2100" dirty="0"/>
              <a:t>Culinary Arts: Coffee House Confectionary, </a:t>
            </a:r>
          </a:p>
          <a:p>
            <a:pPr fontAlgn="base"/>
            <a:r>
              <a:rPr lang="en-GB" sz="2100" dirty="0"/>
              <a:t>Introduction to Barista,</a:t>
            </a:r>
          </a:p>
          <a:p>
            <a:pPr fontAlgn="base"/>
            <a:r>
              <a:rPr lang="en-GB" sz="2100" dirty="0"/>
              <a:t> Primary Food Safety Certificate (HACCP)  </a:t>
            </a:r>
          </a:p>
          <a:p>
            <a:pPr fontAlgn="base"/>
            <a:r>
              <a:rPr lang="en-GB" sz="2100" dirty="0"/>
              <a:t>Safe Pass certificate</a:t>
            </a:r>
          </a:p>
          <a:p>
            <a:pPr fontAlgn="base"/>
            <a:r>
              <a:rPr lang="en-GB" sz="2100" dirty="0"/>
              <a:t>First Aid certificate</a:t>
            </a:r>
          </a:p>
          <a:p>
            <a:endParaRPr lang="en-IE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C699F3E-05B3-459C-B202-9D8135A76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A3CA176-1383-4F09-BF0A-3BC587678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10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97EAF7A-E7AC-4511-B9E0-F52BB1D47C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0625" y="200718"/>
            <a:ext cx="3381375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948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A5CE4-1110-4EE5-88EB-3A4BB52FD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Career Progression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8CC45-75BA-4714-9889-00CA4089A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Students from LCA have gone on to Further education courses and Third Level colleges.</a:t>
            </a:r>
          </a:p>
          <a:p>
            <a:r>
              <a:rPr lang="en-GB" dirty="0"/>
              <a:t>Students have also joined local apprenticeship courses</a:t>
            </a:r>
          </a:p>
          <a:p>
            <a:r>
              <a:rPr lang="en-IE" dirty="0"/>
              <a:t> Post Leaving Certificate (PLC) course</a:t>
            </a:r>
            <a:endParaRPr lang="en-GB" dirty="0"/>
          </a:p>
          <a:p>
            <a:r>
              <a:rPr lang="en-GB" dirty="0"/>
              <a:t>Tipperary ETB Further Education Training courses. </a:t>
            </a:r>
          </a:p>
          <a:p>
            <a:r>
              <a:rPr lang="en-GB" dirty="0"/>
              <a:t>Limerick College of Further Education</a:t>
            </a:r>
          </a:p>
          <a:p>
            <a:r>
              <a:rPr lang="en-GB" dirty="0"/>
              <a:t>Completion of PLC and continued their studies in </a:t>
            </a:r>
            <a:r>
              <a:rPr lang="en-IE" dirty="0"/>
              <a:t>Munster Technological University (MTU)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AB5FFF-13A7-426A-BB07-5C8672486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81BD13-2D09-4FBB-9B2B-CB1E13E96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11</a:t>
            </a:fld>
            <a:endParaRPr lang="en-GB"/>
          </a:p>
        </p:txBody>
      </p:sp>
      <p:pic>
        <p:nvPicPr>
          <p:cNvPr id="1026" name="Picture 2" descr="Right Career Path with 10 Key Steps ...">
            <a:extLst>
              <a:ext uri="{FF2B5EF4-FFF2-40B4-BE49-F238E27FC236}">
                <a16:creationId xmlns:a16="http://schemas.microsoft.com/office/drawing/2014/main" id="{BC69B85C-2100-4985-8BFA-A3834D3BF4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11" y="82550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1074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293820-46C2-4398-A684-AE1BDC3BE4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674482"/>
            <a:ext cx="937404" cy="118351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6E76321-E4F1-4D47-A8E9-E392D907BFE4}"/>
              </a:ext>
            </a:extLst>
          </p:cNvPr>
          <p:cNvCxnSpPr>
            <a:stCxn id="5" idx="3"/>
          </p:cNvCxnSpPr>
          <p:nvPr/>
        </p:nvCxnSpPr>
        <p:spPr>
          <a:xfrm flipV="1">
            <a:off x="937405" y="6262777"/>
            <a:ext cx="7085161" cy="3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88A5DD1-066C-4C85-A7FB-5CE3083FEC4C}"/>
              </a:ext>
            </a:extLst>
          </p:cNvPr>
          <p:cNvCxnSpPr/>
          <p:nvPr/>
        </p:nvCxnSpPr>
        <p:spPr>
          <a:xfrm>
            <a:off x="937405" y="6584830"/>
            <a:ext cx="62685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524000" y="537973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lIns="91440" tIns="45720" rIns="91440" bIns="45720" rtlCol="0" anchor="b">
            <a:sp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eaLnBrk="0" fontAlgn="base" hangingPunct="0">
              <a:spcAft>
                <a:spcPct val="0"/>
              </a:spcAft>
            </a:pPr>
            <a:r>
              <a:rPr lang="en-IE" sz="4800" b="1" dirty="0">
                <a:solidFill>
                  <a:schemeClr val="tx1"/>
                </a:solidFill>
                <a:latin typeface="Tahoma" charset="0"/>
                <a:ea typeface="+mn-ea"/>
                <a:cs typeface="+mn-cs"/>
              </a:rPr>
              <a:t>Interview</a:t>
            </a:r>
            <a:endParaRPr lang="en-GB" sz="4800" b="1" dirty="0">
              <a:solidFill>
                <a:schemeClr val="tx1"/>
              </a:solidFill>
              <a:latin typeface="Tahoma" charset="0"/>
              <a:ea typeface="+mn-ea"/>
              <a:cs typeface="+mn-cs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086643" y="2072203"/>
            <a:ext cx="10018713" cy="3124201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IE" sz="3200" b="1" u="sng">
                <a:solidFill>
                  <a:schemeClr val="tx1"/>
                </a:solidFill>
              </a:rPr>
              <a:t>LCA 2026/2027</a:t>
            </a:r>
            <a:endParaRPr lang="en-IE" sz="3200" b="1" u="sng" dirty="0">
              <a:solidFill>
                <a:schemeClr val="tx1"/>
              </a:solidFill>
            </a:endParaRPr>
          </a:p>
          <a:p>
            <a:pPr algn="ctr">
              <a:buFontTx/>
              <a:buNone/>
            </a:pPr>
            <a:endParaRPr lang="en-IE" dirty="0">
              <a:solidFill>
                <a:schemeClr val="tx1"/>
              </a:solidFill>
            </a:endParaRPr>
          </a:p>
          <a:p>
            <a:pPr algn="ctr">
              <a:buFontTx/>
              <a:buNone/>
            </a:pPr>
            <a:r>
              <a:rPr lang="en-IE" sz="2600" dirty="0">
                <a:solidFill>
                  <a:schemeClr val="tx1"/>
                </a:solidFill>
              </a:rPr>
              <a:t> Students must undertake an interview prior </a:t>
            </a:r>
          </a:p>
          <a:p>
            <a:pPr algn="ctr">
              <a:buFontTx/>
              <a:buNone/>
            </a:pPr>
            <a:r>
              <a:rPr lang="en-IE" sz="2600" dirty="0">
                <a:solidFill>
                  <a:schemeClr val="tx1"/>
                </a:solidFill>
              </a:rPr>
              <a:t>to being accepted on the course</a:t>
            </a:r>
          </a:p>
          <a:p>
            <a:pPr algn="ctr">
              <a:buFontTx/>
              <a:buNone/>
            </a:pPr>
            <a:r>
              <a:rPr lang="en-IE" sz="2600" dirty="0">
                <a:solidFill>
                  <a:schemeClr val="tx1"/>
                </a:solidFill>
              </a:rPr>
              <a:t> </a:t>
            </a:r>
          </a:p>
          <a:p>
            <a:pPr algn="ctr">
              <a:buFontTx/>
              <a:buNone/>
            </a:pPr>
            <a:r>
              <a:rPr lang="en-IE" sz="2600" dirty="0">
                <a:solidFill>
                  <a:schemeClr val="tx1"/>
                </a:solidFill>
              </a:rPr>
              <a:t>One Month Probation period</a:t>
            </a:r>
          </a:p>
          <a:p>
            <a:pPr algn="ctr">
              <a:buFontTx/>
              <a:buNone/>
            </a:pPr>
            <a:endParaRPr lang="en-IE" dirty="0">
              <a:solidFill>
                <a:schemeClr val="tx1"/>
              </a:solidFill>
            </a:endParaRPr>
          </a:p>
          <a:p>
            <a:pPr algn="ctr">
              <a:buFontTx/>
              <a:buNone/>
            </a:pPr>
            <a:endParaRPr lang="en-IE" dirty="0">
              <a:solidFill>
                <a:schemeClr val="tx1"/>
              </a:solidFill>
            </a:endParaRPr>
          </a:p>
          <a:p>
            <a:pPr algn="ctr">
              <a:buFontTx/>
              <a:buNone/>
            </a:pP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223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3B9C93A-AAE3-4380-A2E4-DED4CEECC3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3" r="6445" b="-2"/>
          <a:stretch/>
        </p:blipFill>
        <p:spPr>
          <a:xfrm>
            <a:off x="276477" y="10"/>
            <a:ext cx="4635571" cy="6857990"/>
          </a:xfrm>
          <a:prstGeom prst="rect">
            <a:avLst/>
          </a:prstGeom>
          <a:effectLst/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2FDE19-A8EB-44C3-B60D-386D595F8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7334" y="6423101"/>
            <a:ext cx="6297612" cy="365125"/>
          </a:xfrm>
        </p:spPr>
        <p:txBody>
          <a:bodyPr/>
          <a:lstStyle/>
          <a:p>
            <a:r>
              <a:rPr lang="en-GB" dirty="0"/>
              <a:t>St. Ailbe's School, Rosanna Rd., Tipperary Town</a:t>
            </a: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0D1D7809-5701-441E-9223-FBF4D04C2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dirty="0" smtClean="0"/>
              <a:t>13</a:t>
            </a:fld>
            <a:endParaRPr lang="en-GB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271968" y="2567824"/>
            <a:ext cx="6586538" cy="1287463"/>
          </a:xfrm>
        </p:spPr>
        <p:txBody>
          <a:bodyPr>
            <a:noAutofit/>
          </a:bodyPr>
          <a:lstStyle/>
          <a:p>
            <a:pPr algn="ctr"/>
            <a:r>
              <a:rPr lang="en-IE" sz="4000" b="1" dirty="0"/>
              <a:t>Leaving Certificate </a:t>
            </a:r>
            <a:br>
              <a:rPr lang="en-IE" sz="4000" b="1" dirty="0"/>
            </a:br>
            <a:r>
              <a:rPr lang="en-IE" sz="4000" b="1" dirty="0"/>
              <a:t>Applied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990321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293820-46C2-4398-A684-AE1BDC3BE4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674482"/>
            <a:ext cx="937404" cy="118351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6E76321-E4F1-4D47-A8E9-E392D907BFE4}"/>
              </a:ext>
            </a:extLst>
          </p:cNvPr>
          <p:cNvCxnSpPr>
            <a:stCxn id="5" idx="3"/>
          </p:cNvCxnSpPr>
          <p:nvPr/>
        </p:nvCxnSpPr>
        <p:spPr>
          <a:xfrm flipV="1">
            <a:off x="937405" y="6262777"/>
            <a:ext cx="7085161" cy="3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88A5DD1-066C-4C85-A7FB-5CE3083FEC4C}"/>
              </a:ext>
            </a:extLst>
          </p:cNvPr>
          <p:cNvCxnSpPr/>
          <p:nvPr/>
        </p:nvCxnSpPr>
        <p:spPr>
          <a:xfrm>
            <a:off x="937405" y="6584830"/>
            <a:ext cx="62685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524000" y="228600"/>
            <a:ext cx="9144000" cy="1557326"/>
          </a:xfrm>
          <a:prstGeom prst="rect">
            <a:avLst/>
          </a:prstGeom>
          <a:noFill/>
          <a:ln w="9525">
            <a:noFill/>
            <a:prstDash val="lgDashDotDot"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>
                <a:latin typeface="Tahoma" charset="0"/>
              </a:rPr>
              <a:t>Leaving Certificate Applied  Programme</a:t>
            </a:r>
            <a:endParaRPr lang="en-US" sz="4800" dirty="0">
              <a:latin typeface="Times New Roman" pitchFamily="18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1524000" y="2010817"/>
            <a:ext cx="8078679" cy="4251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Tahoma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Tahoma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kern="0" dirty="0">
                <a:effectLst/>
              </a:rPr>
              <a:t>Preparation for adult and working life – Work Exp.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kern="0" dirty="0">
                <a:effectLst/>
              </a:rPr>
              <a:t>Recognition of a range of talents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kern="0" dirty="0">
                <a:effectLst/>
              </a:rPr>
              <a:t>Active Learning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kern="0" dirty="0">
                <a:effectLst/>
              </a:rPr>
              <a:t>Interaction with community and employers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kern="0" dirty="0">
                <a:effectLst/>
              </a:rPr>
              <a:t>Classroom based assessments – tasks, key assignments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kern="0" dirty="0">
                <a:effectLst/>
              </a:rPr>
              <a:t>Access to further education and training</a:t>
            </a:r>
          </a:p>
        </p:txBody>
      </p:sp>
    </p:spTree>
    <p:extLst>
      <p:ext uri="{BB962C8B-B14F-4D97-AF65-F5344CB8AC3E}">
        <p14:creationId xmlns:p14="http://schemas.microsoft.com/office/powerpoint/2010/main" val="1567471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FB72C-B23C-79B9-DBDF-30DF21510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13A316A-B5BF-6705-2794-FAB67E51DB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674482"/>
            <a:ext cx="937404" cy="118351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7F77EF0-B4FE-A582-12EE-0B8A13DEAF93}"/>
              </a:ext>
            </a:extLst>
          </p:cNvPr>
          <p:cNvCxnSpPr>
            <a:stCxn id="5" idx="3"/>
          </p:cNvCxnSpPr>
          <p:nvPr/>
        </p:nvCxnSpPr>
        <p:spPr>
          <a:xfrm flipV="1">
            <a:off x="937405" y="6262777"/>
            <a:ext cx="7085161" cy="3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918A1EE-E06D-B3FF-7EA5-B643232F1FD5}"/>
              </a:ext>
            </a:extLst>
          </p:cNvPr>
          <p:cNvCxnSpPr/>
          <p:nvPr/>
        </p:nvCxnSpPr>
        <p:spPr>
          <a:xfrm>
            <a:off x="937405" y="6584830"/>
            <a:ext cx="62685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3">
            <a:extLst>
              <a:ext uri="{FF2B5EF4-FFF2-40B4-BE49-F238E27FC236}">
                <a16:creationId xmlns:a16="http://schemas.microsoft.com/office/drawing/2014/main" id="{6D20F724-3939-E79D-5DB5-465E92E37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28600"/>
            <a:ext cx="9144000" cy="1557326"/>
          </a:xfrm>
          <a:prstGeom prst="rect">
            <a:avLst/>
          </a:prstGeom>
          <a:noFill/>
          <a:ln w="9525">
            <a:noFill/>
            <a:prstDash val="lgDashDotDot"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>
                <a:latin typeface="Tahoma" charset="0"/>
              </a:rPr>
              <a:t>Leaving Certificate Applied  Programme</a:t>
            </a:r>
            <a:endParaRPr lang="en-US" sz="4800" dirty="0">
              <a:latin typeface="Times New Roman" pitchFamily="18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90B03066-A355-6CA3-D470-F0EA8C920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85926"/>
            <a:ext cx="8078679" cy="4251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Tahoma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Tahoma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kern="0" dirty="0">
                <a:effectLst/>
              </a:rPr>
              <a:t>Preparation for adult and working life – Work Experience 1 day per week.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kern="0" dirty="0">
                <a:effectLst/>
              </a:rPr>
              <a:t>Recognition of a range of talents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kern="0" dirty="0">
                <a:effectLst/>
              </a:rPr>
              <a:t>Build their CV through practice and certified courses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kern="0" dirty="0">
                <a:effectLst/>
              </a:rPr>
              <a:t>Completion of key assignments Yr1 &amp; Yr2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kern="0" dirty="0">
                <a:effectLst/>
              </a:rPr>
              <a:t>Access to further education and training pathways</a:t>
            </a:r>
          </a:p>
        </p:txBody>
      </p:sp>
    </p:spTree>
    <p:extLst>
      <p:ext uri="{BB962C8B-B14F-4D97-AF65-F5344CB8AC3E}">
        <p14:creationId xmlns:p14="http://schemas.microsoft.com/office/powerpoint/2010/main" val="2275326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293820-46C2-4398-A684-AE1BDC3BE4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674482"/>
            <a:ext cx="937404" cy="118351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6E76321-E4F1-4D47-A8E9-E392D907BFE4}"/>
              </a:ext>
            </a:extLst>
          </p:cNvPr>
          <p:cNvCxnSpPr>
            <a:stCxn id="5" idx="3"/>
          </p:cNvCxnSpPr>
          <p:nvPr/>
        </p:nvCxnSpPr>
        <p:spPr>
          <a:xfrm flipV="1">
            <a:off x="937405" y="6262777"/>
            <a:ext cx="7085161" cy="3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88A5DD1-066C-4C85-A7FB-5CE3083FEC4C}"/>
              </a:ext>
            </a:extLst>
          </p:cNvPr>
          <p:cNvCxnSpPr/>
          <p:nvPr/>
        </p:nvCxnSpPr>
        <p:spPr>
          <a:xfrm>
            <a:off x="937405" y="6584830"/>
            <a:ext cx="62685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524000" y="333375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>
                <a:latin typeface="Tahoma" charset="0"/>
              </a:rPr>
              <a:t>Course Design</a:t>
            </a:r>
            <a:endParaRPr lang="en-US" sz="4800" dirty="0">
              <a:latin typeface="Times New Roman" pitchFamily="18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2290439" y="1698591"/>
            <a:ext cx="7224573" cy="4506897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u="sng" dirty="0">
                <a:solidFill>
                  <a:schemeClr val="tx1"/>
                </a:solidFill>
              </a:rPr>
              <a:t>Sessions (4)</a:t>
            </a:r>
            <a:r>
              <a:rPr lang="en-US" sz="3600" b="1" u="sng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2600" dirty="0">
                <a:solidFill>
                  <a:schemeClr val="tx1"/>
                </a:solidFill>
              </a:rPr>
              <a:t>Sept to Jan and Feb to June</a:t>
            </a:r>
          </a:p>
          <a:p>
            <a:pPr algn="ctr"/>
            <a:r>
              <a:rPr lang="en-US" sz="3200" b="1" u="sng" dirty="0">
                <a:solidFill>
                  <a:schemeClr val="tx1"/>
                </a:solidFill>
              </a:rPr>
              <a:t>Modules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Approx. 10 modules per session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Total: 40 modules</a:t>
            </a:r>
          </a:p>
          <a:p>
            <a:pPr algn="ctr"/>
            <a:r>
              <a:rPr lang="en-US" sz="3200" b="1" u="sng" dirty="0">
                <a:solidFill>
                  <a:schemeClr val="tx1"/>
                </a:solidFill>
              </a:rPr>
              <a:t>Student Tasks </a:t>
            </a:r>
          </a:p>
          <a:p>
            <a:pPr algn="ctr"/>
            <a:r>
              <a:rPr lang="en-US" sz="2600" dirty="0">
                <a:solidFill>
                  <a:schemeClr val="tx1"/>
                </a:solidFill>
              </a:rPr>
              <a:t>7, over 4 sessions</a:t>
            </a:r>
          </a:p>
        </p:txBody>
      </p:sp>
    </p:spTree>
    <p:extLst>
      <p:ext uri="{BB962C8B-B14F-4D97-AF65-F5344CB8AC3E}">
        <p14:creationId xmlns:p14="http://schemas.microsoft.com/office/powerpoint/2010/main" val="3655561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293820-46C2-4398-A684-AE1BDC3BE4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674482"/>
            <a:ext cx="937404" cy="118351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6E76321-E4F1-4D47-A8E9-E392D907BFE4}"/>
              </a:ext>
            </a:extLst>
          </p:cNvPr>
          <p:cNvCxnSpPr>
            <a:stCxn id="5" idx="3"/>
          </p:cNvCxnSpPr>
          <p:nvPr/>
        </p:nvCxnSpPr>
        <p:spPr>
          <a:xfrm flipV="1">
            <a:off x="937405" y="6262777"/>
            <a:ext cx="7085161" cy="3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88A5DD1-066C-4C85-A7FB-5CE3083FEC4C}"/>
              </a:ext>
            </a:extLst>
          </p:cNvPr>
          <p:cNvCxnSpPr/>
          <p:nvPr/>
        </p:nvCxnSpPr>
        <p:spPr>
          <a:xfrm>
            <a:off x="937405" y="6584830"/>
            <a:ext cx="62685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942339" y="511664"/>
            <a:ext cx="3104225" cy="514350"/>
          </a:xfrm>
          <a:prstGeom prst="rect">
            <a:avLst/>
          </a:prstGeom>
          <a:noFill/>
          <a:ln w="9525">
            <a:noFill/>
            <a:prstDash val="lgDashDotDot"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>
                <a:latin typeface="Tahoma" charset="0"/>
              </a:rPr>
              <a:t>Modules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5396796" y="1344604"/>
            <a:ext cx="4492926" cy="459958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60000"/>
              </a:lnSpc>
            </a:pPr>
            <a:r>
              <a:rPr lang="en-US" sz="2600" dirty="0">
                <a:solidFill>
                  <a:schemeClr val="tx1"/>
                </a:solidFill>
              </a:rPr>
              <a:t>Leisure &amp; Recreation</a:t>
            </a:r>
          </a:p>
          <a:p>
            <a:pPr algn="l">
              <a:lnSpc>
                <a:spcPct val="160000"/>
              </a:lnSpc>
            </a:pPr>
            <a:r>
              <a:rPr lang="en-US" sz="2600" dirty="0">
                <a:solidFill>
                  <a:schemeClr val="tx1"/>
                </a:solidFill>
              </a:rPr>
              <a:t>Graphics &amp; Construction</a:t>
            </a:r>
          </a:p>
          <a:p>
            <a:pPr algn="l">
              <a:lnSpc>
                <a:spcPct val="160000"/>
              </a:lnSpc>
            </a:pPr>
            <a:r>
              <a:rPr lang="en-US" sz="2600" dirty="0">
                <a:solidFill>
                  <a:schemeClr val="tx1"/>
                </a:solidFill>
              </a:rPr>
              <a:t>ICT</a:t>
            </a:r>
          </a:p>
          <a:p>
            <a:pPr algn="l">
              <a:lnSpc>
                <a:spcPct val="160000"/>
              </a:lnSpc>
            </a:pPr>
            <a:r>
              <a:rPr lang="en-US" sz="2600" dirty="0">
                <a:solidFill>
                  <a:schemeClr val="tx1"/>
                </a:solidFill>
              </a:rPr>
              <a:t>Social Education</a:t>
            </a:r>
          </a:p>
          <a:p>
            <a:pPr algn="l">
              <a:lnSpc>
                <a:spcPct val="160000"/>
              </a:lnSpc>
            </a:pPr>
            <a:r>
              <a:rPr lang="en-US" sz="2600" dirty="0">
                <a:solidFill>
                  <a:schemeClr val="tx1"/>
                </a:solidFill>
              </a:rPr>
              <a:t>Vocational Preparation Task</a:t>
            </a:r>
          </a:p>
          <a:p>
            <a:pPr algn="l">
              <a:lnSpc>
                <a:spcPct val="160000"/>
              </a:lnSpc>
            </a:pPr>
            <a:r>
              <a:rPr lang="en-US" sz="2600" dirty="0">
                <a:solidFill>
                  <a:schemeClr val="tx1"/>
                </a:solidFill>
              </a:rPr>
              <a:t>Personal Reflection Task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937405" y="1344605"/>
            <a:ext cx="4177237" cy="459958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60000"/>
              </a:lnSpc>
            </a:pPr>
            <a:r>
              <a:rPr lang="en-US" sz="2600" dirty="0">
                <a:solidFill>
                  <a:schemeClr val="tx1"/>
                </a:solidFill>
              </a:rPr>
              <a:t>Maths</a:t>
            </a:r>
          </a:p>
          <a:p>
            <a:pPr algn="l">
              <a:lnSpc>
                <a:spcPct val="160000"/>
              </a:lnSpc>
            </a:pPr>
            <a:r>
              <a:rPr lang="en-US" sz="2600" dirty="0">
                <a:solidFill>
                  <a:schemeClr val="tx1"/>
                </a:solidFill>
              </a:rPr>
              <a:t>English &amp; Communications</a:t>
            </a:r>
          </a:p>
          <a:p>
            <a:pPr algn="l">
              <a:lnSpc>
                <a:spcPct val="160000"/>
              </a:lnSpc>
            </a:pPr>
            <a:r>
              <a:rPr lang="en-US" sz="2600" dirty="0">
                <a:solidFill>
                  <a:schemeClr val="tx1"/>
                </a:solidFill>
              </a:rPr>
              <a:t>Ag. Science</a:t>
            </a:r>
          </a:p>
          <a:p>
            <a:pPr algn="l">
              <a:lnSpc>
                <a:spcPct val="160000"/>
              </a:lnSpc>
            </a:pPr>
            <a:r>
              <a:rPr lang="en-US" sz="2600" dirty="0">
                <a:solidFill>
                  <a:schemeClr val="tx1"/>
                </a:solidFill>
              </a:rPr>
              <a:t>Science</a:t>
            </a:r>
          </a:p>
          <a:p>
            <a:pPr algn="l">
              <a:lnSpc>
                <a:spcPct val="160000"/>
              </a:lnSpc>
            </a:pPr>
            <a:r>
              <a:rPr lang="en-US" sz="2600" dirty="0">
                <a:solidFill>
                  <a:schemeClr val="tx1"/>
                </a:solidFill>
              </a:rPr>
              <a:t>2 Languages –French/Irish</a:t>
            </a:r>
          </a:p>
          <a:p>
            <a:pPr algn="l">
              <a:lnSpc>
                <a:spcPct val="160000"/>
              </a:lnSpc>
            </a:pPr>
            <a:r>
              <a:rPr lang="en-US" sz="2600" dirty="0">
                <a:solidFill>
                  <a:schemeClr val="tx1"/>
                </a:solidFill>
              </a:rPr>
              <a:t>Arts</a:t>
            </a:r>
          </a:p>
        </p:txBody>
      </p:sp>
    </p:spTree>
    <p:extLst>
      <p:ext uri="{BB962C8B-B14F-4D97-AF65-F5344CB8AC3E}">
        <p14:creationId xmlns:p14="http://schemas.microsoft.com/office/powerpoint/2010/main" val="2886338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293820-46C2-4398-A684-AE1BDC3BE4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674482"/>
            <a:ext cx="937404" cy="118351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6E76321-E4F1-4D47-A8E9-E392D907BFE4}"/>
              </a:ext>
            </a:extLst>
          </p:cNvPr>
          <p:cNvCxnSpPr>
            <a:stCxn id="5" idx="3"/>
          </p:cNvCxnSpPr>
          <p:nvPr/>
        </p:nvCxnSpPr>
        <p:spPr>
          <a:xfrm flipV="1">
            <a:off x="937405" y="6262777"/>
            <a:ext cx="7085161" cy="3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88A5DD1-066C-4C85-A7FB-5CE3083FEC4C}"/>
              </a:ext>
            </a:extLst>
          </p:cNvPr>
          <p:cNvCxnSpPr/>
          <p:nvPr/>
        </p:nvCxnSpPr>
        <p:spPr>
          <a:xfrm>
            <a:off x="937405" y="6584830"/>
            <a:ext cx="62685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524000" y="260351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>
                <a:latin typeface="Tahoma" charset="0"/>
              </a:rPr>
              <a:t>Assessment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695635" y="1806428"/>
            <a:ext cx="8302101" cy="4567746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chemeClr val="tx1"/>
                </a:solidFill>
              </a:rPr>
              <a:t>Attendance/ Participation – 90%</a:t>
            </a:r>
          </a:p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chemeClr val="tx1"/>
                </a:solidFill>
              </a:rPr>
              <a:t>Continuous Assignments</a:t>
            </a:r>
          </a:p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chemeClr val="tx1"/>
                </a:solidFill>
              </a:rPr>
              <a:t>External Examiner Interviews – Tasks</a:t>
            </a:r>
          </a:p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chemeClr val="tx1"/>
                </a:solidFill>
              </a:rPr>
              <a:t>Final Exams</a:t>
            </a:r>
          </a:p>
        </p:txBody>
      </p:sp>
    </p:spTree>
    <p:extLst>
      <p:ext uri="{BB962C8B-B14F-4D97-AF65-F5344CB8AC3E}">
        <p14:creationId xmlns:p14="http://schemas.microsoft.com/office/powerpoint/2010/main" val="2780705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01AD9-9AD1-4D2F-B6FA-66C5FC10B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606" y="388597"/>
            <a:ext cx="8596668" cy="1320800"/>
          </a:xfrm>
        </p:spPr>
        <p:txBody>
          <a:bodyPr/>
          <a:lstStyle/>
          <a:p>
            <a:pPr algn="ctr"/>
            <a:r>
              <a:rPr lang="en-GB" dirty="0"/>
              <a:t>Breakdown of Assessment and Credit allocation </a:t>
            </a:r>
            <a:endParaRPr lang="en-IE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94E38B5-D12B-42F6-A360-7CF194A989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1861" y="2068712"/>
            <a:ext cx="4915326" cy="325402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A22A7F-7251-441C-9CD6-33213C12D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2CA95-49E8-472D-9BA4-F8C52B43B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7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5A8FAB-DCD4-4A0D-AEE7-8D81A477A8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6940" y="2068711"/>
            <a:ext cx="6849095" cy="385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089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293820-46C2-4398-A684-AE1BDC3BE4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674482"/>
            <a:ext cx="937404" cy="118351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6E76321-E4F1-4D47-A8E9-E392D907BFE4}"/>
              </a:ext>
            </a:extLst>
          </p:cNvPr>
          <p:cNvCxnSpPr>
            <a:stCxn id="5" idx="3"/>
          </p:cNvCxnSpPr>
          <p:nvPr/>
        </p:nvCxnSpPr>
        <p:spPr>
          <a:xfrm flipV="1">
            <a:off x="937405" y="6262777"/>
            <a:ext cx="7085161" cy="3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88A5DD1-066C-4C85-A7FB-5CE3083FEC4C}"/>
              </a:ext>
            </a:extLst>
          </p:cNvPr>
          <p:cNvCxnSpPr/>
          <p:nvPr/>
        </p:nvCxnSpPr>
        <p:spPr>
          <a:xfrm>
            <a:off x="937405" y="6584830"/>
            <a:ext cx="62685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121408" y="447690"/>
            <a:ext cx="7239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Tahoma" charset="0"/>
              </a:defRPr>
            </a:lvl1pPr>
          </a:lstStyle>
          <a:p>
            <a:r>
              <a:rPr lang="en-IE" sz="4800" dirty="0">
                <a:solidFill>
                  <a:schemeClr val="tx1"/>
                </a:solidFill>
              </a:rPr>
              <a:t>Certification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882299" y="2414727"/>
            <a:ext cx="5808940" cy="3426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6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  <a:lvl2pPr marL="742950" lvl="1" indent="-285750" fontAlgn="base">
              <a:spcBef>
                <a:spcPct val="20000"/>
              </a:spcBef>
              <a:spcAft>
                <a:spcPct val="0"/>
              </a:spcAft>
              <a:buFont typeface="Tahoma" charset="0"/>
              <a:buChar char="–"/>
              <a:defRPr sz="2800">
                <a:effectLst>
                  <a:outerShdw blurRad="38100" dist="38100" dir="2700000" algn="tl">
                    <a:srgbClr val="000000"/>
                  </a:outerShdw>
                </a:effectLst>
              </a:defRPr>
            </a:lvl2pPr>
            <a:lvl3pPr marL="1143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effectLst>
                  <a:outerShdw blurRad="38100" dist="38100" dir="2700000" algn="tl">
                    <a:srgbClr val="000000"/>
                  </a:outerShdw>
                </a:effectLst>
              </a:defRPr>
            </a:lvl3pPr>
            <a:lvl4pPr marL="1600200" indent="-228600" fontAlgn="base">
              <a:spcBef>
                <a:spcPct val="20000"/>
              </a:spcBef>
              <a:spcAft>
                <a:spcPct val="0"/>
              </a:spcAft>
              <a:buFont typeface="Tahoma" charset="0"/>
              <a:buChar char="–"/>
              <a:defRPr sz="2000">
                <a:effectLst>
                  <a:outerShdw blurRad="38100" dist="38100" dir="2700000" algn="tl">
                    <a:srgbClr val="000000"/>
                  </a:outerShdw>
                </a:effectLst>
              </a:defRPr>
            </a:lvl4pPr>
            <a:lvl5pPr marL="20574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effectLst>
                  <a:outerShdw blurRad="38100" dist="38100" dir="2700000" algn="tl">
                    <a:srgbClr val="000000"/>
                  </a:outerShdw>
                </a:effectLst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effectLst>
                  <a:outerShdw blurRad="38100" dist="38100" dir="2700000" algn="tl">
                    <a:srgbClr val="000000"/>
                  </a:outerShdw>
                </a:effectLst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effectLst>
                  <a:outerShdw blurRad="38100" dist="38100" dir="2700000" algn="tl">
                    <a:srgbClr val="000000"/>
                  </a:outerShdw>
                </a:effectLst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effectLst>
                  <a:outerShdw blurRad="38100" dist="38100" dir="2700000" algn="tl">
                    <a:srgbClr val="000000"/>
                  </a:outerShdw>
                </a:effectLst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effectLst>
                  <a:outerShdw blurRad="38100" dist="38100" dir="2700000" algn="tl">
                    <a:srgbClr val="000000"/>
                  </a:outerShdw>
                </a:effectLst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IE" altLang="en-US" b="1" dirty="0">
                <a:effectLst/>
              </a:rPr>
              <a:t>Pass…………….  60%-69%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E" altLang="en-US" b="1" dirty="0">
                <a:effectLst/>
              </a:rPr>
              <a:t>Merit……………  70%-84%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E" altLang="en-US" b="1" dirty="0">
                <a:effectLst/>
              </a:rPr>
              <a:t>Distinction….. 85%-100%</a:t>
            </a:r>
          </a:p>
          <a:p>
            <a:pPr marL="0" indent="0">
              <a:lnSpc>
                <a:spcPct val="150000"/>
              </a:lnSpc>
              <a:buNone/>
            </a:pPr>
            <a:endParaRPr lang="en-IE" altLang="en-US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50982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88222-5484-4D08-BD5C-2D0115ECC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Tipperary ETB Further </a:t>
            </a:r>
            <a:br>
              <a:rPr lang="en-GB" dirty="0"/>
            </a:br>
            <a:r>
              <a:rPr lang="en-GB" dirty="0"/>
              <a:t>Education Courses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F9665-D0CF-40AF-AA8F-204A557F8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Over the last two years, St Ailbe’s and Tipperary ETB have collaborated to create opportunities for students to engage in meaningful learning opportunities.</a:t>
            </a:r>
          </a:p>
          <a:p>
            <a:r>
              <a:rPr lang="en-GB" dirty="0"/>
              <a:t>By allowing students to participate in courses run by Tipperary ETB</a:t>
            </a:r>
          </a:p>
          <a:p>
            <a:r>
              <a:rPr lang="en-GB" dirty="0"/>
              <a:t>This allows students to enhance their CV by attending these courses</a:t>
            </a:r>
          </a:p>
          <a:p>
            <a:r>
              <a:rPr lang="en-GB" dirty="0"/>
              <a:t>Certified courses</a:t>
            </a:r>
          </a:p>
          <a:p>
            <a:r>
              <a:rPr lang="en-GB" dirty="0"/>
              <a:t>Insight into the various courses and opportunities out there once they leave secondary school</a:t>
            </a:r>
          </a:p>
          <a:p>
            <a:r>
              <a:rPr lang="en-GB" dirty="0"/>
              <a:t>Enhances opportunities to engage in areas of interest through their work experience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75FFD-51B2-4582-A109-10F40A5FA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St. Ailbe's School, Rosanna Rd., Tipperary Town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8D6DE4-DD8D-41C6-977E-F3EC48B58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E77D-EDAD-4641-8723-AF785A5C8AC9}" type="slidenum">
              <a:rPr lang="en-GB" smtClean="0"/>
              <a:t>9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B62CCF-4579-43D3-A1A8-0FF1DEF1F6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0625" y="5365087"/>
            <a:ext cx="3381375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24804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9E0BFCC4CCC44AAA37183B70EB624A" ma:contentTypeVersion="27" ma:contentTypeDescription="Create a new document." ma:contentTypeScope="" ma:versionID="9bd41821f2aec9086022148319916508">
  <xsd:schema xmlns:xsd="http://www.w3.org/2001/XMLSchema" xmlns:xs="http://www.w3.org/2001/XMLSchema" xmlns:p="http://schemas.microsoft.com/office/2006/metadata/properties" xmlns:ns3="25fb05f4-b4d7-40fa-8e84-91253ed6f826" xmlns:ns4="c34c4e1c-f24f-455f-8555-9c6e2664a541" targetNamespace="http://schemas.microsoft.com/office/2006/metadata/properties" ma:root="true" ma:fieldsID="756dc343bc3e077daf8a63ef07693a57" ns3:_="" ns4:_="">
    <xsd:import namespace="25fb05f4-b4d7-40fa-8e84-91253ed6f826"/>
    <xsd:import namespace="c34c4e1c-f24f-455f-8555-9c6e2664a54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b05f4-b4d7-40fa-8e84-91253ed6f8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NotebookType" ma:index="12" nillable="true" ma:displayName="Notebook Type" ma:internalName="NotebookType">
      <xsd:simpleType>
        <xsd:restriction base="dms:Text"/>
      </xsd:simpleType>
    </xsd:element>
    <xsd:element name="FolderType" ma:index="13" nillable="true" ma:displayName="Folder Type" ma:internalName="FolderType">
      <xsd:simpleType>
        <xsd:restriction base="dms:Text"/>
      </xsd:simpleType>
    </xsd:element>
    <xsd:element name="CultureName" ma:index="14" nillable="true" ma:displayName="Culture Name" ma:internalName="CultureName">
      <xsd:simpleType>
        <xsd:restriction base="dms:Text"/>
      </xsd:simpleType>
    </xsd:element>
    <xsd:element name="AppVersion" ma:index="15" nillable="true" ma:displayName="App Version" ma:internalName="AppVersion">
      <xsd:simpleType>
        <xsd:restriction base="dms:Text"/>
      </xsd:simpleType>
    </xsd:element>
    <xsd:element name="TeamsChannelId" ma:index="16" nillable="true" ma:displayName="Teams Channel Id" ma:internalName="TeamsChannelId">
      <xsd:simpleType>
        <xsd:restriction base="dms:Text"/>
      </xsd:simpleType>
    </xsd:element>
    <xsd:element name="Owner" ma:index="17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IsNotebookLocked" ma:index="28" nillable="true" ma:displayName="Is Notebook Locked" ma:internalName="IsNotebookLocked">
      <xsd:simpleType>
        <xsd:restriction base="dms:Boolean"/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c4e1c-f24f-455f-8555-9c6e2664a541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Version xmlns="25fb05f4-b4d7-40fa-8e84-91253ed6f826" xsi:nil="true"/>
    <Self_Registration_Enabled xmlns="25fb05f4-b4d7-40fa-8e84-91253ed6f826" xsi:nil="true"/>
    <Invited_Students xmlns="25fb05f4-b4d7-40fa-8e84-91253ed6f826" xsi:nil="true"/>
    <Students xmlns="25fb05f4-b4d7-40fa-8e84-91253ed6f826">
      <UserInfo>
        <DisplayName/>
        <AccountId xsi:nil="true"/>
        <AccountType/>
      </UserInfo>
    </Students>
    <IsNotebookLocked xmlns="25fb05f4-b4d7-40fa-8e84-91253ed6f826" xsi:nil="true"/>
    <FolderType xmlns="25fb05f4-b4d7-40fa-8e84-91253ed6f826" xsi:nil="true"/>
    <Teachers xmlns="25fb05f4-b4d7-40fa-8e84-91253ed6f826">
      <UserInfo>
        <DisplayName/>
        <AccountId xsi:nil="true"/>
        <AccountType/>
      </UserInfo>
    </Teachers>
    <Student_Groups xmlns="25fb05f4-b4d7-40fa-8e84-91253ed6f826">
      <UserInfo>
        <DisplayName/>
        <AccountId xsi:nil="true"/>
        <AccountType/>
      </UserInfo>
    </Student_Groups>
    <Invited_Teachers xmlns="25fb05f4-b4d7-40fa-8e84-91253ed6f826" xsi:nil="true"/>
    <Is_Collaboration_Space_Locked xmlns="25fb05f4-b4d7-40fa-8e84-91253ed6f826" xsi:nil="true"/>
    <CultureName xmlns="25fb05f4-b4d7-40fa-8e84-91253ed6f826" xsi:nil="true"/>
    <Owner xmlns="25fb05f4-b4d7-40fa-8e84-91253ed6f826">
      <UserInfo>
        <DisplayName/>
        <AccountId xsi:nil="true"/>
        <AccountType/>
      </UserInfo>
    </Owner>
    <TeamsChannelId xmlns="25fb05f4-b4d7-40fa-8e84-91253ed6f826" xsi:nil="true"/>
    <DefaultSectionNames xmlns="25fb05f4-b4d7-40fa-8e84-91253ed6f826" xsi:nil="true"/>
    <Templates xmlns="25fb05f4-b4d7-40fa-8e84-91253ed6f826" xsi:nil="true"/>
    <Has_Teacher_Only_SectionGroup xmlns="25fb05f4-b4d7-40fa-8e84-91253ed6f826" xsi:nil="true"/>
    <NotebookType xmlns="25fb05f4-b4d7-40fa-8e84-91253ed6f82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9FCB69-86F8-4DE7-A963-587AF750F6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fb05f4-b4d7-40fa-8e84-91253ed6f826"/>
    <ds:schemaRef ds:uri="c34c4e1c-f24f-455f-8555-9c6e2664a5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C1FD1E9-597B-45BB-AB1A-6F70F57DF280}">
  <ds:schemaRefs>
    <ds:schemaRef ds:uri="http://purl.org/dc/elements/1.1/"/>
    <ds:schemaRef ds:uri="http://purl.org/dc/terms/"/>
    <ds:schemaRef ds:uri="c34c4e1c-f24f-455f-8555-9c6e2664a5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25fb05f4-b4d7-40fa-8e84-91253ed6f826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F2A7243-95DC-4E4F-AC77-D384B28FF08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2273</TotalTime>
  <Words>540</Words>
  <Application>Microsoft Office PowerPoint</Application>
  <PresentationFormat>Widescreen</PresentationFormat>
  <Paragraphs>99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Facet</vt:lpstr>
      <vt:lpstr>Leaving Certificate  Applied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Breakdown of Assessment and Credit allocation </vt:lpstr>
      <vt:lpstr>PowerPoint Presentation</vt:lpstr>
      <vt:lpstr>Tipperary ETB Further  Education Courses</vt:lpstr>
      <vt:lpstr>Tipperary ETB Further  Education Courses Pathways</vt:lpstr>
      <vt:lpstr>Career Progression</vt:lpstr>
      <vt:lpstr>PowerPoint Presentation</vt:lpstr>
      <vt:lpstr>Leaving Certificate  Applied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 Cullen</dc:creator>
  <cp:lastModifiedBy>Helen Kennedy</cp:lastModifiedBy>
  <cp:revision>35</cp:revision>
  <dcterms:created xsi:type="dcterms:W3CDTF">2020-01-15T21:47:51Z</dcterms:created>
  <dcterms:modified xsi:type="dcterms:W3CDTF">2026-01-21T08:47:05Z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0x010100A79E0BFCC4CCC44AAA37183B70EB624A</vt:lpwstr>
  </property>
</Properties>
</file>