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7" r:id="rId1"/>
  </p:sldMasterIdLst>
  <p:sldIdLst>
    <p:sldId id="256" r:id="rId2"/>
    <p:sldId id="267" r:id="rId3"/>
    <p:sldId id="257" r:id="rId4"/>
    <p:sldId id="258" r:id="rId5"/>
    <p:sldId id="269" r:id="rId6"/>
    <p:sldId id="259" r:id="rId7"/>
    <p:sldId id="260" r:id="rId8"/>
    <p:sldId id="261" r:id="rId9"/>
    <p:sldId id="264" r:id="rId10"/>
    <p:sldId id="262" r:id="rId11"/>
    <p:sldId id="268" r:id="rId12"/>
    <p:sldId id="263" r:id="rId13"/>
    <p:sldId id="265"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C9B5AD-847F-4639-B4B8-E697DA6146D5}" v="1" dt="2026-01-14T12:36:47.4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Morrissey" userId="15636f1c-9faa-4e6b-99a7-daa0ce5cf3fd" providerId="ADAL" clId="{52204017-294D-417F-B53F-574A2D2164E1}"/>
    <pc:docChg chg="modSld">
      <pc:chgData name="Peter Morrissey" userId="15636f1c-9faa-4e6b-99a7-daa0ce5cf3fd" providerId="ADAL" clId="{52204017-294D-417F-B53F-574A2D2164E1}" dt="2026-01-14T12:37:03.428" v="8" actId="14100"/>
      <pc:docMkLst>
        <pc:docMk/>
      </pc:docMkLst>
      <pc:sldChg chg="modSp mod">
        <pc:chgData name="Peter Morrissey" userId="15636f1c-9faa-4e6b-99a7-daa0ce5cf3fd" providerId="ADAL" clId="{52204017-294D-417F-B53F-574A2D2164E1}" dt="2026-01-14T12:37:03.428" v="8" actId="14100"/>
        <pc:sldMkLst>
          <pc:docMk/>
          <pc:sldMk cId="4102824565" sldId="259"/>
        </pc:sldMkLst>
        <pc:picChg chg="mod">
          <ac:chgData name="Peter Morrissey" userId="15636f1c-9faa-4e6b-99a7-daa0ce5cf3fd" providerId="ADAL" clId="{52204017-294D-417F-B53F-574A2D2164E1}" dt="2026-01-14T12:37:03.428" v="8" actId="14100"/>
          <ac:picMkLst>
            <pc:docMk/>
            <pc:sldMk cId="4102824565" sldId="259"/>
            <ac:picMk id="5" creationId="{9E694AAB-0F4C-3E1F-DEB5-5274615B1140}"/>
          </ac:picMkLst>
        </pc:picChg>
      </pc:sldChg>
      <pc:sldChg chg="modSp mod">
        <pc:chgData name="Peter Morrissey" userId="15636f1c-9faa-4e6b-99a7-daa0ce5cf3fd" providerId="ADAL" clId="{52204017-294D-417F-B53F-574A2D2164E1}" dt="2026-01-08T18:34:18.737" v="1" actId="20577"/>
        <pc:sldMkLst>
          <pc:docMk/>
          <pc:sldMk cId="2865122646" sldId="263"/>
        </pc:sldMkLst>
        <pc:spChg chg="mod">
          <ac:chgData name="Peter Morrissey" userId="15636f1c-9faa-4e6b-99a7-daa0ce5cf3fd" providerId="ADAL" clId="{52204017-294D-417F-B53F-574A2D2164E1}" dt="2026-01-08T18:34:18.737" v="1" actId="20577"/>
          <ac:spMkLst>
            <pc:docMk/>
            <pc:sldMk cId="2865122646" sldId="263"/>
            <ac:spMk id="3" creationId="{D8137BA9-57AD-4159-BE62-1D404DFF5E52}"/>
          </ac:spMkLst>
        </pc:spChg>
      </pc:sldChg>
      <pc:sldChg chg="addSp modSp mod">
        <pc:chgData name="Peter Morrissey" userId="15636f1c-9faa-4e6b-99a7-daa0ce5cf3fd" providerId="ADAL" clId="{52204017-294D-417F-B53F-574A2D2164E1}" dt="2026-01-14T12:36:52.245" v="5" actId="1076"/>
        <pc:sldMkLst>
          <pc:docMk/>
          <pc:sldMk cId="2029124610" sldId="269"/>
        </pc:sldMkLst>
        <pc:picChg chg="add mod">
          <ac:chgData name="Peter Morrissey" userId="15636f1c-9faa-4e6b-99a7-daa0ce5cf3fd" providerId="ADAL" clId="{52204017-294D-417F-B53F-574A2D2164E1}" dt="2026-01-14T12:36:52.245" v="5" actId="1076"/>
          <ac:picMkLst>
            <pc:docMk/>
            <pc:sldMk cId="2029124610" sldId="269"/>
            <ac:picMk id="4" creationId="{9FC57DE8-4BB3-0A5E-07F4-B395D6B19B3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B61BEF0D-F0BB-DE4B-95CE-6DB70DBA9567}" type="datetimeFigureOut">
              <a:rPr lang="en-US" smtClean="0"/>
              <a:pPr/>
              <a:t>1/14/2026</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5677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637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757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4413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540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6578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925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81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2701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9375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B61BEF0D-F0BB-DE4B-95CE-6DB70DBA9567}" type="datetimeFigureOut">
              <a:rPr lang="en-US" smtClean="0"/>
              <a:pPr/>
              <a:t>1/14/2026</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227916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B61BEF0D-F0BB-DE4B-95CE-6DB70DBA9567}" type="datetimeFigureOut">
              <a:rPr lang="en-US" smtClean="0"/>
              <a:pPr/>
              <a:t>1/14/2026</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736973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AD811-2801-46DF-B5FE-E7FB622AC025}"/>
              </a:ext>
            </a:extLst>
          </p:cNvPr>
          <p:cNvSpPr>
            <a:spLocks noGrp="1"/>
          </p:cNvSpPr>
          <p:nvPr>
            <p:ph type="ctrTitle"/>
          </p:nvPr>
        </p:nvSpPr>
        <p:spPr/>
        <p:txBody>
          <a:bodyPr/>
          <a:lstStyle/>
          <a:p>
            <a:r>
              <a:rPr lang="en-GB" dirty="0"/>
              <a:t>Leaving Certificate Biology</a:t>
            </a:r>
            <a:endParaRPr lang="en-IE" dirty="0"/>
          </a:p>
        </p:txBody>
      </p:sp>
    </p:spTree>
    <p:extLst>
      <p:ext uri="{BB962C8B-B14F-4D97-AF65-F5344CB8AC3E}">
        <p14:creationId xmlns:p14="http://schemas.microsoft.com/office/powerpoint/2010/main" val="451462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1DC6C-26F6-460A-AAFE-22FF4DE265E1}"/>
              </a:ext>
            </a:extLst>
          </p:cNvPr>
          <p:cNvSpPr>
            <a:spLocks noGrp="1"/>
          </p:cNvSpPr>
          <p:nvPr>
            <p:ph type="title"/>
          </p:nvPr>
        </p:nvSpPr>
        <p:spPr/>
        <p:txBody>
          <a:bodyPr/>
          <a:lstStyle/>
          <a:p>
            <a:r>
              <a:rPr lang="en-GB" b="1" u="sng" dirty="0">
                <a:solidFill>
                  <a:srgbClr val="7030A0"/>
                </a:solidFill>
              </a:rPr>
              <a:t>THE EXAM </a:t>
            </a:r>
            <a:endParaRPr lang="en-IE" b="1" u="sng" dirty="0">
              <a:solidFill>
                <a:srgbClr val="7030A0"/>
              </a:solidFill>
            </a:endParaRPr>
          </a:p>
        </p:txBody>
      </p:sp>
      <p:sp>
        <p:nvSpPr>
          <p:cNvPr id="3" name="Content Placeholder 2">
            <a:extLst>
              <a:ext uri="{FF2B5EF4-FFF2-40B4-BE49-F238E27FC236}">
                <a16:creationId xmlns:a16="http://schemas.microsoft.com/office/drawing/2014/main" id="{40E9C360-3581-4E6E-A145-FBC357654653}"/>
              </a:ext>
            </a:extLst>
          </p:cNvPr>
          <p:cNvSpPr>
            <a:spLocks noGrp="1"/>
          </p:cNvSpPr>
          <p:nvPr>
            <p:ph idx="1"/>
          </p:nvPr>
        </p:nvSpPr>
        <p:spPr>
          <a:xfrm>
            <a:off x="516859" y="1893813"/>
            <a:ext cx="9603275" cy="3511308"/>
          </a:xfrm>
        </p:spPr>
        <p:txBody>
          <a:bodyPr>
            <a:noAutofit/>
          </a:bodyPr>
          <a:lstStyle/>
          <a:p>
            <a:r>
              <a:rPr lang="en-IE" sz="3200" b="1" u="sng" dirty="0">
                <a:solidFill>
                  <a:srgbClr val="00B050"/>
                </a:solidFill>
              </a:rPr>
              <a:t>Duration:</a:t>
            </a:r>
            <a:r>
              <a:rPr lang="en-IE" sz="3200" dirty="0"/>
              <a:t> 2hr 30 mins</a:t>
            </a:r>
          </a:p>
          <a:p>
            <a:r>
              <a:rPr lang="en-IE" sz="3200" b="1" u="sng" dirty="0">
                <a:solidFill>
                  <a:srgbClr val="00B050"/>
                </a:solidFill>
              </a:rPr>
              <a:t>Total mark</a:t>
            </a:r>
            <a:r>
              <a:rPr lang="en-IE" sz="3200" dirty="0">
                <a:solidFill>
                  <a:srgbClr val="00B050"/>
                </a:solidFill>
              </a:rPr>
              <a:t>s: </a:t>
            </a:r>
            <a:r>
              <a:rPr lang="en-IE" sz="3200" dirty="0"/>
              <a:t>300</a:t>
            </a:r>
          </a:p>
          <a:p>
            <a:r>
              <a:rPr lang="en-IE" sz="3200" b="1" u="sng" dirty="0">
                <a:solidFill>
                  <a:srgbClr val="00B050"/>
                </a:solidFill>
              </a:rPr>
              <a:t>Format: </a:t>
            </a:r>
            <a:r>
              <a:rPr lang="en-IE" sz="3200" dirty="0"/>
              <a:t>Single booklet- write answers in the spaces provided. </a:t>
            </a:r>
          </a:p>
          <a:p>
            <a:r>
              <a:rPr lang="en-IE" sz="3200" b="1" u="sng" dirty="0">
                <a:solidFill>
                  <a:srgbClr val="00B050"/>
                </a:solidFill>
              </a:rPr>
              <a:t>Number of Q’s: </a:t>
            </a:r>
            <a:r>
              <a:rPr lang="en-IE" sz="3200" dirty="0"/>
              <a:t>7</a:t>
            </a:r>
          </a:p>
          <a:p>
            <a:r>
              <a:rPr lang="en-IE" sz="3200" b="1" u="sng" dirty="0">
                <a:solidFill>
                  <a:srgbClr val="00B050"/>
                </a:solidFill>
              </a:rPr>
              <a:t>Marks per Question: </a:t>
            </a:r>
            <a:r>
              <a:rPr lang="en-IE" sz="3200" dirty="0"/>
              <a:t>50</a:t>
            </a:r>
          </a:p>
          <a:p>
            <a:endParaRPr lang="en-IE" sz="2800" dirty="0"/>
          </a:p>
        </p:txBody>
      </p:sp>
      <p:pic>
        <p:nvPicPr>
          <p:cNvPr id="4" name="Picture 3">
            <a:extLst>
              <a:ext uri="{FF2B5EF4-FFF2-40B4-BE49-F238E27FC236}">
                <a16:creationId xmlns:a16="http://schemas.microsoft.com/office/drawing/2014/main" id="{4446F397-1964-44EB-BDC5-8C182CDC8129}"/>
              </a:ext>
            </a:extLst>
          </p:cNvPr>
          <p:cNvPicPr>
            <a:picLocks noChangeAspect="1"/>
          </p:cNvPicPr>
          <p:nvPr/>
        </p:nvPicPr>
        <p:blipFill>
          <a:blip r:embed="rId2"/>
          <a:stretch>
            <a:fillRect/>
          </a:stretch>
        </p:blipFill>
        <p:spPr>
          <a:xfrm>
            <a:off x="6386969" y="3641551"/>
            <a:ext cx="3644655" cy="2852339"/>
          </a:xfrm>
          <a:prstGeom prst="rect">
            <a:avLst/>
          </a:prstGeom>
        </p:spPr>
      </p:pic>
    </p:spTree>
    <p:extLst>
      <p:ext uri="{BB962C8B-B14F-4D97-AF65-F5344CB8AC3E}">
        <p14:creationId xmlns:p14="http://schemas.microsoft.com/office/powerpoint/2010/main" val="2133300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1EC2-BCD4-20FE-A590-887B00F99608}"/>
              </a:ext>
            </a:extLst>
          </p:cNvPr>
          <p:cNvSpPr>
            <a:spLocks noGrp="1"/>
          </p:cNvSpPr>
          <p:nvPr>
            <p:ph type="title"/>
          </p:nvPr>
        </p:nvSpPr>
        <p:spPr/>
        <p:txBody>
          <a:bodyPr/>
          <a:lstStyle/>
          <a:p>
            <a:r>
              <a:rPr lang="en-GB" b="1" u="sng" dirty="0">
                <a:solidFill>
                  <a:srgbClr val="7030A0"/>
                </a:solidFill>
              </a:rPr>
              <a:t>Exam structure:</a:t>
            </a:r>
          </a:p>
        </p:txBody>
      </p:sp>
      <p:sp>
        <p:nvSpPr>
          <p:cNvPr id="3" name="Content Placeholder 2">
            <a:extLst>
              <a:ext uri="{FF2B5EF4-FFF2-40B4-BE49-F238E27FC236}">
                <a16:creationId xmlns:a16="http://schemas.microsoft.com/office/drawing/2014/main" id="{17864D30-FD26-5305-7CFD-55A4A5391F7B}"/>
              </a:ext>
            </a:extLst>
          </p:cNvPr>
          <p:cNvSpPr>
            <a:spLocks noGrp="1"/>
          </p:cNvSpPr>
          <p:nvPr>
            <p:ph idx="1"/>
          </p:nvPr>
        </p:nvSpPr>
        <p:spPr>
          <a:xfrm>
            <a:off x="311784" y="1830493"/>
            <a:ext cx="9055736" cy="4834467"/>
          </a:xfrm>
        </p:spPr>
        <p:txBody>
          <a:bodyPr/>
          <a:lstStyle/>
          <a:p>
            <a:r>
              <a:rPr lang="en-GB" sz="3200" b="1" u="sng" dirty="0">
                <a:solidFill>
                  <a:srgbClr val="00B050"/>
                </a:solidFill>
              </a:rPr>
              <a:t>Section A: </a:t>
            </a:r>
          </a:p>
          <a:p>
            <a:r>
              <a:rPr lang="en-GB" sz="3200" b="1" dirty="0"/>
              <a:t>Question 1</a:t>
            </a:r>
            <a:r>
              <a:rPr lang="en-GB" sz="3200" dirty="0"/>
              <a:t>- Everyone must do worth 50 marks. </a:t>
            </a:r>
          </a:p>
          <a:p>
            <a:r>
              <a:rPr lang="en-GB" sz="3200" dirty="0"/>
              <a:t>Integrative question combining diagrams, data analysis and multiple short parts across several topics. </a:t>
            </a:r>
          </a:p>
          <a:p>
            <a:r>
              <a:rPr lang="en-GB" sz="3200" b="1" u="sng" dirty="0">
                <a:solidFill>
                  <a:srgbClr val="00B050"/>
                </a:solidFill>
              </a:rPr>
              <a:t>Section B: </a:t>
            </a:r>
          </a:p>
          <a:p>
            <a:r>
              <a:rPr lang="en-GB" sz="3200" b="1" dirty="0"/>
              <a:t>Question 2 – 7 </a:t>
            </a:r>
            <a:r>
              <a:rPr lang="en-GB" sz="3200" dirty="0"/>
              <a:t>– Pick any 5 questions from this section. (5x 50 marks =250 marks). </a:t>
            </a:r>
          </a:p>
          <a:p>
            <a:r>
              <a:rPr lang="en-GB" sz="3200" dirty="0"/>
              <a:t>Structured, context based long questions. </a:t>
            </a:r>
          </a:p>
          <a:p>
            <a:endParaRPr lang="en-GB" dirty="0"/>
          </a:p>
        </p:txBody>
      </p:sp>
    </p:spTree>
    <p:extLst>
      <p:ext uri="{BB962C8B-B14F-4D97-AF65-F5344CB8AC3E}">
        <p14:creationId xmlns:p14="http://schemas.microsoft.com/office/powerpoint/2010/main" val="926116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DC474-7CB4-4BC2-847D-C94FEF0D4BFC}"/>
              </a:ext>
            </a:extLst>
          </p:cNvPr>
          <p:cNvSpPr>
            <a:spLocks noGrp="1"/>
          </p:cNvSpPr>
          <p:nvPr>
            <p:ph type="title"/>
          </p:nvPr>
        </p:nvSpPr>
        <p:spPr>
          <a:xfrm>
            <a:off x="171936" y="14705"/>
            <a:ext cx="10772775" cy="1658198"/>
          </a:xfrm>
        </p:spPr>
        <p:txBody>
          <a:bodyPr/>
          <a:lstStyle/>
          <a:p>
            <a:r>
              <a:rPr lang="en-GB" b="1" u="sng" dirty="0">
                <a:solidFill>
                  <a:srgbClr val="7030A0"/>
                </a:solidFill>
              </a:rPr>
              <a:t>The PROJECT</a:t>
            </a:r>
            <a:endParaRPr lang="en-IE" b="1" u="sng" dirty="0">
              <a:solidFill>
                <a:srgbClr val="7030A0"/>
              </a:solidFill>
            </a:endParaRPr>
          </a:p>
        </p:txBody>
      </p:sp>
      <p:sp>
        <p:nvSpPr>
          <p:cNvPr id="3" name="Content Placeholder 2">
            <a:extLst>
              <a:ext uri="{FF2B5EF4-FFF2-40B4-BE49-F238E27FC236}">
                <a16:creationId xmlns:a16="http://schemas.microsoft.com/office/drawing/2014/main" id="{D8137BA9-57AD-4159-BE62-1D404DFF5E52}"/>
              </a:ext>
            </a:extLst>
          </p:cNvPr>
          <p:cNvSpPr>
            <a:spLocks noGrp="1"/>
          </p:cNvSpPr>
          <p:nvPr>
            <p:ph idx="1"/>
          </p:nvPr>
        </p:nvSpPr>
        <p:spPr>
          <a:xfrm>
            <a:off x="171936" y="1512131"/>
            <a:ext cx="11848128" cy="4868349"/>
          </a:xfrm>
        </p:spPr>
        <p:txBody>
          <a:bodyPr>
            <a:noAutofit/>
          </a:bodyPr>
          <a:lstStyle/>
          <a:p>
            <a:pPr>
              <a:buFont typeface="Wingdings" panose="05000000000000000000" pitchFamily="2" charset="2"/>
              <a:buChar char="§"/>
            </a:pPr>
            <a:r>
              <a:rPr lang="en-GB" sz="2800" dirty="0"/>
              <a:t>In term 2 of 5</a:t>
            </a:r>
            <a:r>
              <a:rPr lang="en-GB" sz="2800" baseline="30000" dirty="0"/>
              <a:t>th</a:t>
            </a:r>
            <a:r>
              <a:rPr lang="en-GB" sz="2800" dirty="0"/>
              <a:t> year students will receive an investigative brief from the SEC. </a:t>
            </a:r>
          </a:p>
          <a:p>
            <a:pPr>
              <a:buFont typeface="Wingdings" panose="05000000000000000000" pitchFamily="2" charset="2"/>
              <a:buChar char="§"/>
            </a:pPr>
            <a:r>
              <a:rPr lang="en-GB" sz="2800" dirty="0"/>
              <a:t>This allows students to develop their own thinking and ideas on areas they would like to explore in relation to the brief. Students will design an appropriate investigation to explore this particular area. </a:t>
            </a:r>
          </a:p>
          <a:p>
            <a:pPr>
              <a:buFont typeface="Wingdings" panose="05000000000000000000" pitchFamily="2" charset="2"/>
              <a:buChar char="§"/>
            </a:pPr>
            <a:r>
              <a:rPr lang="en-GB" sz="2800" dirty="0"/>
              <a:t>Students are also required to carry out scientific research and an experiment on an issue within the brief.</a:t>
            </a:r>
          </a:p>
          <a:p>
            <a:pPr>
              <a:buFont typeface="Wingdings" panose="05000000000000000000" pitchFamily="2" charset="2"/>
              <a:buChar char="§"/>
            </a:pPr>
            <a:r>
              <a:rPr lang="en-GB" sz="2800" dirty="0"/>
              <a:t>Students will receive headings and guidelines (word count) for their experimental write up and will receive guidance from their teacher. </a:t>
            </a:r>
          </a:p>
          <a:p>
            <a:pPr>
              <a:buFont typeface="Wingdings" panose="05000000000000000000" pitchFamily="2" charset="2"/>
              <a:buChar char="§"/>
            </a:pPr>
            <a:r>
              <a:rPr lang="en-GB" sz="2800" dirty="0"/>
              <a:t>Students will design their own investigation.</a:t>
            </a:r>
          </a:p>
          <a:p>
            <a:pPr>
              <a:buFont typeface="Wingdings" panose="05000000000000000000" pitchFamily="2" charset="2"/>
              <a:buChar char="§"/>
            </a:pPr>
            <a:r>
              <a:rPr lang="en-GB" sz="2800" dirty="0"/>
              <a:t>In total it should take students 20 hours to complete.  </a:t>
            </a:r>
            <a:endParaRPr lang="en-IE" sz="2800" dirty="0"/>
          </a:p>
        </p:txBody>
      </p:sp>
    </p:spTree>
    <p:extLst>
      <p:ext uri="{BB962C8B-B14F-4D97-AF65-F5344CB8AC3E}">
        <p14:creationId xmlns:p14="http://schemas.microsoft.com/office/powerpoint/2010/main" val="2865122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7CE57-0C8C-4799-AC46-31D2CD173B30}"/>
              </a:ext>
            </a:extLst>
          </p:cNvPr>
          <p:cNvSpPr>
            <a:spLocks noGrp="1"/>
          </p:cNvSpPr>
          <p:nvPr>
            <p:ph type="title"/>
          </p:nvPr>
        </p:nvSpPr>
        <p:spPr/>
        <p:txBody>
          <a:bodyPr/>
          <a:lstStyle/>
          <a:p>
            <a:r>
              <a:rPr lang="en-GB" b="1" u="sng" dirty="0">
                <a:solidFill>
                  <a:srgbClr val="7030A0"/>
                </a:solidFill>
              </a:rPr>
              <a:t>BIOLOGY TRIPS</a:t>
            </a:r>
            <a:endParaRPr lang="en-IE" b="1" u="sng" dirty="0">
              <a:solidFill>
                <a:srgbClr val="7030A0"/>
              </a:solidFill>
            </a:endParaRPr>
          </a:p>
        </p:txBody>
      </p:sp>
      <p:sp>
        <p:nvSpPr>
          <p:cNvPr id="3" name="Content Placeholder 2">
            <a:extLst>
              <a:ext uri="{FF2B5EF4-FFF2-40B4-BE49-F238E27FC236}">
                <a16:creationId xmlns:a16="http://schemas.microsoft.com/office/drawing/2014/main" id="{2F48E634-B47C-450B-8CFC-7C3AEFFA7EBD}"/>
              </a:ext>
            </a:extLst>
          </p:cNvPr>
          <p:cNvSpPr>
            <a:spLocks noGrp="1"/>
          </p:cNvSpPr>
          <p:nvPr>
            <p:ph idx="1"/>
          </p:nvPr>
        </p:nvSpPr>
        <p:spPr>
          <a:xfrm>
            <a:off x="486379" y="2361172"/>
            <a:ext cx="7946945" cy="4313948"/>
          </a:xfrm>
        </p:spPr>
        <p:txBody>
          <a:bodyPr>
            <a:noAutofit/>
          </a:bodyPr>
          <a:lstStyle/>
          <a:p>
            <a:r>
              <a:rPr lang="en-GB" sz="2800" dirty="0"/>
              <a:t>Students get the opportunity to go on an ecology fieldtrip. This gives students the opportunity to gain a real hands on insight into the world of science outside the classroom by investigating ecosystems and habitats.</a:t>
            </a:r>
          </a:p>
          <a:p>
            <a:r>
              <a:rPr lang="en-GB" sz="2800" dirty="0"/>
              <a:t>In 6</a:t>
            </a:r>
            <a:r>
              <a:rPr lang="en-GB" sz="2800" baseline="30000" dirty="0"/>
              <a:t>th</a:t>
            </a:r>
            <a:r>
              <a:rPr lang="en-GB" sz="2800" dirty="0"/>
              <a:t> year students go on a day trip to the University of limerick where they will set up and carry out experiments on the syllabus. This provides students the opportunity to revise experiments and also working with others and learning from each other. </a:t>
            </a:r>
            <a:endParaRPr lang="en-IE" sz="2800" dirty="0"/>
          </a:p>
        </p:txBody>
      </p:sp>
      <p:pic>
        <p:nvPicPr>
          <p:cNvPr id="4" name="Picture 3">
            <a:extLst>
              <a:ext uri="{FF2B5EF4-FFF2-40B4-BE49-F238E27FC236}">
                <a16:creationId xmlns:a16="http://schemas.microsoft.com/office/drawing/2014/main" id="{A907CDC2-AE28-4501-A482-0399C2FBEF88}"/>
              </a:ext>
            </a:extLst>
          </p:cNvPr>
          <p:cNvPicPr>
            <a:picLocks noChangeAspect="1"/>
          </p:cNvPicPr>
          <p:nvPr/>
        </p:nvPicPr>
        <p:blipFill>
          <a:blip r:embed="rId2"/>
          <a:stretch>
            <a:fillRect/>
          </a:stretch>
        </p:blipFill>
        <p:spPr>
          <a:xfrm>
            <a:off x="9729779" y="1853754"/>
            <a:ext cx="2185701" cy="2389229"/>
          </a:xfrm>
          <a:prstGeom prst="rect">
            <a:avLst/>
          </a:prstGeom>
        </p:spPr>
      </p:pic>
      <p:pic>
        <p:nvPicPr>
          <p:cNvPr id="5" name="Picture 4">
            <a:extLst>
              <a:ext uri="{FF2B5EF4-FFF2-40B4-BE49-F238E27FC236}">
                <a16:creationId xmlns:a16="http://schemas.microsoft.com/office/drawing/2014/main" id="{249A44DE-D3DA-430D-A796-CED9683BBF58}"/>
              </a:ext>
            </a:extLst>
          </p:cNvPr>
          <p:cNvPicPr>
            <a:picLocks noChangeAspect="1"/>
          </p:cNvPicPr>
          <p:nvPr/>
        </p:nvPicPr>
        <p:blipFill>
          <a:blip r:embed="rId3"/>
          <a:stretch>
            <a:fillRect/>
          </a:stretch>
        </p:blipFill>
        <p:spPr>
          <a:xfrm>
            <a:off x="8719794" y="4969630"/>
            <a:ext cx="2623441" cy="1888370"/>
          </a:xfrm>
          <a:prstGeom prst="rect">
            <a:avLst/>
          </a:prstGeom>
        </p:spPr>
      </p:pic>
    </p:spTree>
    <p:extLst>
      <p:ext uri="{BB962C8B-B14F-4D97-AF65-F5344CB8AC3E}">
        <p14:creationId xmlns:p14="http://schemas.microsoft.com/office/powerpoint/2010/main" val="4094135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6B05-AF10-430E-B244-FA9D002EC0DF}"/>
              </a:ext>
            </a:extLst>
          </p:cNvPr>
          <p:cNvSpPr>
            <a:spLocks noGrp="1"/>
          </p:cNvSpPr>
          <p:nvPr>
            <p:ph type="title"/>
          </p:nvPr>
        </p:nvSpPr>
        <p:spPr/>
        <p:txBody>
          <a:bodyPr/>
          <a:lstStyle/>
          <a:p>
            <a:r>
              <a:rPr lang="en-GB" b="1" u="sng" dirty="0">
                <a:solidFill>
                  <a:srgbClr val="7030A0"/>
                </a:solidFill>
              </a:rPr>
              <a:t>FURTHER EDUCATION</a:t>
            </a:r>
            <a:endParaRPr lang="en-IE" b="1" u="sng" dirty="0">
              <a:solidFill>
                <a:srgbClr val="7030A0"/>
              </a:solidFill>
            </a:endParaRPr>
          </a:p>
        </p:txBody>
      </p:sp>
      <p:sp>
        <p:nvSpPr>
          <p:cNvPr id="3" name="Content Placeholder 2">
            <a:extLst>
              <a:ext uri="{FF2B5EF4-FFF2-40B4-BE49-F238E27FC236}">
                <a16:creationId xmlns:a16="http://schemas.microsoft.com/office/drawing/2014/main" id="{4EECB523-6730-44BA-95E0-C877F34A8223}"/>
              </a:ext>
            </a:extLst>
          </p:cNvPr>
          <p:cNvSpPr>
            <a:spLocks noGrp="1"/>
          </p:cNvSpPr>
          <p:nvPr>
            <p:ph idx="1"/>
          </p:nvPr>
        </p:nvSpPr>
        <p:spPr/>
        <p:txBody>
          <a:bodyPr>
            <a:normAutofit/>
          </a:bodyPr>
          <a:lstStyle/>
          <a:p>
            <a:r>
              <a:rPr lang="en-GB" sz="2800" dirty="0"/>
              <a:t>Biology is a huge stepping stone for many third level courses. Furthermore it is often a specific requirement for some courses.  </a:t>
            </a:r>
            <a:endParaRPr lang="en-IE" sz="2800" dirty="0"/>
          </a:p>
        </p:txBody>
      </p:sp>
      <p:pic>
        <p:nvPicPr>
          <p:cNvPr id="4" name="Picture 3">
            <a:extLst>
              <a:ext uri="{FF2B5EF4-FFF2-40B4-BE49-F238E27FC236}">
                <a16:creationId xmlns:a16="http://schemas.microsoft.com/office/drawing/2014/main" id="{CB064858-E4D3-47A5-A3CA-846C21C708B1}"/>
              </a:ext>
            </a:extLst>
          </p:cNvPr>
          <p:cNvPicPr>
            <a:picLocks noChangeAspect="1"/>
          </p:cNvPicPr>
          <p:nvPr/>
        </p:nvPicPr>
        <p:blipFill>
          <a:blip r:embed="rId2"/>
          <a:stretch>
            <a:fillRect/>
          </a:stretch>
        </p:blipFill>
        <p:spPr>
          <a:xfrm>
            <a:off x="133005" y="3661772"/>
            <a:ext cx="3762375" cy="1476375"/>
          </a:xfrm>
          <a:prstGeom prst="rect">
            <a:avLst/>
          </a:prstGeom>
        </p:spPr>
      </p:pic>
      <p:pic>
        <p:nvPicPr>
          <p:cNvPr id="5" name="Picture 4">
            <a:extLst>
              <a:ext uri="{FF2B5EF4-FFF2-40B4-BE49-F238E27FC236}">
                <a16:creationId xmlns:a16="http://schemas.microsoft.com/office/drawing/2014/main" id="{74D833B3-A86E-4345-B7B2-B3E942AC959A}"/>
              </a:ext>
            </a:extLst>
          </p:cNvPr>
          <p:cNvPicPr>
            <a:picLocks noChangeAspect="1"/>
          </p:cNvPicPr>
          <p:nvPr/>
        </p:nvPicPr>
        <p:blipFill>
          <a:blip r:embed="rId3"/>
          <a:stretch>
            <a:fillRect/>
          </a:stretch>
        </p:blipFill>
        <p:spPr>
          <a:xfrm>
            <a:off x="4383463" y="3661772"/>
            <a:ext cx="3233395" cy="1524651"/>
          </a:xfrm>
          <a:prstGeom prst="rect">
            <a:avLst/>
          </a:prstGeom>
        </p:spPr>
      </p:pic>
      <p:pic>
        <p:nvPicPr>
          <p:cNvPr id="6" name="Picture 5">
            <a:extLst>
              <a:ext uri="{FF2B5EF4-FFF2-40B4-BE49-F238E27FC236}">
                <a16:creationId xmlns:a16="http://schemas.microsoft.com/office/drawing/2014/main" id="{88C0795A-650C-4DF3-AB69-3654213C97E5}"/>
              </a:ext>
            </a:extLst>
          </p:cNvPr>
          <p:cNvPicPr>
            <a:picLocks noChangeAspect="1"/>
          </p:cNvPicPr>
          <p:nvPr/>
        </p:nvPicPr>
        <p:blipFill>
          <a:blip r:embed="rId4"/>
          <a:stretch>
            <a:fillRect/>
          </a:stretch>
        </p:blipFill>
        <p:spPr>
          <a:xfrm>
            <a:off x="8296619" y="3657220"/>
            <a:ext cx="3762375" cy="1581529"/>
          </a:xfrm>
          <a:prstGeom prst="rect">
            <a:avLst/>
          </a:prstGeom>
        </p:spPr>
      </p:pic>
    </p:spTree>
    <p:extLst>
      <p:ext uri="{BB962C8B-B14F-4D97-AF65-F5344CB8AC3E}">
        <p14:creationId xmlns:p14="http://schemas.microsoft.com/office/powerpoint/2010/main" val="675747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4B2AA4-2D38-4156-B05C-71CFA4B18C02}"/>
              </a:ext>
            </a:extLst>
          </p:cNvPr>
          <p:cNvSpPr/>
          <p:nvPr/>
        </p:nvSpPr>
        <p:spPr>
          <a:xfrm>
            <a:off x="2922310" y="1931208"/>
            <a:ext cx="5816337" cy="286232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a:ln/>
                <a:solidFill>
                  <a:schemeClr val="accent4"/>
                </a:solidFill>
              </a:rPr>
              <a:t>Biology is the study of living things</a:t>
            </a:r>
            <a:endParaRPr lang="en-US" sz="6000" b="1" cap="none" spc="0" dirty="0">
              <a:ln/>
              <a:solidFill>
                <a:schemeClr val="accent4"/>
              </a:solidFill>
              <a:effectLst/>
            </a:endParaRPr>
          </a:p>
        </p:txBody>
      </p:sp>
      <p:pic>
        <p:nvPicPr>
          <p:cNvPr id="7" name="Picture 6">
            <a:extLst>
              <a:ext uri="{FF2B5EF4-FFF2-40B4-BE49-F238E27FC236}">
                <a16:creationId xmlns:a16="http://schemas.microsoft.com/office/drawing/2014/main" id="{BF961F05-4C63-4CEE-B910-70F3662944E3}"/>
              </a:ext>
            </a:extLst>
          </p:cNvPr>
          <p:cNvPicPr>
            <a:picLocks noChangeAspect="1"/>
          </p:cNvPicPr>
          <p:nvPr/>
        </p:nvPicPr>
        <p:blipFill>
          <a:blip r:embed="rId2"/>
          <a:stretch>
            <a:fillRect/>
          </a:stretch>
        </p:blipFill>
        <p:spPr>
          <a:xfrm>
            <a:off x="9363958" y="136983"/>
            <a:ext cx="2548283" cy="2548283"/>
          </a:xfrm>
          <a:prstGeom prst="rect">
            <a:avLst/>
          </a:prstGeom>
        </p:spPr>
      </p:pic>
      <p:pic>
        <p:nvPicPr>
          <p:cNvPr id="9" name="Picture 8">
            <a:extLst>
              <a:ext uri="{FF2B5EF4-FFF2-40B4-BE49-F238E27FC236}">
                <a16:creationId xmlns:a16="http://schemas.microsoft.com/office/drawing/2014/main" id="{ED708AB7-F2F5-4DBC-B569-8C2618F73263}"/>
              </a:ext>
            </a:extLst>
          </p:cNvPr>
          <p:cNvPicPr>
            <a:picLocks noChangeAspect="1"/>
          </p:cNvPicPr>
          <p:nvPr/>
        </p:nvPicPr>
        <p:blipFill>
          <a:blip r:embed="rId3"/>
          <a:stretch>
            <a:fillRect/>
          </a:stretch>
        </p:blipFill>
        <p:spPr>
          <a:xfrm>
            <a:off x="330723" y="4094767"/>
            <a:ext cx="2895600" cy="2571750"/>
          </a:xfrm>
          <a:prstGeom prst="rect">
            <a:avLst/>
          </a:prstGeom>
        </p:spPr>
      </p:pic>
      <p:pic>
        <p:nvPicPr>
          <p:cNvPr id="10" name="Picture 9">
            <a:extLst>
              <a:ext uri="{FF2B5EF4-FFF2-40B4-BE49-F238E27FC236}">
                <a16:creationId xmlns:a16="http://schemas.microsoft.com/office/drawing/2014/main" id="{62A2FBDB-C809-4E9A-B3F1-6F8E35B171CB}"/>
              </a:ext>
            </a:extLst>
          </p:cNvPr>
          <p:cNvPicPr>
            <a:picLocks noChangeAspect="1"/>
          </p:cNvPicPr>
          <p:nvPr/>
        </p:nvPicPr>
        <p:blipFill>
          <a:blip r:embed="rId4"/>
          <a:stretch>
            <a:fillRect/>
          </a:stretch>
        </p:blipFill>
        <p:spPr>
          <a:xfrm>
            <a:off x="206113" y="136983"/>
            <a:ext cx="2266950" cy="2571750"/>
          </a:xfrm>
          <a:prstGeom prst="rect">
            <a:avLst/>
          </a:prstGeom>
        </p:spPr>
      </p:pic>
      <p:pic>
        <p:nvPicPr>
          <p:cNvPr id="11" name="Picture 10">
            <a:extLst>
              <a:ext uri="{FF2B5EF4-FFF2-40B4-BE49-F238E27FC236}">
                <a16:creationId xmlns:a16="http://schemas.microsoft.com/office/drawing/2014/main" id="{04E84AAD-BC13-44DE-823E-A8A28C7B681F}"/>
              </a:ext>
            </a:extLst>
          </p:cNvPr>
          <p:cNvPicPr>
            <a:picLocks noChangeAspect="1"/>
          </p:cNvPicPr>
          <p:nvPr/>
        </p:nvPicPr>
        <p:blipFill>
          <a:blip r:embed="rId5"/>
          <a:stretch>
            <a:fillRect/>
          </a:stretch>
        </p:blipFill>
        <p:spPr>
          <a:xfrm>
            <a:off x="7377948" y="4064720"/>
            <a:ext cx="4534293" cy="2550540"/>
          </a:xfrm>
          <a:prstGeom prst="rect">
            <a:avLst/>
          </a:prstGeom>
        </p:spPr>
      </p:pic>
      <p:sp>
        <p:nvSpPr>
          <p:cNvPr id="12" name="TextBox 11">
            <a:extLst>
              <a:ext uri="{FF2B5EF4-FFF2-40B4-BE49-F238E27FC236}">
                <a16:creationId xmlns:a16="http://schemas.microsoft.com/office/drawing/2014/main" id="{FC157FD9-8C28-4530-83B5-59E8A1B135E9}"/>
              </a:ext>
            </a:extLst>
          </p:cNvPr>
          <p:cNvSpPr txBox="1"/>
          <p:nvPr/>
        </p:nvSpPr>
        <p:spPr>
          <a:xfrm>
            <a:off x="8551584" y="4242456"/>
            <a:ext cx="2223253" cy="551074"/>
          </a:xfrm>
          <a:prstGeom prst="rect">
            <a:avLst/>
          </a:prstGeom>
          <a:solidFill>
            <a:schemeClr val="bg1"/>
          </a:solidFill>
        </p:spPr>
        <p:txBody>
          <a:bodyPr wrap="square" rtlCol="0">
            <a:spAutoFit/>
          </a:bodyPr>
          <a:lstStyle/>
          <a:p>
            <a:endParaRPr lang="en-IE" dirty="0"/>
          </a:p>
        </p:txBody>
      </p:sp>
    </p:spTree>
    <p:extLst>
      <p:ext uri="{BB962C8B-B14F-4D97-AF65-F5344CB8AC3E}">
        <p14:creationId xmlns:p14="http://schemas.microsoft.com/office/powerpoint/2010/main" val="1080752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5A75E-A98C-41F1-8847-8C6D026C72E3}"/>
              </a:ext>
            </a:extLst>
          </p:cNvPr>
          <p:cNvSpPr>
            <a:spLocks noGrp="1"/>
          </p:cNvSpPr>
          <p:nvPr>
            <p:ph type="title"/>
          </p:nvPr>
        </p:nvSpPr>
        <p:spPr/>
        <p:txBody>
          <a:bodyPr/>
          <a:lstStyle/>
          <a:p>
            <a:r>
              <a:rPr lang="en-GB" b="1" u="sng" dirty="0">
                <a:solidFill>
                  <a:srgbClr val="7030A0"/>
                </a:solidFill>
              </a:rPr>
              <a:t>EXAMINATION SPLIT</a:t>
            </a:r>
            <a:endParaRPr lang="en-IE" b="1" u="sng" dirty="0">
              <a:solidFill>
                <a:srgbClr val="7030A0"/>
              </a:solidFill>
            </a:endParaRPr>
          </a:p>
        </p:txBody>
      </p:sp>
      <p:sp>
        <p:nvSpPr>
          <p:cNvPr id="3" name="Content Placeholder 2">
            <a:extLst>
              <a:ext uri="{FF2B5EF4-FFF2-40B4-BE49-F238E27FC236}">
                <a16:creationId xmlns:a16="http://schemas.microsoft.com/office/drawing/2014/main" id="{6FE2F8FC-34E3-4F3F-A70C-65ECB30D340C}"/>
              </a:ext>
            </a:extLst>
          </p:cNvPr>
          <p:cNvSpPr>
            <a:spLocks noGrp="1"/>
          </p:cNvSpPr>
          <p:nvPr>
            <p:ph idx="1"/>
          </p:nvPr>
        </p:nvSpPr>
        <p:spPr/>
        <p:txBody>
          <a:bodyPr>
            <a:normAutofit/>
          </a:bodyPr>
          <a:lstStyle/>
          <a:p>
            <a:r>
              <a:rPr lang="en-GB" sz="2800" b="1" u="sng" dirty="0">
                <a:solidFill>
                  <a:srgbClr val="FF0000"/>
                </a:solidFill>
              </a:rPr>
              <a:t>40% Project</a:t>
            </a:r>
            <a:r>
              <a:rPr lang="en-GB" sz="2800" dirty="0"/>
              <a:t>. Receive a brief with guidelines and must carry out experiment to satisfy the brief and guidelines. </a:t>
            </a:r>
          </a:p>
          <a:p>
            <a:r>
              <a:rPr lang="en-GB" sz="2800" b="1" u="sng" dirty="0">
                <a:solidFill>
                  <a:srgbClr val="FF0000"/>
                </a:solidFill>
              </a:rPr>
              <a:t>60% Final Exam. </a:t>
            </a:r>
            <a:r>
              <a:rPr lang="en-GB" sz="2800" dirty="0"/>
              <a:t>This is a combination of short answer questions, experimental questions and long answered questions. </a:t>
            </a:r>
            <a:endParaRPr lang="en-IE" sz="2800" dirty="0"/>
          </a:p>
        </p:txBody>
      </p:sp>
      <p:pic>
        <p:nvPicPr>
          <p:cNvPr id="4" name="Picture 3">
            <a:extLst>
              <a:ext uri="{FF2B5EF4-FFF2-40B4-BE49-F238E27FC236}">
                <a16:creationId xmlns:a16="http://schemas.microsoft.com/office/drawing/2014/main" id="{9CD4209B-2EFF-4C12-8ACF-A1D42EAC0B67}"/>
              </a:ext>
            </a:extLst>
          </p:cNvPr>
          <p:cNvPicPr>
            <a:picLocks noChangeAspect="1"/>
          </p:cNvPicPr>
          <p:nvPr/>
        </p:nvPicPr>
        <p:blipFill>
          <a:blip r:embed="rId2"/>
          <a:stretch>
            <a:fillRect/>
          </a:stretch>
        </p:blipFill>
        <p:spPr>
          <a:xfrm>
            <a:off x="3365370" y="4295386"/>
            <a:ext cx="4922952" cy="2665874"/>
          </a:xfrm>
          <a:prstGeom prst="rect">
            <a:avLst/>
          </a:prstGeom>
        </p:spPr>
      </p:pic>
    </p:spTree>
    <p:extLst>
      <p:ext uri="{BB962C8B-B14F-4D97-AF65-F5344CB8AC3E}">
        <p14:creationId xmlns:p14="http://schemas.microsoft.com/office/powerpoint/2010/main" val="2598727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C4D49-33BA-4CC1-8047-09697D94B289}"/>
              </a:ext>
            </a:extLst>
          </p:cNvPr>
          <p:cNvSpPr>
            <a:spLocks noGrp="1"/>
          </p:cNvSpPr>
          <p:nvPr>
            <p:ph type="title"/>
          </p:nvPr>
        </p:nvSpPr>
        <p:spPr>
          <a:xfrm>
            <a:off x="1451578" y="644264"/>
            <a:ext cx="9603275" cy="1049235"/>
          </a:xfrm>
        </p:spPr>
        <p:txBody>
          <a:bodyPr/>
          <a:lstStyle/>
          <a:p>
            <a:r>
              <a:rPr lang="en-GB" b="1" u="sng" dirty="0">
                <a:solidFill>
                  <a:srgbClr val="7030A0"/>
                </a:solidFill>
              </a:rPr>
              <a:t>Biology overview </a:t>
            </a:r>
            <a:endParaRPr lang="en-IE" b="1" u="sng" dirty="0">
              <a:solidFill>
                <a:srgbClr val="7030A0"/>
              </a:solidFill>
            </a:endParaRPr>
          </a:p>
        </p:txBody>
      </p:sp>
      <p:sp>
        <p:nvSpPr>
          <p:cNvPr id="3" name="Content Placeholder 2">
            <a:extLst>
              <a:ext uri="{FF2B5EF4-FFF2-40B4-BE49-F238E27FC236}">
                <a16:creationId xmlns:a16="http://schemas.microsoft.com/office/drawing/2014/main" id="{6AD91179-A70E-4818-A0C1-1B44F1FCF1D3}"/>
              </a:ext>
            </a:extLst>
          </p:cNvPr>
          <p:cNvSpPr>
            <a:spLocks noGrp="1"/>
          </p:cNvSpPr>
          <p:nvPr>
            <p:ph idx="1"/>
          </p:nvPr>
        </p:nvSpPr>
        <p:spPr/>
        <p:txBody>
          <a:bodyPr>
            <a:normAutofit/>
          </a:bodyPr>
          <a:lstStyle/>
          <a:p>
            <a:r>
              <a:rPr lang="en-GB" sz="3600" dirty="0"/>
              <a:t>There are 4 strands in leaving certificate biology. Each strand contains many different chapters. </a:t>
            </a:r>
          </a:p>
          <a:p>
            <a:pPr marL="742950" indent="-742950">
              <a:buFont typeface="+mj-lt"/>
              <a:buAutoNum type="arabicPeriod"/>
            </a:pPr>
            <a:r>
              <a:rPr lang="en-GB" sz="3600" dirty="0"/>
              <a:t>Unifying strand</a:t>
            </a:r>
          </a:p>
          <a:p>
            <a:pPr marL="742950" indent="-742950">
              <a:buFont typeface="+mj-lt"/>
              <a:buAutoNum type="arabicPeriod"/>
            </a:pPr>
            <a:r>
              <a:rPr lang="en-GB" sz="3600" dirty="0"/>
              <a:t>Organisation of life</a:t>
            </a:r>
          </a:p>
          <a:p>
            <a:pPr marL="742950" indent="-742950">
              <a:buFont typeface="+mj-lt"/>
              <a:buAutoNum type="arabicPeriod"/>
            </a:pPr>
            <a:r>
              <a:rPr lang="en-GB" sz="3600" dirty="0"/>
              <a:t>Structures and processes of life</a:t>
            </a:r>
          </a:p>
          <a:p>
            <a:pPr marL="742950" indent="-742950">
              <a:buFont typeface="+mj-lt"/>
              <a:buAutoNum type="arabicPeriod"/>
            </a:pPr>
            <a:r>
              <a:rPr lang="en-GB" sz="3600" dirty="0"/>
              <a:t>Interactions of life </a:t>
            </a:r>
          </a:p>
        </p:txBody>
      </p:sp>
    </p:spTree>
    <p:extLst>
      <p:ext uri="{BB962C8B-B14F-4D97-AF65-F5344CB8AC3E}">
        <p14:creationId xmlns:p14="http://schemas.microsoft.com/office/powerpoint/2010/main" val="1963250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9711C-0B7D-7C57-3736-020A3C090CE4}"/>
              </a:ext>
            </a:extLst>
          </p:cNvPr>
          <p:cNvSpPr>
            <a:spLocks noGrp="1"/>
          </p:cNvSpPr>
          <p:nvPr>
            <p:ph type="title"/>
          </p:nvPr>
        </p:nvSpPr>
        <p:spPr>
          <a:xfrm>
            <a:off x="535304" y="103293"/>
            <a:ext cx="10772775" cy="1658198"/>
          </a:xfrm>
        </p:spPr>
        <p:txBody>
          <a:bodyPr/>
          <a:lstStyle/>
          <a:p>
            <a:r>
              <a:rPr lang="en-GB" b="1" u="sng" dirty="0">
                <a:solidFill>
                  <a:srgbClr val="7030A0"/>
                </a:solidFill>
              </a:rPr>
              <a:t>1- Unifying strand: </a:t>
            </a:r>
          </a:p>
        </p:txBody>
      </p:sp>
      <p:sp>
        <p:nvSpPr>
          <p:cNvPr id="3" name="Content Placeholder 2">
            <a:extLst>
              <a:ext uri="{FF2B5EF4-FFF2-40B4-BE49-F238E27FC236}">
                <a16:creationId xmlns:a16="http://schemas.microsoft.com/office/drawing/2014/main" id="{BE539828-A4E8-DCB4-CF59-81C59A547F5A}"/>
              </a:ext>
            </a:extLst>
          </p:cNvPr>
          <p:cNvSpPr>
            <a:spLocks noGrp="1"/>
          </p:cNvSpPr>
          <p:nvPr>
            <p:ph idx="1"/>
          </p:nvPr>
        </p:nvSpPr>
        <p:spPr>
          <a:xfrm>
            <a:off x="361696" y="1930400"/>
            <a:ext cx="10753725" cy="3766185"/>
          </a:xfrm>
        </p:spPr>
        <p:txBody>
          <a:bodyPr>
            <a:normAutofit/>
          </a:bodyPr>
          <a:lstStyle/>
          <a:p>
            <a:pPr>
              <a:buFont typeface="Wingdings" panose="05000000000000000000" pitchFamily="2" charset="2"/>
              <a:buChar char="§"/>
            </a:pPr>
            <a:r>
              <a:rPr lang="en-GB" sz="3200" dirty="0"/>
              <a:t>Scientific knowledge </a:t>
            </a:r>
          </a:p>
          <a:p>
            <a:pPr>
              <a:buFont typeface="Wingdings" panose="05000000000000000000" pitchFamily="2" charset="2"/>
              <a:buChar char="§"/>
            </a:pPr>
            <a:r>
              <a:rPr lang="en-GB" sz="3200" dirty="0"/>
              <a:t>Investigating in science </a:t>
            </a:r>
          </a:p>
          <a:p>
            <a:pPr>
              <a:buFont typeface="Wingdings" panose="05000000000000000000" pitchFamily="2" charset="2"/>
              <a:buChar char="§"/>
            </a:pPr>
            <a:r>
              <a:rPr lang="en-GB" sz="3200" dirty="0"/>
              <a:t>Science in society </a:t>
            </a:r>
          </a:p>
          <a:p>
            <a:pPr>
              <a:buFont typeface="Wingdings" panose="05000000000000000000" pitchFamily="2" charset="2"/>
              <a:buChar char="§"/>
            </a:pPr>
            <a:r>
              <a:rPr lang="en-GB" sz="3200" dirty="0"/>
              <a:t>Biological reasoning. </a:t>
            </a:r>
          </a:p>
        </p:txBody>
      </p:sp>
      <p:pic>
        <p:nvPicPr>
          <p:cNvPr id="4" name="Picture 3">
            <a:extLst>
              <a:ext uri="{FF2B5EF4-FFF2-40B4-BE49-F238E27FC236}">
                <a16:creationId xmlns:a16="http://schemas.microsoft.com/office/drawing/2014/main" id="{9FC57DE8-4BB3-0A5E-07F4-B395D6B19B36}"/>
              </a:ext>
            </a:extLst>
          </p:cNvPr>
          <p:cNvPicPr>
            <a:picLocks noChangeAspect="1"/>
          </p:cNvPicPr>
          <p:nvPr/>
        </p:nvPicPr>
        <p:blipFill>
          <a:blip r:embed="rId2"/>
          <a:stretch>
            <a:fillRect/>
          </a:stretch>
        </p:blipFill>
        <p:spPr>
          <a:xfrm>
            <a:off x="6609397" y="541655"/>
            <a:ext cx="3763963" cy="5265648"/>
          </a:xfrm>
          <a:prstGeom prst="rect">
            <a:avLst/>
          </a:prstGeom>
        </p:spPr>
      </p:pic>
    </p:spTree>
    <p:extLst>
      <p:ext uri="{BB962C8B-B14F-4D97-AF65-F5344CB8AC3E}">
        <p14:creationId xmlns:p14="http://schemas.microsoft.com/office/powerpoint/2010/main" val="2029124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1F156-79D0-438B-AF1C-31768D610C7C}"/>
              </a:ext>
            </a:extLst>
          </p:cNvPr>
          <p:cNvSpPr>
            <a:spLocks noGrp="1"/>
          </p:cNvSpPr>
          <p:nvPr>
            <p:ph type="title"/>
          </p:nvPr>
        </p:nvSpPr>
        <p:spPr>
          <a:xfrm>
            <a:off x="657224" y="499533"/>
            <a:ext cx="10772775" cy="1658198"/>
          </a:xfrm>
        </p:spPr>
        <p:txBody>
          <a:bodyPr>
            <a:normAutofit/>
          </a:bodyPr>
          <a:lstStyle/>
          <a:p>
            <a:r>
              <a:rPr lang="en-GB" b="1" u="sng" dirty="0">
                <a:solidFill>
                  <a:srgbClr val="7030A0"/>
                </a:solidFill>
              </a:rPr>
              <a:t>2- Organisation of life </a:t>
            </a:r>
            <a:endParaRPr lang="en-IE" b="1" u="sng" dirty="0">
              <a:solidFill>
                <a:srgbClr val="7030A0"/>
              </a:solidFill>
            </a:endParaRPr>
          </a:p>
        </p:txBody>
      </p:sp>
      <p:sp>
        <p:nvSpPr>
          <p:cNvPr id="3" name="Content Placeholder 2">
            <a:extLst>
              <a:ext uri="{FF2B5EF4-FFF2-40B4-BE49-F238E27FC236}">
                <a16:creationId xmlns:a16="http://schemas.microsoft.com/office/drawing/2014/main" id="{B751F583-C496-4E68-9D5B-1A59E1CE4C4D}"/>
              </a:ext>
            </a:extLst>
          </p:cNvPr>
          <p:cNvSpPr>
            <a:spLocks noGrp="1"/>
          </p:cNvSpPr>
          <p:nvPr>
            <p:ph idx="1"/>
          </p:nvPr>
        </p:nvSpPr>
        <p:spPr>
          <a:xfrm>
            <a:off x="676656" y="2011680"/>
            <a:ext cx="6875611" cy="3766185"/>
          </a:xfrm>
        </p:spPr>
        <p:txBody>
          <a:bodyPr>
            <a:normAutofit/>
          </a:bodyPr>
          <a:lstStyle/>
          <a:p>
            <a:pPr>
              <a:buFont typeface="Wingdings" panose="05000000000000000000" pitchFamily="2" charset="2"/>
              <a:buChar char="§"/>
            </a:pPr>
            <a:r>
              <a:rPr lang="en-IE" dirty="0"/>
              <a:t>The characteristics of life </a:t>
            </a:r>
          </a:p>
          <a:p>
            <a:pPr>
              <a:buFont typeface="Wingdings" panose="05000000000000000000" pitchFamily="2" charset="2"/>
              <a:buChar char="§"/>
            </a:pPr>
            <a:r>
              <a:rPr lang="en-IE" dirty="0"/>
              <a:t>Viruses, classifications and the domain of life</a:t>
            </a:r>
          </a:p>
          <a:p>
            <a:pPr>
              <a:buFont typeface="Wingdings" panose="05000000000000000000" pitchFamily="2" charset="2"/>
              <a:buChar char="§"/>
            </a:pPr>
            <a:r>
              <a:rPr lang="en-IE" dirty="0"/>
              <a:t>The unit of life: The cell</a:t>
            </a:r>
          </a:p>
          <a:p>
            <a:pPr>
              <a:buFont typeface="Wingdings" panose="05000000000000000000" pitchFamily="2" charset="2"/>
              <a:buChar char="§"/>
            </a:pPr>
            <a:r>
              <a:rPr lang="en-IE" dirty="0"/>
              <a:t>Biomolecules: The chemical of life</a:t>
            </a:r>
          </a:p>
          <a:p>
            <a:pPr>
              <a:buFont typeface="Wingdings" panose="05000000000000000000" pitchFamily="2" charset="2"/>
              <a:buChar char="§"/>
            </a:pPr>
            <a:r>
              <a:rPr lang="en-IE" dirty="0"/>
              <a:t>Transfer molecules </a:t>
            </a:r>
          </a:p>
          <a:p>
            <a:pPr>
              <a:buFont typeface="Wingdings" panose="05000000000000000000" pitchFamily="2" charset="2"/>
              <a:buChar char="§"/>
            </a:pPr>
            <a:r>
              <a:rPr lang="en-IE" dirty="0"/>
              <a:t>DNA, RNA &amp; Genetic code</a:t>
            </a:r>
          </a:p>
          <a:p>
            <a:pPr>
              <a:buFont typeface="Wingdings" panose="05000000000000000000" pitchFamily="2" charset="2"/>
              <a:buChar char="§"/>
            </a:pPr>
            <a:r>
              <a:rPr lang="en-IE" dirty="0"/>
              <a:t>Genetic inheritance </a:t>
            </a:r>
          </a:p>
          <a:p>
            <a:pPr>
              <a:buFont typeface="Wingdings" panose="05000000000000000000" pitchFamily="2" charset="2"/>
              <a:buChar char="§"/>
            </a:pPr>
            <a:r>
              <a:rPr lang="en-IE" dirty="0"/>
              <a:t>Evolution: The origins of life</a:t>
            </a:r>
          </a:p>
        </p:txBody>
      </p:sp>
      <p:pic>
        <p:nvPicPr>
          <p:cNvPr id="5" name="Picture 4">
            <a:extLst>
              <a:ext uri="{FF2B5EF4-FFF2-40B4-BE49-F238E27FC236}">
                <a16:creationId xmlns:a16="http://schemas.microsoft.com/office/drawing/2014/main" id="{9E694AAB-0F4C-3E1F-DEB5-5274615B1140}"/>
              </a:ext>
            </a:extLst>
          </p:cNvPr>
          <p:cNvPicPr>
            <a:picLocks noChangeAspect="1"/>
          </p:cNvPicPr>
          <p:nvPr/>
        </p:nvPicPr>
        <p:blipFill>
          <a:blip r:embed="rId2"/>
          <a:stretch>
            <a:fillRect/>
          </a:stretch>
        </p:blipFill>
        <p:spPr>
          <a:xfrm>
            <a:off x="6981286" y="1859240"/>
            <a:ext cx="5098954" cy="3598403"/>
          </a:xfrm>
          <a:prstGeom prst="rect">
            <a:avLst/>
          </a:prstGeom>
        </p:spPr>
      </p:pic>
    </p:spTree>
    <p:extLst>
      <p:ext uri="{BB962C8B-B14F-4D97-AF65-F5344CB8AC3E}">
        <p14:creationId xmlns:p14="http://schemas.microsoft.com/office/powerpoint/2010/main" val="4102824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EF4F-6B1B-4113-B862-3075F0963C16}"/>
              </a:ext>
            </a:extLst>
          </p:cNvPr>
          <p:cNvSpPr>
            <a:spLocks noGrp="1"/>
          </p:cNvSpPr>
          <p:nvPr>
            <p:ph type="title"/>
          </p:nvPr>
        </p:nvSpPr>
        <p:spPr>
          <a:xfrm>
            <a:off x="382904" y="0"/>
            <a:ext cx="10772775" cy="1658198"/>
          </a:xfrm>
        </p:spPr>
        <p:txBody>
          <a:bodyPr/>
          <a:lstStyle/>
          <a:p>
            <a:r>
              <a:rPr lang="en-GB" b="1" u="sng" dirty="0">
                <a:solidFill>
                  <a:srgbClr val="7030A0"/>
                </a:solidFill>
              </a:rPr>
              <a:t>3-Structures and processes of life</a:t>
            </a:r>
            <a:endParaRPr lang="en-IE" b="1" u="sng" dirty="0">
              <a:solidFill>
                <a:srgbClr val="7030A0"/>
              </a:solidFill>
            </a:endParaRPr>
          </a:p>
        </p:txBody>
      </p:sp>
      <p:sp>
        <p:nvSpPr>
          <p:cNvPr id="5" name="TextBox 4">
            <a:extLst>
              <a:ext uri="{FF2B5EF4-FFF2-40B4-BE49-F238E27FC236}">
                <a16:creationId xmlns:a16="http://schemas.microsoft.com/office/drawing/2014/main" id="{6D090FB2-3678-2394-0158-2F0E9FC3C680}"/>
              </a:ext>
            </a:extLst>
          </p:cNvPr>
          <p:cNvSpPr txBox="1"/>
          <p:nvPr/>
        </p:nvSpPr>
        <p:spPr>
          <a:xfrm>
            <a:off x="4450080" y="1341120"/>
            <a:ext cx="3972560" cy="4431983"/>
          </a:xfrm>
          <a:prstGeom prst="rect">
            <a:avLst/>
          </a:prstGeom>
          <a:noFill/>
        </p:spPr>
        <p:txBody>
          <a:bodyPr wrap="square" rtlCol="0">
            <a:spAutoFit/>
          </a:bodyPr>
          <a:lstStyle/>
          <a:p>
            <a:pPr marL="342900" indent="-342900">
              <a:buFont typeface="Wingdings" panose="05000000000000000000" pitchFamily="2" charset="2"/>
              <a:buChar char="§"/>
            </a:pPr>
            <a:r>
              <a:rPr lang="en-IE" sz="2400" dirty="0"/>
              <a:t>Immunity </a:t>
            </a:r>
          </a:p>
          <a:p>
            <a:pPr marL="342900" indent="-342900">
              <a:buFont typeface="Wingdings" panose="05000000000000000000" pitchFamily="2" charset="2"/>
              <a:buChar char="§"/>
            </a:pPr>
            <a:r>
              <a:rPr lang="en-IE" sz="2400" dirty="0"/>
              <a:t>Human reproduction</a:t>
            </a:r>
          </a:p>
          <a:p>
            <a:pPr marL="342900" indent="-342900">
              <a:buFont typeface="Wingdings" panose="05000000000000000000" pitchFamily="2" charset="2"/>
              <a:buChar char="§"/>
            </a:pPr>
            <a:r>
              <a:rPr lang="en-IE" sz="2400" dirty="0"/>
              <a:t>Plant reproduction</a:t>
            </a:r>
          </a:p>
          <a:p>
            <a:pPr marL="342900" indent="-342900">
              <a:buFont typeface="Wingdings" panose="05000000000000000000" pitchFamily="2" charset="2"/>
              <a:buChar char="§"/>
            </a:pPr>
            <a:r>
              <a:rPr lang="en-IE" sz="2400" dirty="0"/>
              <a:t>Transport across membranes</a:t>
            </a:r>
          </a:p>
          <a:p>
            <a:pPr marL="342900" indent="-342900">
              <a:buFont typeface="Wingdings" panose="05000000000000000000" pitchFamily="2" charset="2"/>
              <a:buChar char="§"/>
            </a:pPr>
            <a:r>
              <a:rPr lang="en-IE" sz="2400" dirty="0"/>
              <a:t>The urinary system </a:t>
            </a:r>
          </a:p>
          <a:p>
            <a:pPr marL="342900" indent="-342900">
              <a:buFont typeface="Wingdings" panose="05000000000000000000" pitchFamily="2" charset="2"/>
              <a:buChar char="§"/>
            </a:pPr>
            <a:r>
              <a:rPr lang="en-IE" sz="2400" dirty="0"/>
              <a:t>Digestive system </a:t>
            </a:r>
          </a:p>
          <a:p>
            <a:pPr marL="342900" indent="-342900">
              <a:buFont typeface="Wingdings" panose="05000000000000000000" pitchFamily="2" charset="2"/>
              <a:buChar char="§"/>
            </a:pPr>
            <a:r>
              <a:rPr lang="en-IE" sz="2400" dirty="0"/>
              <a:t>The breathing system. </a:t>
            </a:r>
          </a:p>
          <a:p>
            <a:pPr marL="342900" indent="-342900">
              <a:buFont typeface="Wingdings" panose="05000000000000000000" pitchFamily="2" charset="2"/>
              <a:buChar char="§"/>
            </a:pPr>
            <a:r>
              <a:rPr lang="en-IE" sz="2400" dirty="0"/>
              <a:t>The circulatory system and blood</a:t>
            </a:r>
          </a:p>
          <a:p>
            <a:pPr marL="342900" indent="-342900">
              <a:buFont typeface="Wingdings" panose="05000000000000000000" pitchFamily="2" charset="2"/>
              <a:buChar char="§"/>
            </a:pPr>
            <a:r>
              <a:rPr lang="en-IE" sz="2400" dirty="0"/>
              <a:t>Transport in plants</a:t>
            </a:r>
          </a:p>
          <a:p>
            <a:r>
              <a:rPr lang="en-IE" dirty="0"/>
              <a:t> </a:t>
            </a:r>
          </a:p>
        </p:txBody>
      </p:sp>
      <p:pic>
        <p:nvPicPr>
          <p:cNvPr id="6" name="Picture 5">
            <a:extLst>
              <a:ext uri="{FF2B5EF4-FFF2-40B4-BE49-F238E27FC236}">
                <a16:creationId xmlns:a16="http://schemas.microsoft.com/office/drawing/2014/main" id="{34BEDE46-1390-1C3A-DD0D-7F826DAEA607}"/>
              </a:ext>
            </a:extLst>
          </p:cNvPr>
          <p:cNvPicPr>
            <a:picLocks noChangeAspect="1"/>
          </p:cNvPicPr>
          <p:nvPr/>
        </p:nvPicPr>
        <p:blipFill>
          <a:blip r:embed="rId2"/>
          <a:stretch>
            <a:fillRect/>
          </a:stretch>
        </p:blipFill>
        <p:spPr>
          <a:xfrm>
            <a:off x="8346502" y="1473200"/>
            <a:ext cx="3661729" cy="3284607"/>
          </a:xfrm>
          <a:prstGeom prst="rect">
            <a:avLst/>
          </a:prstGeom>
        </p:spPr>
      </p:pic>
      <p:sp>
        <p:nvSpPr>
          <p:cNvPr id="13" name="TextBox 12">
            <a:extLst>
              <a:ext uri="{FF2B5EF4-FFF2-40B4-BE49-F238E27FC236}">
                <a16:creationId xmlns:a16="http://schemas.microsoft.com/office/drawing/2014/main" id="{1AB17228-AC30-C997-8397-ED233C254B70}"/>
              </a:ext>
            </a:extLst>
          </p:cNvPr>
          <p:cNvSpPr txBox="1"/>
          <p:nvPr/>
        </p:nvSpPr>
        <p:spPr>
          <a:xfrm>
            <a:off x="681608" y="1341121"/>
            <a:ext cx="3656712" cy="4524315"/>
          </a:xfrm>
          <a:prstGeom prst="rect">
            <a:avLst/>
          </a:prstGeom>
          <a:noFill/>
        </p:spPr>
        <p:txBody>
          <a:bodyPr wrap="square" rtlCol="0">
            <a:spAutoFit/>
          </a:bodyPr>
          <a:lstStyle/>
          <a:p>
            <a:pPr marL="342900" indent="-342900">
              <a:buFont typeface="Wingdings" panose="05000000000000000000" pitchFamily="2" charset="2"/>
              <a:buChar char="§"/>
            </a:pPr>
            <a:r>
              <a:rPr lang="en-GB" sz="2400" dirty="0"/>
              <a:t>Enzymes</a:t>
            </a:r>
          </a:p>
          <a:p>
            <a:pPr marL="342900" indent="-342900">
              <a:buFont typeface="Wingdings" panose="05000000000000000000" pitchFamily="2" charset="2"/>
              <a:buChar char="§"/>
            </a:pPr>
            <a:r>
              <a:rPr lang="en-GB" sz="2400" dirty="0"/>
              <a:t>Photosynthesis</a:t>
            </a:r>
          </a:p>
          <a:p>
            <a:pPr marL="342900" indent="-342900">
              <a:buFont typeface="Wingdings" panose="05000000000000000000" pitchFamily="2" charset="2"/>
              <a:buChar char="§"/>
            </a:pPr>
            <a:r>
              <a:rPr lang="en-GB" sz="2400" dirty="0"/>
              <a:t>Respiration </a:t>
            </a:r>
          </a:p>
          <a:p>
            <a:pPr marL="342900" indent="-342900">
              <a:buFont typeface="Wingdings" panose="05000000000000000000" pitchFamily="2" charset="2"/>
              <a:buChar char="§"/>
            </a:pPr>
            <a:r>
              <a:rPr lang="en-GB" sz="2400" dirty="0"/>
              <a:t>Cell division</a:t>
            </a:r>
          </a:p>
          <a:p>
            <a:pPr marL="342900" indent="-342900">
              <a:buFont typeface="Wingdings" panose="05000000000000000000" pitchFamily="2" charset="2"/>
              <a:buChar char="§"/>
            </a:pPr>
            <a:r>
              <a:rPr lang="en-GB" sz="2400" dirty="0"/>
              <a:t>DNA, Replication, Proteinsynthesis and mutations</a:t>
            </a:r>
          </a:p>
          <a:p>
            <a:pPr marL="342900" indent="-342900">
              <a:buFont typeface="Wingdings" panose="05000000000000000000" pitchFamily="2" charset="2"/>
              <a:buChar char="§"/>
            </a:pPr>
            <a:r>
              <a:rPr lang="en-GB" sz="2400" dirty="0"/>
              <a:t>The musculoskeletal system</a:t>
            </a:r>
          </a:p>
          <a:p>
            <a:pPr marL="342900" indent="-342900">
              <a:buFont typeface="Wingdings" panose="05000000000000000000" pitchFamily="2" charset="2"/>
              <a:buChar char="§"/>
            </a:pPr>
            <a:r>
              <a:rPr lang="en-GB" sz="2400" dirty="0"/>
              <a:t>The nervous system</a:t>
            </a:r>
          </a:p>
          <a:p>
            <a:pPr marL="342900" indent="-342900">
              <a:buFont typeface="Wingdings" panose="05000000000000000000" pitchFamily="2" charset="2"/>
              <a:buChar char="§"/>
            </a:pPr>
            <a:r>
              <a:rPr lang="en-GB" sz="2400" dirty="0"/>
              <a:t>The endocrine system</a:t>
            </a:r>
          </a:p>
          <a:p>
            <a:pPr marL="342900" indent="-342900">
              <a:buFont typeface="Wingdings" panose="05000000000000000000" pitchFamily="2" charset="2"/>
              <a:buChar char="§"/>
            </a:pPr>
            <a:r>
              <a:rPr lang="en-GB" sz="2400" dirty="0"/>
              <a:t>Homeostasis </a:t>
            </a:r>
          </a:p>
        </p:txBody>
      </p:sp>
    </p:spTree>
    <p:extLst>
      <p:ext uri="{BB962C8B-B14F-4D97-AF65-F5344CB8AC3E}">
        <p14:creationId xmlns:p14="http://schemas.microsoft.com/office/powerpoint/2010/main" val="262715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9F92-9AE9-4EE1-986D-DECA90E5BBE7}"/>
              </a:ext>
            </a:extLst>
          </p:cNvPr>
          <p:cNvSpPr>
            <a:spLocks noGrp="1"/>
          </p:cNvSpPr>
          <p:nvPr>
            <p:ph type="title"/>
          </p:nvPr>
        </p:nvSpPr>
        <p:spPr/>
        <p:txBody>
          <a:bodyPr/>
          <a:lstStyle/>
          <a:p>
            <a:r>
              <a:rPr lang="en-GB" b="1" u="sng" dirty="0">
                <a:solidFill>
                  <a:srgbClr val="7030A0"/>
                </a:solidFill>
              </a:rPr>
              <a:t>4 –Interactions of life</a:t>
            </a:r>
            <a:endParaRPr lang="en-IE" b="1" u="sng" dirty="0">
              <a:solidFill>
                <a:srgbClr val="7030A0"/>
              </a:solidFill>
            </a:endParaRPr>
          </a:p>
        </p:txBody>
      </p:sp>
      <p:sp>
        <p:nvSpPr>
          <p:cNvPr id="3" name="Content Placeholder 2">
            <a:extLst>
              <a:ext uri="{FF2B5EF4-FFF2-40B4-BE49-F238E27FC236}">
                <a16:creationId xmlns:a16="http://schemas.microsoft.com/office/drawing/2014/main" id="{7D1C49F2-4A72-442D-9402-5D35FF23D13E}"/>
              </a:ext>
            </a:extLst>
          </p:cNvPr>
          <p:cNvSpPr>
            <a:spLocks noGrp="1"/>
          </p:cNvSpPr>
          <p:nvPr>
            <p:ph idx="1"/>
          </p:nvPr>
        </p:nvSpPr>
        <p:spPr>
          <a:xfrm>
            <a:off x="657224" y="2056372"/>
            <a:ext cx="5467381" cy="4177678"/>
          </a:xfrm>
        </p:spPr>
        <p:txBody>
          <a:bodyPr>
            <a:noAutofit/>
          </a:bodyPr>
          <a:lstStyle/>
          <a:p>
            <a:pPr>
              <a:buFont typeface="Wingdings" panose="05000000000000000000" pitchFamily="2" charset="2"/>
              <a:buChar char="§"/>
            </a:pPr>
            <a:r>
              <a:rPr lang="en-IE" sz="3200" dirty="0"/>
              <a:t>Ecology, ecosystem and biodiversity </a:t>
            </a:r>
          </a:p>
          <a:p>
            <a:pPr>
              <a:buFont typeface="Wingdings" panose="05000000000000000000" pitchFamily="2" charset="2"/>
              <a:buChar char="§"/>
            </a:pPr>
            <a:r>
              <a:rPr lang="en-IE" sz="3200" dirty="0"/>
              <a:t>Investigating an ecosystem </a:t>
            </a:r>
          </a:p>
          <a:p>
            <a:pPr>
              <a:buFont typeface="Wingdings" panose="05000000000000000000" pitchFamily="2" charset="2"/>
              <a:buChar char="§"/>
            </a:pPr>
            <a:r>
              <a:rPr lang="en-IE" sz="3200" dirty="0"/>
              <a:t>Microorganisms </a:t>
            </a:r>
          </a:p>
          <a:p>
            <a:pPr>
              <a:buFont typeface="Wingdings" panose="05000000000000000000" pitchFamily="2" charset="2"/>
              <a:buChar char="§"/>
            </a:pPr>
            <a:r>
              <a:rPr lang="en-IE" sz="3200" dirty="0"/>
              <a:t>Nutrient cycling</a:t>
            </a:r>
          </a:p>
          <a:p>
            <a:pPr>
              <a:buFont typeface="Wingdings" panose="05000000000000000000" pitchFamily="2" charset="2"/>
              <a:buChar char="§"/>
            </a:pPr>
            <a:r>
              <a:rPr lang="en-IE" sz="3200" dirty="0"/>
              <a:t>Genetic engineering</a:t>
            </a:r>
          </a:p>
        </p:txBody>
      </p:sp>
      <p:pic>
        <p:nvPicPr>
          <p:cNvPr id="5" name="Picture 4">
            <a:extLst>
              <a:ext uri="{FF2B5EF4-FFF2-40B4-BE49-F238E27FC236}">
                <a16:creationId xmlns:a16="http://schemas.microsoft.com/office/drawing/2014/main" id="{A84DA3A6-6084-9627-6EC4-77A5BE88398A}"/>
              </a:ext>
            </a:extLst>
          </p:cNvPr>
          <p:cNvPicPr>
            <a:picLocks noChangeAspect="1"/>
          </p:cNvPicPr>
          <p:nvPr/>
        </p:nvPicPr>
        <p:blipFill>
          <a:blip r:embed="rId2"/>
          <a:stretch>
            <a:fillRect/>
          </a:stretch>
        </p:blipFill>
        <p:spPr>
          <a:xfrm>
            <a:off x="5874900" y="2289810"/>
            <a:ext cx="5804805" cy="3257549"/>
          </a:xfrm>
          <a:prstGeom prst="rect">
            <a:avLst/>
          </a:prstGeom>
        </p:spPr>
      </p:pic>
    </p:spTree>
    <p:extLst>
      <p:ext uri="{BB962C8B-B14F-4D97-AF65-F5344CB8AC3E}">
        <p14:creationId xmlns:p14="http://schemas.microsoft.com/office/powerpoint/2010/main" val="1730676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2F87E-C22B-4DD9-97B1-1611B26B72B3}"/>
              </a:ext>
            </a:extLst>
          </p:cNvPr>
          <p:cNvSpPr>
            <a:spLocks noGrp="1"/>
          </p:cNvSpPr>
          <p:nvPr>
            <p:ph type="title"/>
          </p:nvPr>
        </p:nvSpPr>
        <p:spPr/>
        <p:txBody>
          <a:bodyPr/>
          <a:lstStyle/>
          <a:p>
            <a:r>
              <a:rPr lang="en-GB" b="1" u="sng" dirty="0">
                <a:solidFill>
                  <a:srgbClr val="7030A0"/>
                </a:solidFill>
              </a:rPr>
              <a:t>Experiments</a:t>
            </a:r>
            <a:endParaRPr lang="en-IE" b="1" u="sng" dirty="0">
              <a:solidFill>
                <a:srgbClr val="7030A0"/>
              </a:solidFill>
            </a:endParaRPr>
          </a:p>
        </p:txBody>
      </p:sp>
      <p:sp>
        <p:nvSpPr>
          <p:cNvPr id="3" name="Content Placeholder 2">
            <a:extLst>
              <a:ext uri="{FF2B5EF4-FFF2-40B4-BE49-F238E27FC236}">
                <a16:creationId xmlns:a16="http://schemas.microsoft.com/office/drawing/2014/main" id="{531CA192-068D-412B-ABCD-36D8F6E1DD6A}"/>
              </a:ext>
            </a:extLst>
          </p:cNvPr>
          <p:cNvSpPr>
            <a:spLocks noGrp="1"/>
          </p:cNvSpPr>
          <p:nvPr>
            <p:ph idx="1"/>
          </p:nvPr>
        </p:nvSpPr>
        <p:spPr>
          <a:xfrm>
            <a:off x="1451579" y="2015733"/>
            <a:ext cx="9603275" cy="2556268"/>
          </a:xfrm>
        </p:spPr>
        <p:txBody>
          <a:bodyPr/>
          <a:lstStyle/>
          <a:p>
            <a:r>
              <a:rPr lang="en-GB" sz="2800" dirty="0"/>
              <a:t>Currently there are 22 practical activities that students must carry out. </a:t>
            </a:r>
          </a:p>
          <a:p>
            <a:r>
              <a:rPr lang="en-GB" sz="2800" dirty="0"/>
              <a:t>Experimental questions appear every year in the biology paper. </a:t>
            </a:r>
          </a:p>
          <a:p>
            <a:endParaRPr lang="en-IE" dirty="0"/>
          </a:p>
        </p:txBody>
      </p:sp>
      <p:pic>
        <p:nvPicPr>
          <p:cNvPr id="4" name="Picture 3">
            <a:extLst>
              <a:ext uri="{FF2B5EF4-FFF2-40B4-BE49-F238E27FC236}">
                <a16:creationId xmlns:a16="http://schemas.microsoft.com/office/drawing/2014/main" id="{4CE224C3-B428-4AB5-BA4F-C02B26B82B76}"/>
              </a:ext>
            </a:extLst>
          </p:cNvPr>
          <p:cNvPicPr>
            <a:picLocks noChangeAspect="1"/>
          </p:cNvPicPr>
          <p:nvPr/>
        </p:nvPicPr>
        <p:blipFill>
          <a:blip r:embed="rId2"/>
          <a:stretch>
            <a:fillRect/>
          </a:stretch>
        </p:blipFill>
        <p:spPr>
          <a:xfrm>
            <a:off x="3728497" y="3924987"/>
            <a:ext cx="4303139" cy="2778240"/>
          </a:xfrm>
          <a:prstGeom prst="rect">
            <a:avLst/>
          </a:prstGeom>
        </p:spPr>
      </p:pic>
    </p:spTree>
    <p:extLst>
      <p:ext uri="{BB962C8B-B14F-4D97-AF65-F5344CB8AC3E}">
        <p14:creationId xmlns:p14="http://schemas.microsoft.com/office/powerpoint/2010/main" val="294239810"/>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TM03457491[[fn=Metropolitan]]</Template>
  <TotalTime>1381</TotalTime>
  <Words>555</Words>
  <Application>Microsoft Office PowerPoint</Application>
  <PresentationFormat>Widescreen</PresentationFormat>
  <Paragraphs>79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 Light</vt:lpstr>
      <vt:lpstr>Wingdings</vt:lpstr>
      <vt:lpstr>Metropolitan</vt:lpstr>
      <vt:lpstr>Leaving Certificate Biology</vt:lpstr>
      <vt:lpstr>PowerPoint Presentation</vt:lpstr>
      <vt:lpstr>EXAMINATION SPLIT</vt:lpstr>
      <vt:lpstr>Biology overview </vt:lpstr>
      <vt:lpstr>1- Unifying strand: </vt:lpstr>
      <vt:lpstr>2- Organisation of life </vt:lpstr>
      <vt:lpstr>3-Structures and processes of life</vt:lpstr>
      <vt:lpstr>4 –Interactions of life</vt:lpstr>
      <vt:lpstr>Experiments</vt:lpstr>
      <vt:lpstr>THE EXAM </vt:lpstr>
      <vt:lpstr>Exam structure:</vt:lpstr>
      <vt:lpstr>The PROJECT</vt:lpstr>
      <vt:lpstr>BIOLOGY TRIPS</vt:lpstr>
      <vt:lpstr>FURTHER EDUCATION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Leaving Cert Biology</dc:title>
  <dc:creator>Peter Morrissey</dc:creator>
  <cp:lastModifiedBy>Peter Morrissey</cp:lastModifiedBy>
  <cp:revision>16</cp:revision>
  <dcterms:created xsi:type="dcterms:W3CDTF">2025-01-13T15:35:32Z</dcterms:created>
  <dcterms:modified xsi:type="dcterms:W3CDTF">2026-01-14T12:37:08Z</dcterms:modified>
</cp:coreProperties>
</file>