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6" autoAdjust="0"/>
    <p:restoredTop sz="94660"/>
  </p:normalViewPr>
  <p:slideViewPr>
    <p:cSldViewPr snapToGrid="0">
      <p:cViewPr>
        <p:scale>
          <a:sx n="50" d="100"/>
          <a:sy n="50" d="100"/>
        </p:scale>
        <p:origin x="1161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4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6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7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4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1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16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901A-6985-4DDD-92A3-FC7E2B274756}" type="datetimeFigureOut">
              <a:rPr lang="en-IE" smtClean="0"/>
              <a:t>14/01/2026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2334AE-3A38-4358-B82A-E0AC02C39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63" y="3916215"/>
            <a:ext cx="8637072" cy="97762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"Maths is the language in which the universe is written." </a:t>
            </a:r>
          </a:p>
          <a:p>
            <a:r>
              <a:rPr lang="en-GB" sz="2400" dirty="0"/>
              <a:t>- Galileo Galilei</a:t>
            </a:r>
            <a:endParaRPr lang="en-IE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02B797-6969-409F-A16B-0D9C05CB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63" y="1239253"/>
            <a:ext cx="9288963" cy="2104022"/>
          </a:xfrm>
        </p:spPr>
        <p:txBody>
          <a:bodyPr>
            <a:noAutofit/>
          </a:bodyPr>
          <a:lstStyle/>
          <a:p>
            <a:r>
              <a:rPr lang="en-GB" sz="3000" b="1" dirty="0"/>
              <a:t>Welcome to </a:t>
            </a:r>
            <a:br>
              <a:rPr lang="en-GB" sz="3000" b="1" dirty="0"/>
            </a:br>
            <a:r>
              <a:rPr lang="en-GB" sz="3000" b="1" dirty="0"/>
              <a:t>Leaving Certificate Mathematics</a:t>
            </a:r>
            <a:br>
              <a:rPr lang="en-GB" sz="3000" b="1" dirty="0"/>
            </a:br>
            <a:br>
              <a:rPr lang="en-GB" sz="3000" b="1" dirty="0"/>
            </a:br>
            <a:br>
              <a:rPr lang="en-GB" sz="3000" b="1" dirty="0"/>
            </a:br>
            <a:r>
              <a:rPr lang="en-GB" sz="3000" b="1" dirty="0"/>
              <a:t>What to Expect and Why It Matters</a:t>
            </a:r>
            <a:endParaRPr lang="en-IE" sz="3000" b="1" dirty="0"/>
          </a:p>
        </p:txBody>
      </p:sp>
    </p:spTree>
    <p:extLst>
      <p:ext uri="{BB962C8B-B14F-4D97-AF65-F5344CB8AC3E}">
        <p14:creationId xmlns:p14="http://schemas.microsoft.com/office/powerpoint/2010/main" val="145671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29A2-4796-4B50-9F61-2F40680C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525A-9065-4EB5-B86A-CFE34F6A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05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5D6CD5-A3B9-45EA-B4B8-6D2116A38D7D}"/>
              </a:ext>
            </a:extLst>
          </p:cNvPr>
          <p:cNvSpPr txBox="1"/>
          <p:nvPr/>
        </p:nvSpPr>
        <p:spPr>
          <a:xfrm>
            <a:off x="1339980" y="1329136"/>
            <a:ext cx="94004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sz="2400" dirty="0"/>
          </a:p>
          <a:p>
            <a:r>
              <a:rPr lang="en-IE" sz="2400" dirty="0"/>
              <a:t>Three levels available: </a:t>
            </a:r>
          </a:p>
          <a:p>
            <a:pPr lvl="1"/>
            <a:r>
              <a:rPr lang="en-IE" sz="2400" b="1" dirty="0"/>
              <a:t>Higher Level:</a:t>
            </a:r>
            <a:r>
              <a:rPr lang="en-IE" sz="2400" dirty="0"/>
              <a:t> For those who enjoy problem-solving and </a:t>
            </a:r>
          </a:p>
          <a:p>
            <a:pPr lvl="1"/>
            <a:r>
              <a:rPr lang="en-IE" sz="2400" dirty="0"/>
              <a:t>aim for university courses needing strong maths skills. </a:t>
            </a:r>
          </a:p>
          <a:p>
            <a:pPr lvl="1"/>
            <a:r>
              <a:rPr lang="en-IE" sz="2400" u="sng" dirty="0"/>
              <a:t>Bonus points (</a:t>
            </a:r>
            <a:r>
              <a:rPr lang="en-IE" sz="2400" b="1" u="sng" dirty="0"/>
              <a:t>25 CAO points</a:t>
            </a:r>
            <a:r>
              <a:rPr lang="en-IE" sz="2400" u="sng" dirty="0"/>
              <a:t>) for passing at this level!</a:t>
            </a:r>
          </a:p>
          <a:p>
            <a:pPr lvl="1"/>
            <a:endParaRPr lang="en-IE" sz="2400" dirty="0"/>
          </a:p>
          <a:p>
            <a:pPr lvl="1"/>
            <a:r>
              <a:rPr lang="en-IE" sz="2400" b="1" dirty="0"/>
              <a:t>Ordinary Level:</a:t>
            </a:r>
            <a:r>
              <a:rPr lang="en-IE" sz="2400" dirty="0"/>
              <a:t> Covers essential maths concepts with manageable challenges. Ideal for most career paths.</a:t>
            </a:r>
          </a:p>
          <a:p>
            <a:pPr lvl="1"/>
            <a:endParaRPr lang="en-IE" sz="2400" dirty="0"/>
          </a:p>
          <a:p>
            <a:pPr lvl="1"/>
            <a:r>
              <a:rPr lang="en-IE" sz="2400" b="1" dirty="0"/>
              <a:t>Foundation Level:</a:t>
            </a:r>
            <a:r>
              <a:rPr lang="en-IE" sz="2400" dirty="0"/>
              <a:t> For students who need a more practical approach and don’t require higher-level maths for their future plans.</a:t>
            </a:r>
          </a:p>
          <a:p>
            <a:endParaRPr lang="en-IE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F78B57C-20DD-4E29-9B96-28555935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Level Should You Choose?</a:t>
            </a:r>
            <a:endParaRPr lang="en-IE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1B30626-05DD-4EDE-913E-0E767FDC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947" y="9864974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88FF3-857B-48BA-A961-45A4C88B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838" y="1853754"/>
            <a:ext cx="2953162" cy="1790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8C5A7-EAA1-41B3-A18B-D3F328C0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452" y="3644704"/>
            <a:ext cx="1379516" cy="1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12653-3455-4C77-8D9C-219F9EBF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Decide Your Level</a:t>
            </a:r>
            <a:br>
              <a:rPr lang="en-IE" dirty="0"/>
            </a:b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30E2F-E06D-4789-82C2-A6B4A4402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E" sz="2800" dirty="0"/>
              <a:t>Factors to consider: </a:t>
            </a:r>
          </a:p>
          <a:p>
            <a:pPr lvl="1"/>
            <a:r>
              <a:rPr lang="en-IE" sz="2400" dirty="0"/>
              <a:t>Your performance in Junior Cycle maths</a:t>
            </a:r>
          </a:p>
          <a:p>
            <a:pPr lvl="2"/>
            <a:r>
              <a:rPr lang="en-IE" sz="2200" dirty="0"/>
              <a:t>Higher Merit/Distinction</a:t>
            </a:r>
          </a:p>
          <a:p>
            <a:pPr lvl="1"/>
            <a:r>
              <a:rPr lang="en-IE" sz="2400" dirty="0"/>
              <a:t>Career aspirations</a:t>
            </a:r>
          </a:p>
          <a:p>
            <a:pPr lvl="1"/>
            <a:r>
              <a:rPr lang="en-IE" sz="2400" dirty="0"/>
              <a:t>Enjoyment and interest in maths</a:t>
            </a:r>
          </a:p>
          <a:p>
            <a:pPr lvl="1"/>
            <a:r>
              <a:rPr lang="en-IE" sz="2400" dirty="0"/>
              <a:t>Speak to your teacher for guidance</a:t>
            </a:r>
          </a:p>
          <a:p>
            <a:endParaRPr lang="en-IE" dirty="0"/>
          </a:p>
        </p:txBody>
      </p:sp>
      <p:pic>
        <p:nvPicPr>
          <p:cNvPr id="1026" name="Picture 2" descr="Junior Cycle Programme – Ashton School">
            <a:extLst>
              <a:ext uri="{FF2B5EF4-FFF2-40B4-BE49-F238E27FC236}">
                <a16:creationId xmlns:a16="http://schemas.microsoft.com/office/drawing/2014/main" id="{54CF3B2E-8E01-4DB0-B738-24156986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28838"/>
            <a:ext cx="44767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- Understanding the Junior Cycle ...">
            <a:extLst>
              <a:ext uri="{FF2B5EF4-FFF2-40B4-BE49-F238E27FC236}">
                <a16:creationId xmlns:a16="http://schemas.microsoft.com/office/drawing/2014/main" id="{97048B43-0C28-4F5D-A05E-1E42F89B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54" y="3423097"/>
            <a:ext cx="2486200" cy="24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AEDED-2531-433B-9C9B-6EDE4912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What’s on the Course?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21BD3-3CE9-4339-94D0-FB6D2AE2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IE" sz="3300" dirty="0"/>
              <a:t>2 Papers with a small amount of choice in each</a:t>
            </a:r>
          </a:p>
          <a:p>
            <a:pPr lvl="0"/>
            <a:r>
              <a:rPr lang="en-IE" sz="3300" dirty="0"/>
              <a:t>Strands of the Leaving Cert maths course: </a:t>
            </a:r>
          </a:p>
          <a:p>
            <a:pPr lvl="1"/>
            <a:r>
              <a:rPr lang="en-IE" sz="2800" b="1" dirty="0"/>
              <a:t>Algebra</a:t>
            </a:r>
          </a:p>
          <a:p>
            <a:pPr lvl="1"/>
            <a:r>
              <a:rPr lang="en-IE" sz="2800" b="1" dirty="0"/>
              <a:t>Functions</a:t>
            </a:r>
            <a:endParaRPr lang="en-IE" sz="2800" dirty="0"/>
          </a:p>
          <a:p>
            <a:pPr lvl="1"/>
            <a:r>
              <a:rPr lang="en-IE" sz="2800" b="1" dirty="0"/>
              <a:t>Trigonometry</a:t>
            </a:r>
            <a:endParaRPr lang="en-IE" sz="2800" dirty="0"/>
          </a:p>
          <a:p>
            <a:pPr lvl="1"/>
            <a:r>
              <a:rPr lang="en-IE" sz="2800" b="1" dirty="0"/>
              <a:t>Calculus</a:t>
            </a:r>
            <a:endParaRPr lang="en-IE" sz="2800" dirty="0"/>
          </a:p>
          <a:p>
            <a:pPr lvl="1"/>
            <a:r>
              <a:rPr lang="en-IE" sz="2800" b="1" dirty="0"/>
              <a:t>Geometry</a:t>
            </a:r>
            <a:endParaRPr lang="en-IE" sz="2800" dirty="0"/>
          </a:p>
          <a:p>
            <a:pPr lvl="1"/>
            <a:r>
              <a:rPr lang="en-IE" sz="2800" b="1" dirty="0"/>
              <a:t>Probability &amp; Statistics</a:t>
            </a:r>
            <a:endParaRPr lang="en-IE" sz="2800" dirty="0"/>
          </a:p>
          <a:p>
            <a:pPr lvl="1"/>
            <a:r>
              <a:rPr lang="en-IE" sz="2800" b="1" dirty="0"/>
              <a:t>Complex Numbers</a:t>
            </a:r>
            <a:endParaRPr lang="en-IE" sz="2800" dirty="0"/>
          </a:p>
          <a:p>
            <a:pPr lvl="1"/>
            <a:r>
              <a:rPr lang="en-IE" sz="2800" b="1" dirty="0"/>
              <a:t>Financial Maths</a:t>
            </a:r>
            <a:endParaRPr lang="en-IE" sz="2800" dirty="0"/>
          </a:p>
          <a:p>
            <a:endParaRPr lang="en-IE" dirty="0"/>
          </a:p>
        </p:txBody>
      </p:sp>
      <p:pic>
        <p:nvPicPr>
          <p:cNvPr id="3074" name="Picture 2" descr="My Advice For Leaving Cert Maths">
            <a:extLst>
              <a:ext uri="{FF2B5EF4-FFF2-40B4-BE49-F238E27FC236}">
                <a16:creationId xmlns:a16="http://schemas.microsoft.com/office/drawing/2014/main" id="{87DB7F94-5EF0-4B31-B866-2ABC3684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99" y="1624704"/>
            <a:ext cx="4018175" cy="42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F54EF0-872B-4C4C-9D63-6B6B7FF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Real-World Applications</a:t>
            </a:r>
            <a:br>
              <a:rPr lang="en-GB" b="1" dirty="0"/>
            </a:br>
            <a:endParaRPr lang="en-IE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470B6B-832D-40D0-BD5C-B0D07B15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Topics connect to everyday life: </a:t>
            </a:r>
          </a:p>
          <a:p>
            <a:r>
              <a:rPr lang="en-GB" sz="2400" dirty="0"/>
              <a:t>Financial Maths → Budgeting and investing</a:t>
            </a:r>
          </a:p>
          <a:p>
            <a:r>
              <a:rPr lang="en-GB" sz="2400" dirty="0"/>
              <a:t>Trigonometry → Engineering and architecture</a:t>
            </a:r>
          </a:p>
          <a:p>
            <a:r>
              <a:rPr lang="en-GB" sz="2400" dirty="0"/>
              <a:t>Statistics → Data science and medicine</a:t>
            </a:r>
          </a:p>
          <a:p>
            <a:r>
              <a:rPr lang="en-GB" sz="2400" dirty="0"/>
              <a:t>Calculus → Physics and technology</a:t>
            </a:r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8F495-6E01-42F6-94E2-2CFBC5C1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76" y="2016854"/>
            <a:ext cx="3561846" cy="36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EC94B-467A-4865-BDE0-D5637BE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1950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 Why Study Maths?</a:t>
            </a:r>
            <a:br>
              <a:rPr lang="en-IE" b="1" dirty="0"/>
            </a:br>
            <a:br>
              <a:rPr lang="en-IE" dirty="0"/>
            </a:br>
            <a:r>
              <a:rPr lang="en-IE" b="1" dirty="0"/>
              <a:t>Maths Unlocks Careers</a:t>
            </a:r>
            <a:br>
              <a:rPr lang="en-IE" dirty="0"/>
            </a:b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AFFD8-A70B-4BF2-A762-B27C4F10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E" sz="2800" dirty="0"/>
              <a:t>Industries and jobs linked to maths: </a:t>
            </a:r>
          </a:p>
          <a:p>
            <a:pPr lvl="1"/>
            <a:r>
              <a:rPr lang="en-IE" sz="2400" dirty="0"/>
              <a:t>STEM fields (Engineering, IT, Physics)</a:t>
            </a:r>
          </a:p>
          <a:p>
            <a:pPr lvl="1"/>
            <a:r>
              <a:rPr lang="en-IE" sz="2400" dirty="0"/>
              <a:t>Finance and Banking</a:t>
            </a:r>
          </a:p>
          <a:p>
            <a:pPr lvl="1"/>
            <a:r>
              <a:rPr lang="en-IE" sz="2400" dirty="0"/>
              <a:t>Actuarial Science</a:t>
            </a:r>
          </a:p>
          <a:p>
            <a:pPr lvl="1"/>
            <a:r>
              <a:rPr lang="en-IE" sz="2400" dirty="0"/>
              <a:t>Architecture</a:t>
            </a:r>
          </a:p>
          <a:p>
            <a:pPr lvl="1"/>
            <a:r>
              <a:rPr lang="en-IE" sz="2400" dirty="0"/>
              <a:t>Research and Academia</a:t>
            </a:r>
          </a:p>
          <a:p>
            <a:pPr lvl="1"/>
            <a:r>
              <a:rPr lang="en-IE" sz="2400" dirty="0"/>
              <a:t>Teaching</a:t>
            </a:r>
          </a:p>
          <a:p>
            <a:pPr lvl="1"/>
            <a:r>
              <a:rPr lang="en-IE" sz="2400" dirty="0"/>
              <a:t>Practical Jobs (Electrician/Plumbing/Farming)</a:t>
            </a:r>
          </a:p>
          <a:p>
            <a:endParaRPr lang="en-IE" dirty="0"/>
          </a:p>
        </p:txBody>
      </p:sp>
      <p:pic>
        <p:nvPicPr>
          <p:cNvPr id="2050" name="Picture 2" descr="Leaving Cert Higher Level Maths Bonus ...">
            <a:extLst>
              <a:ext uri="{FF2B5EF4-FFF2-40B4-BE49-F238E27FC236}">
                <a16:creationId xmlns:a16="http://schemas.microsoft.com/office/drawing/2014/main" id="{515FB88B-476C-471F-9A9F-26589FFA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53554"/>
            <a:ext cx="3591908" cy="35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345C2C-87F0-4BAA-9892-F610E92F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GB" b="1" dirty="0"/>
              <a:t>Other Skills</a:t>
            </a:r>
            <a:br>
              <a:rPr lang="en-GB" dirty="0"/>
            </a:b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769A1-A604-4416-BFCC-60E6293E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Problem-solving</a:t>
            </a:r>
          </a:p>
          <a:p>
            <a:r>
              <a:rPr lang="en-GB" sz="2400" dirty="0"/>
              <a:t>Analytical thinking</a:t>
            </a:r>
          </a:p>
          <a:p>
            <a:r>
              <a:rPr lang="en-GB" sz="2400" dirty="0"/>
              <a:t>Perseverance</a:t>
            </a:r>
          </a:p>
          <a:p>
            <a:r>
              <a:rPr lang="en-GB" sz="2400" dirty="0"/>
              <a:t>Logical reasoning</a:t>
            </a:r>
          </a:p>
          <a:p>
            <a:endParaRPr lang="en-IE" dirty="0"/>
          </a:p>
        </p:txBody>
      </p:sp>
      <p:pic>
        <p:nvPicPr>
          <p:cNvPr id="4100" name="Picture 4" descr="Leaving Cert Results | 2. Calculate Your Leaving Cert Points - CareersPortal">
            <a:extLst>
              <a:ext uri="{FF2B5EF4-FFF2-40B4-BE49-F238E27FC236}">
                <a16:creationId xmlns:a16="http://schemas.microsoft.com/office/drawing/2014/main" id="{5F8C3349-5C98-4E35-9E34-41BE1112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38150"/>
            <a:ext cx="38385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4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A9A45C-08EB-4C74-8E76-0C8A797D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Succeed in Maths?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B7113-E3FB-4EE9-8079-1CEE6EBA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800" b="1" dirty="0"/>
              <a:t>Strategies for Success</a:t>
            </a:r>
            <a:endParaRPr lang="en-IE" sz="2800" dirty="0"/>
          </a:p>
          <a:p>
            <a:pPr lvl="0"/>
            <a:r>
              <a:rPr lang="en-IE" sz="2800" dirty="0"/>
              <a:t>Tips to excel: </a:t>
            </a:r>
          </a:p>
          <a:p>
            <a:pPr lvl="1"/>
            <a:r>
              <a:rPr lang="en-IE" sz="2400" dirty="0"/>
              <a:t>Consistent practice (“little and often”)</a:t>
            </a:r>
          </a:p>
          <a:p>
            <a:pPr lvl="1"/>
            <a:r>
              <a:rPr lang="en-IE" sz="2400" dirty="0"/>
              <a:t>Ask questions when stuck</a:t>
            </a:r>
          </a:p>
          <a:p>
            <a:pPr lvl="1"/>
            <a:r>
              <a:rPr lang="en-IE" sz="2400" dirty="0"/>
              <a:t>Use past papers early</a:t>
            </a:r>
          </a:p>
          <a:p>
            <a:pPr lvl="1"/>
            <a:r>
              <a:rPr lang="en-IE" sz="2400" dirty="0"/>
              <a:t>Study in groups to share ideas</a:t>
            </a:r>
          </a:p>
          <a:p>
            <a:endParaRPr lang="en-IE" dirty="0"/>
          </a:p>
        </p:txBody>
      </p:sp>
      <p:pic>
        <p:nvPicPr>
          <p:cNvPr id="5122" name="Picture 2" descr="Edco Maths LC HL Exam Papers | Exam ...">
            <a:extLst>
              <a:ext uri="{FF2B5EF4-FFF2-40B4-BE49-F238E27FC236}">
                <a16:creationId xmlns:a16="http://schemas.microsoft.com/office/drawing/2014/main" id="{22616711-2B38-4D0A-A86D-C2E36239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1853754"/>
            <a:ext cx="2181224" cy="27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aving Cert - Maths - Ordinary Level ...">
            <a:extLst>
              <a:ext uri="{FF2B5EF4-FFF2-40B4-BE49-F238E27FC236}">
                <a16:creationId xmlns:a16="http://schemas.microsoft.com/office/drawing/2014/main" id="{35F0E820-AF95-4A3D-9AA0-E475A5B3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2638424"/>
            <a:ext cx="2262187" cy="31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dco Maths LC FL Exam Papers | Exam ...">
            <a:extLst>
              <a:ext uri="{FF2B5EF4-FFF2-40B4-BE49-F238E27FC236}">
                <a16:creationId xmlns:a16="http://schemas.microsoft.com/office/drawing/2014/main" id="{70972265-59B9-406F-BB90-A6ABD655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43" y="3741037"/>
            <a:ext cx="2262187" cy="29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F1343A-5D2A-4BCA-A94E-D07D57A4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9825"/>
            <a:ext cx="9603275" cy="1049235"/>
          </a:xfrm>
        </p:spPr>
        <p:txBody>
          <a:bodyPr/>
          <a:lstStyle/>
          <a:p>
            <a:r>
              <a:rPr lang="en-IE" b="1" dirty="0"/>
              <a:t>Resources You Can Use</a:t>
            </a:r>
            <a:br>
              <a:rPr lang="en-IE" dirty="0"/>
            </a:b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9C756-A7D2-408B-ACEB-009C83EC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Online tools: </a:t>
            </a:r>
          </a:p>
          <a:p>
            <a:r>
              <a:rPr lang="en-IE" sz="2400" dirty="0" err="1"/>
              <a:t>Studyclix</a:t>
            </a:r>
            <a:endParaRPr lang="en-IE" sz="2400" dirty="0"/>
          </a:p>
          <a:p>
            <a:r>
              <a:rPr lang="en-IE" sz="2400" dirty="0"/>
              <a:t>Websites: Khan Academy</a:t>
            </a:r>
          </a:p>
          <a:p>
            <a:r>
              <a:rPr lang="en-IE" sz="2400" dirty="0"/>
              <a:t>YouTube channels for tutorials</a:t>
            </a:r>
          </a:p>
          <a:p>
            <a:r>
              <a:rPr lang="en-IE" sz="2400" dirty="0"/>
              <a:t>Mobile apps like GeoGebra</a:t>
            </a:r>
          </a:p>
          <a:p>
            <a:r>
              <a:rPr lang="en-IE" sz="2400" dirty="0"/>
              <a:t>Examrevision.ie</a:t>
            </a:r>
          </a:p>
          <a:p>
            <a:endParaRPr lang="en-IE" dirty="0"/>
          </a:p>
        </p:txBody>
      </p:sp>
      <p:pic>
        <p:nvPicPr>
          <p:cNvPr id="6146" name="Picture 2" descr="Studyclix | LinkedIn">
            <a:extLst>
              <a:ext uri="{FF2B5EF4-FFF2-40B4-BE49-F238E27FC236}">
                <a16:creationId xmlns:a16="http://schemas.microsoft.com/office/drawing/2014/main" id="{C162BAC7-3CA9-46EB-B185-6AB68550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66" y="9730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45EE19-923A-4312-B367-636BD4A4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54" y="3048449"/>
            <a:ext cx="4522075" cy="3057525"/>
          </a:xfrm>
          <a:prstGeom prst="rect">
            <a:avLst/>
          </a:prstGeom>
        </p:spPr>
      </p:pic>
      <p:pic>
        <p:nvPicPr>
          <p:cNvPr id="6148" name="Picture 4" descr="New Leaving and Junior Cert exam study ...">
            <a:extLst>
              <a:ext uri="{FF2B5EF4-FFF2-40B4-BE49-F238E27FC236}">
                <a16:creationId xmlns:a16="http://schemas.microsoft.com/office/drawing/2014/main" id="{D37AFD7E-BE52-4D3E-A0C8-22A71136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96" y="2078352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072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71</TotalTime>
  <Words>327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Welcome to  Leaving Certificate Mathematics   What to Expect and Why It Matters</vt:lpstr>
      <vt:lpstr>What Level Should You Choose?</vt:lpstr>
      <vt:lpstr>How to Decide Your Level </vt:lpstr>
      <vt:lpstr>What’s on the Course?</vt:lpstr>
      <vt:lpstr>Real-World Applications </vt:lpstr>
      <vt:lpstr> Why Study Maths?  Maths Unlocks Careers </vt:lpstr>
      <vt:lpstr>Other Skills </vt:lpstr>
      <vt:lpstr>How to Succeed in Maths?</vt:lpstr>
      <vt:lpstr>Resources You Can Use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Russell</dc:creator>
  <cp:lastModifiedBy>Shane Russell</cp:lastModifiedBy>
  <cp:revision>8</cp:revision>
  <dcterms:created xsi:type="dcterms:W3CDTF">2025-01-14T12:13:56Z</dcterms:created>
  <dcterms:modified xsi:type="dcterms:W3CDTF">2026-01-14T14:08:30Z</dcterms:modified>
</cp:coreProperties>
</file>