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64" r:id="rId5"/>
    <p:sldId id="265" r:id="rId6"/>
    <p:sldId id="258" r:id="rId7"/>
    <p:sldId id="259" r:id="rId8"/>
    <p:sldId id="260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32097" y="3234813"/>
            <a:ext cx="7456785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5C83C"/>
                </a:solidFill>
              </a:defRPr>
            </a:pPr>
            <a:r>
              <a:rPr sz="6600" dirty="0"/>
              <a:t>Senior Cycle Music</a:t>
            </a:r>
          </a:p>
          <a:p>
            <a:pPr algn="ctr">
              <a:defRPr sz="2000">
                <a:solidFill>
                  <a:srgbClr val="FFFFFF"/>
                </a:solidFill>
              </a:defRPr>
            </a:pPr>
            <a:r>
              <a:rPr sz="3600" dirty="0"/>
              <a:t>Subject Choice Information</a:t>
            </a:r>
            <a:br>
              <a:rPr sz="3600" dirty="0"/>
            </a:br>
            <a:r>
              <a:rPr sz="3600" dirty="0"/>
              <a:t>St. Ailbe’s School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2622A-62D2-3FE6-9864-667C20739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050" y="782018"/>
            <a:ext cx="1485900" cy="2228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8DD89-05C2-70B4-F78C-49A115A54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F42453-DDF3-03A4-EACE-16717827BA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A108E9-5971-6596-6317-9615DCC26DD4}"/>
              </a:ext>
            </a:extLst>
          </p:cNvPr>
          <p:cNvSpPr txBox="1"/>
          <p:nvPr/>
        </p:nvSpPr>
        <p:spPr>
          <a:xfrm>
            <a:off x="932097" y="3234813"/>
            <a:ext cx="745678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>
                <a:solidFill>
                  <a:srgbClr val="F5C83C"/>
                </a:solidFill>
              </a:defRPr>
            </a:pPr>
            <a:r>
              <a:rPr kumimoji="0" lang="en-GB" sz="6600" b="1" i="0" u="none" strike="noStrike" kern="1200" cap="none" spc="0" normalizeH="0" baseline="0" noProof="0" dirty="0">
                <a:ln>
                  <a:noFill/>
                </a:ln>
                <a:solidFill>
                  <a:srgbClr val="F5C8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Thank you for your attention!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rgbClr val="FFFFFF"/>
                </a:solidFill>
              </a:defRPr>
            </a:pPr>
            <a:r>
              <a:rPr kumimoji="0" lang="en-IE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Ms. Breen &amp; Ms. Hall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3BC022-4836-AFA9-BC14-AB4EB33F2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050" y="782018"/>
            <a:ext cx="1485900" cy="2228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1576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rPr dirty="0"/>
              <a:t>Music at St. Ailbe’s School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644170"/>
            <a:ext cx="85294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Supportive and experienced Music Department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Taught by Ms. Hall and Ms. Breen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Students encouraged to discuss suitability before choosing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An exciting and creative subject choice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t>What is Senior Cycle Music?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6475" y="2521059"/>
            <a:ext cx="8051050" cy="18158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A creative and practical Leaving Certificate subject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Based on Performing, Composing and Listening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Encourages creativity, confidence and musical skill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Suitable for a wide range of musical interests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FC63E-E247-9BF2-A468-F0AE999A7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2F82F9-8B47-E0FA-7620-D03D7A53DA60}"/>
              </a:ext>
            </a:extLst>
          </p:cNvPr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IE" sz="2800" b="1" dirty="0">
                <a:solidFill>
                  <a:srgbClr val="FFC000"/>
                </a:solidFill>
              </a:rPr>
              <a:t>	Subject group: Artistic </a:t>
            </a:r>
            <a:endParaRPr lang="en-IE" sz="2800" dirty="0">
              <a:solidFill>
                <a:srgbClr val="FFC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1E19E5-535D-B411-54E7-D25F9D5787BB}"/>
              </a:ext>
            </a:extLst>
          </p:cNvPr>
          <p:cNvSpPr txBox="1"/>
          <p:nvPr/>
        </p:nvSpPr>
        <p:spPr>
          <a:xfrm>
            <a:off x="457200" y="228600"/>
            <a:ext cx="18473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F5C83C"/>
                </a:solidFill>
              </a:defRPr>
            </a:pP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F5C83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0419D6-D025-8192-09B8-44BEED4D2373}"/>
              </a:ext>
            </a:extLst>
          </p:cNvPr>
          <p:cNvSpPr txBox="1"/>
          <p:nvPr/>
        </p:nvSpPr>
        <p:spPr>
          <a:xfrm>
            <a:off x="914400" y="1463040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A1E50"/>
                </a:solidFill>
              </a:defRPr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A1E5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DAE7B7-226B-D2F8-2BB1-966E0F2B3595}"/>
              </a:ext>
            </a:extLst>
          </p:cNvPr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A1E50"/>
                </a:solidFill>
              </a:defRPr>
            </a:pPr>
            <a:r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A1E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Music Department • Ms. Hall &amp; Ms. Breen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E1B544-0F1F-C9A2-0F99-61370A5765D9}"/>
              </a:ext>
            </a:extLst>
          </p:cNvPr>
          <p:cNvSpPr txBox="1"/>
          <p:nvPr/>
        </p:nvSpPr>
        <p:spPr>
          <a:xfrm>
            <a:off x="235974" y="2274838"/>
            <a:ext cx="875071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🎵 </a:t>
            </a:r>
            <a:r>
              <a:rPr lang="en-IE" sz="2400" dirty="0"/>
              <a:t>These subjects focus on developing creativity and imagination</a:t>
            </a:r>
          </a:p>
          <a:p>
            <a:r>
              <a:rPr lang="en-GB" sz="2400" dirty="0"/>
              <a:t>🎵 </a:t>
            </a:r>
            <a:r>
              <a:rPr lang="en-IE" sz="2400" dirty="0"/>
              <a:t>Students learn to appreciate the work of others</a:t>
            </a:r>
          </a:p>
          <a:p>
            <a:r>
              <a:rPr lang="en-GB" sz="2400" dirty="0"/>
              <a:t>🎵 </a:t>
            </a:r>
            <a:r>
              <a:rPr lang="en-IE" sz="2400" dirty="0"/>
              <a:t>Emphasis on learning key methods and techniques</a:t>
            </a:r>
          </a:p>
          <a:p>
            <a:r>
              <a:rPr lang="en-GB" sz="2400" dirty="0"/>
              <a:t>🎵 </a:t>
            </a:r>
            <a:r>
              <a:rPr lang="en-IE" sz="2400" dirty="0"/>
              <a:t>Students produce their own work using these creative skills</a:t>
            </a:r>
          </a:p>
          <a:p>
            <a:r>
              <a:rPr lang="en-GB" sz="2400" dirty="0"/>
              <a:t>🎵 </a:t>
            </a:r>
            <a:r>
              <a:rPr lang="en-IE" sz="2400" dirty="0"/>
              <a:t>Encourages personal expression, originality and confidence</a:t>
            </a:r>
          </a:p>
        </p:txBody>
      </p:sp>
    </p:spTree>
    <p:extLst>
      <p:ext uri="{BB962C8B-B14F-4D97-AF65-F5344CB8AC3E}">
        <p14:creationId xmlns:p14="http://schemas.microsoft.com/office/powerpoint/2010/main" val="2224399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32A99-2647-B57C-35CC-5DD83FF22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557A38-5682-A4A0-15F4-4D79912E0C4E}"/>
              </a:ext>
            </a:extLst>
          </p:cNvPr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FD822-6FB1-15D2-04E5-2B0AF766A9EB}"/>
              </a:ext>
            </a:extLst>
          </p:cNvPr>
          <p:cNvSpPr txBox="1"/>
          <p:nvPr/>
        </p:nvSpPr>
        <p:spPr>
          <a:xfrm>
            <a:off x="457200" y="228600"/>
            <a:ext cx="466929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F5C83C"/>
                </a:solidFill>
              </a:defRPr>
            </a:pPr>
            <a:r>
              <a:rPr lang="en-GB" sz="2800" b="1" dirty="0">
                <a:solidFill>
                  <a:srgbClr val="F5C83C"/>
                </a:solidFill>
                <a:latin typeface="Calibri"/>
              </a:rPr>
              <a:t>New Leaving Certificate Music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F5C83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3A3B6D-5FEE-6228-F60A-5C18C17AC918}"/>
              </a:ext>
            </a:extLst>
          </p:cNvPr>
          <p:cNvSpPr txBox="1"/>
          <p:nvPr/>
        </p:nvSpPr>
        <p:spPr>
          <a:xfrm>
            <a:off x="410497" y="2687656"/>
            <a:ext cx="83230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sz="1800">
                <a:solidFill>
                  <a:srgbClr val="0A1E50"/>
                </a:solidFill>
              </a:defRPr>
            </a:pP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srgbClr val="0A1E50"/>
                </a:solidFill>
                <a:effectLst/>
                <a:uLnTx/>
                <a:uFillTx/>
                <a:ea typeface="+mn-ea"/>
                <a:cs typeface="+mn-cs"/>
              </a:rPr>
              <a:t>🎵</a:t>
            </a:r>
            <a:r>
              <a:rPr lang="en-IE" sz="2000" dirty="0"/>
              <a:t>Draft Music curriculum exists and is out for consultation (early 2026)</a:t>
            </a:r>
            <a:br>
              <a:rPr lang="en-IE" sz="2000" dirty="0"/>
            </a:br>
            <a:r>
              <a:rPr lang="en-GB" sz="2000" dirty="0">
                <a:solidFill>
                  <a:srgbClr val="0A1E50"/>
                </a:solidFill>
              </a:rPr>
              <a:t>🎵</a:t>
            </a:r>
            <a:r>
              <a:rPr lang="en-IE" sz="2000" dirty="0"/>
              <a:t> It is </a:t>
            </a:r>
            <a:r>
              <a:rPr lang="en-IE" sz="2000" i="1" dirty="0"/>
              <a:t>not yet finalised</a:t>
            </a:r>
            <a:br>
              <a:rPr lang="en-IE" sz="2000" dirty="0"/>
            </a:br>
            <a:r>
              <a:rPr lang="en-GB" sz="2000" dirty="0">
                <a:solidFill>
                  <a:srgbClr val="0A1E50"/>
                </a:solidFill>
              </a:rPr>
              <a:t>🎵</a:t>
            </a:r>
            <a:r>
              <a:rPr lang="en-IE" sz="2000" dirty="0"/>
              <a:t> Final curriculum expected to be introduced in schools from </a:t>
            </a:r>
            <a:r>
              <a:rPr lang="en-IE" sz="2000" b="1" dirty="0"/>
              <a:t>2027</a:t>
            </a:r>
            <a:r>
              <a:rPr lang="en-IE" sz="2000" dirty="0"/>
              <a:t> onwards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rgbClr val="0A1E5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A543A5-8865-E7B0-285A-03A02EA0BFB9}"/>
              </a:ext>
            </a:extLst>
          </p:cNvPr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A1E50"/>
                </a:solidFill>
              </a:defRPr>
            </a:pPr>
            <a:r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A1E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Music Department • Ms. Hall &amp; Ms. Breen</a:t>
            </a:r>
          </a:p>
        </p:txBody>
      </p:sp>
    </p:spTree>
    <p:extLst>
      <p:ext uri="{BB962C8B-B14F-4D97-AF65-F5344CB8AC3E}">
        <p14:creationId xmlns:p14="http://schemas.microsoft.com/office/powerpoint/2010/main" val="124074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t>How is Music Assessed?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573162"/>
            <a:ext cx="8229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Up to 50% of marks achieved through practical work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Students choose activities that suit their strengths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Written exam focuses on listening and understanding music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Excellent balance of coursework and examination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t>Why Choose Music?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328279"/>
            <a:ext cx="766196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Develop musical talent and creativity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Enjoy a practical break from memory-based subjects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Build confidence through performance and composition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400" dirty="0"/>
              <a:t>🎵 A rewarding and enjoyable Senior Cycle subject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t>Who Should Choose Music?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521059"/>
            <a:ext cx="83230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Students who enjoyed Junior Cycle Music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r>
              <a:rPr sz="2800" dirty="0"/>
              <a:t>🎵 Those who sing or play an instrument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A1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5C83C"/>
                </a:solidFill>
              </a:defRPr>
            </a:pPr>
            <a:r>
              <a:rPr dirty="0"/>
              <a:t>Future Pathways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8592" y="1463040"/>
            <a:ext cx="811161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IE" b="1" dirty="0"/>
            </a:br>
            <a:endParaRPr lang="en-IE" sz="2400" dirty="0"/>
          </a:p>
          <a:p>
            <a:r>
              <a:rPr lang="en-GB" sz="2400" dirty="0"/>
              <a:t>🎵 </a:t>
            </a:r>
            <a:r>
              <a:rPr lang="en-IE" sz="2400" dirty="0"/>
              <a:t>Music and performing arts</a:t>
            </a:r>
          </a:p>
          <a:p>
            <a:r>
              <a:rPr lang="en-GB" sz="2400" dirty="0"/>
              <a:t>🎵 </a:t>
            </a:r>
            <a:r>
              <a:rPr lang="en-IE" sz="2400" dirty="0"/>
              <a:t>Media, broadcasting and sound production</a:t>
            </a:r>
          </a:p>
          <a:p>
            <a:r>
              <a:rPr lang="en-GB" sz="2400" dirty="0"/>
              <a:t>🎵 </a:t>
            </a:r>
            <a:r>
              <a:rPr lang="en-IE" sz="2400" dirty="0"/>
              <a:t>Music production and sound engineering</a:t>
            </a:r>
          </a:p>
          <a:p>
            <a:r>
              <a:rPr lang="en-GB" sz="2400" dirty="0"/>
              <a:t>🎵 </a:t>
            </a:r>
            <a:r>
              <a:rPr lang="en-IE" sz="2400" dirty="0"/>
              <a:t>Arts management and event management</a:t>
            </a:r>
          </a:p>
          <a:p>
            <a:r>
              <a:rPr lang="en-GB" sz="2400" dirty="0"/>
              <a:t>🎵 </a:t>
            </a:r>
            <a:r>
              <a:rPr lang="en-IE" sz="2400" dirty="0"/>
              <a:t>Education, teaching and youth work</a:t>
            </a:r>
          </a:p>
          <a:p>
            <a:r>
              <a:rPr lang="en-GB" sz="2400" dirty="0"/>
              <a:t>🎵 </a:t>
            </a:r>
            <a:r>
              <a:rPr lang="en-IE" sz="2400" dirty="0"/>
              <a:t>Marketing, digital media and content creation</a:t>
            </a:r>
          </a:p>
          <a:p>
            <a:r>
              <a:rPr lang="en-GB" sz="2400" dirty="0"/>
              <a:t>🎵 </a:t>
            </a:r>
            <a:r>
              <a:rPr lang="en-IE" sz="2400" dirty="0"/>
              <a:t>Bands, recording and music technology</a:t>
            </a:r>
          </a:p>
          <a:p>
            <a:r>
              <a:rPr lang="en-GB" sz="2400" dirty="0"/>
              <a:t>🎵 </a:t>
            </a:r>
            <a:r>
              <a:rPr lang="en-IE" sz="2400" dirty="0"/>
              <a:t>PLC and third-level music courses</a:t>
            </a:r>
            <a:br>
              <a:rPr lang="en-IE" sz="2400" dirty="0"/>
            </a:br>
            <a:endParaRPr lang="en-IE" sz="2400" dirty="0"/>
          </a:p>
          <a:p>
            <a:r>
              <a:rPr lang="en-IE" sz="2400" dirty="0"/>
              <a:t>Careers requiring creativity, communication and teamwork</a:t>
            </a:r>
          </a:p>
          <a:p>
            <a:pPr>
              <a:defRPr sz="1800">
                <a:solidFill>
                  <a:srgbClr val="0A1E50"/>
                </a:solidFill>
              </a:defRPr>
            </a:pP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0A1E50"/>
                </a:solidFill>
              </a:defRPr>
            </a:pPr>
            <a:r>
              <a:t>Music Department • Ms. Hall &amp; Ms. Breen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423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Edel Merrigan</cp:lastModifiedBy>
  <cp:revision>4</cp:revision>
  <dcterms:created xsi:type="dcterms:W3CDTF">2013-01-27T09:14:16Z</dcterms:created>
  <dcterms:modified xsi:type="dcterms:W3CDTF">2026-01-16T12:15:34Z</dcterms:modified>
  <cp:category/>
</cp:coreProperties>
</file>