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3" r:id="rId17"/>
    <p:sldId id="272" r:id="rId18"/>
    <p:sldId id="270"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9E20B11-7075-4C8B-A187-8AA5B55F4097}" type="datetimeFigureOut">
              <a:rPr lang="en-IE" smtClean="0"/>
              <a:pPr/>
              <a:t>16/01/2026</a:t>
            </a:fld>
            <a:endParaRPr lang="en-IE"/>
          </a:p>
        </p:txBody>
      </p:sp>
      <p:sp>
        <p:nvSpPr>
          <p:cNvPr id="19" name="Footer Placeholder 18"/>
          <p:cNvSpPr>
            <a:spLocks noGrp="1"/>
          </p:cNvSpPr>
          <p:nvPr>
            <p:ph type="ftr" sz="quarter" idx="11"/>
          </p:nvPr>
        </p:nvSpPr>
        <p:spPr/>
        <p:txBody>
          <a:bodyPr/>
          <a:lstStyle/>
          <a:p>
            <a:endParaRPr lang="en-IE"/>
          </a:p>
        </p:txBody>
      </p:sp>
      <p:sp>
        <p:nvSpPr>
          <p:cNvPr id="27" name="Slide Number Placeholder 26"/>
          <p:cNvSpPr>
            <a:spLocks noGrp="1"/>
          </p:cNvSpPr>
          <p:nvPr>
            <p:ph type="sldNum" sz="quarter" idx="12"/>
          </p:nvPr>
        </p:nvSpPr>
        <p:spPr/>
        <p:txBody>
          <a:bodyPr/>
          <a:lstStyle/>
          <a:p>
            <a:fld id="{C7CEA0B8-F164-4810-9226-A731BF6CB0D8}"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E20B11-7075-4C8B-A187-8AA5B55F4097}" type="datetimeFigureOut">
              <a:rPr lang="en-IE" smtClean="0"/>
              <a:pPr/>
              <a:t>16/01/2026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E20B11-7075-4C8B-A187-8AA5B55F4097}" type="datetimeFigureOut">
              <a:rPr lang="en-IE" smtClean="0"/>
              <a:pPr/>
              <a:t>16/01/2026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E20B11-7075-4C8B-A187-8AA5B55F4097}" type="datetimeFigureOut">
              <a:rPr lang="en-IE" smtClean="0"/>
              <a:pPr/>
              <a:t>16/01/2026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9E20B11-7075-4C8B-A187-8AA5B55F4097}" type="datetimeFigureOut">
              <a:rPr lang="en-IE" smtClean="0"/>
              <a:pPr/>
              <a:t>16/01/2026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7CEA0B8-F164-4810-9226-A731BF6CB0D8}" type="slidenum">
              <a:rPr lang="en-IE" smtClean="0"/>
              <a:pPr/>
              <a:t>‹#›</a:t>
            </a:fld>
            <a:endParaRPr lang="en-I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E20B11-7075-4C8B-A187-8AA5B55F4097}" type="datetimeFigureOut">
              <a:rPr lang="en-IE" smtClean="0"/>
              <a:pPr/>
              <a:t>16/01/2026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9E20B11-7075-4C8B-A187-8AA5B55F4097}" type="datetimeFigureOut">
              <a:rPr lang="en-IE" smtClean="0"/>
              <a:pPr/>
              <a:t>16/01/2026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9E20B11-7075-4C8B-A187-8AA5B55F4097}" type="datetimeFigureOut">
              <a:rPr lang="en-IE" smtClean="0"/>
              <a:pPr/>
              <a:t>16/01/2026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20B11-7075-4C8B-A187-8AA5B55F4097}" type="datetimeFigureOut">
              <a:rPr lang="en-IE" smtClean="0"/>
              <a:pPr/>
              <a:t>16/01/2026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E20B11-7075-4C8B-A187-8AA5B55F4097}" type="datetimeFigureOut">
              <a:rPr lang="en-IE" smtClean="0"/>
              <a:pPr/>
              <a:t>16/01/2026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7CEA0B8-F164-4810-9226-A731BF6CB0D8}"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9E20B11-7075-4C8B-A187-8AA5B55F4097}" type="datetimeFigureOut">
              <a:rPr lang="en-IE" smtClean="0"/>
              <a:pPr/>
              <a:t>16/01/2026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a:xfrm>
            <a:off x="8077200" y="6356350"/>
            <a:ext cx="609600" cy="365125"/>
          </a:xfrm>
        </p:spPr>
        <p:txBody>
          <a:bodyPr/>
          <a:lstStyle/>
          <a:p>
            <a:fld id="{C7CEA0B8-F164-4810-9226-A731BF6CB0D8}" type="slidenum">
              <a:rPr lang="en-IE" smtClean="0"/>
              <a:pPr/>
              <a:t>‹#›</a:t>
            </a:fld>
            <a:endParaRPr lang="en-I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9E20B11-7075-4C8B-A187-8AA5B55F4097}" type="datetimeFigureOut">
              <a:rPr lang="en-IE" smtClean="0"/>
              <a:pPr/>
              <a:t>16/01/2026</a:t>
            </a:fld>
            <a:endParaRPr lang="en-I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CEA0B8-F164-4810-9226-A731BF6CB0D8}" type="slidenum">
              <a:rPr lang="en-IE" smtClean="0"/>
              <a:pPr/>
              <a:t>‹#›</a:t>
            </a:fld>
            <a:endParaRPr lang="en-I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Leaving Certificate History</a:t>
            </a:r>
            <a:br>
              <a:rPr lang="en-IE" dirty="0"/>
            </a:br>
            <a:endParaRPr lang="en-IE" dirty="0"/>
          </a:p>
        </p:txBody>
      </p:sp>
      <p:sp>
        <p:nvSpPr>
          <p:cNvPr id="3" name="Subtitle 2"/>
          <p:cNvSpPr>
            <a:spLocks noGrp="1"/>
          </p:cNvSpPr>
          <p:nvPr>
            <p:ph type="subTitle" idx="1"/>
          </p:nvPr>
        </p:nvSpPr>
        <p:spPr/>
        <p:txBody>
          <a:bodyPr/>
          <a:lstStyle/>
          <a:p>
            <a:pPr algn="ctr"/>
            <a:r>
              <a:rPr lang="en-IE" dirty="0"/>
              <a:t>(TY Subject Choice Presentation)</a:t>
            </a:r>
          </a:p>
        </p:txBody>
      </p:sp>
    </p:spTree>
    <p:extLst>
      <p:ext uri="{BB962C8B-B14F-4D97-AF65-F5344CB8AC3E}">
        <p14:creationId xmlns:p14="http://schemas.microsoft.com/office/powerpoint/2010/main" val="105781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IT Skills</a:t>
            </a:r>
          </a:p>
        </p:txBody>
      </p:sp>
      <p:sp>
        <p:nvSpPr>
          <p:cNvPr id="3" name="Content Placeholder 2"/>
          <p:cNvSpPr>
            <a:spLocks noGrp="1"/>
          </p:cNvSpPr>
          <p:nvPr>
            <p:ph idx="1"/>
          </p:nvPr>
        </p:nvSpPr>
        <p:spPr/>
        <p:txBody>
          <a:bodyPr/>
          <a:lstStyle/>
          <a:p>
            <a:endParaRPr lang="en-IE" dirty="0"/>
          </a:p>
          <a:p>
            <a:r>
              <a:rPr lang="en-IE" dirty="0"/>
              <a:t>History allows you to access ICT, developing skills that are relevant to life and work today.</a:t>
            </a:r>
          </a:p>
          <a:p>
            <a:r>
              <a:rPr lang="en-IE" dirty="0"/>
              <a:t>The Internet offers a huge range of appropriate historical web sites.</a:t>
            </a:r>
          </a:p>
          <a:p>
            <a:r>
              <a:rPr lang="en-IE" dirty="0"/>
              <a:t>Many other electronic resources also exist for the study of history, such as CD-ROMs, library databases and catalogues.</a:t>
            </a:r>
          </a:p>
          <a:p>
            <a:r>
              <a:rPr lang="en-IE" dirty="0"/>
              <a:t>The use of modern digital media makes studying history very enjoyable and stimulating.</a:t>
            </a:r>
          </a:p>
          <a:p>
            <a:endParaRPr lang="en-IE" dirty="0"/>
          </a:p>
        </p:txBody>
      </p:sp>
    </p:spTree>
    <p:extLst>
      <p:ext uri="{BB962C8B-B14F-4D97-AF65-F5344CB8AC3E}">
        <p14:creationId xmlns:p14="http://schemas.microsoft.com/office/powerpoint/2010/main" val="32983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up)">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up)">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The LC Syllabus</a:t>
            </a:r>
          </a:p>
        </p:txBody>
      </p:sp>
      <p:sp>
        <p:nvSpPr>
          <p:cNvPr id="3" name="Content Placeholder 2"/>
          <p:cNvSpPr>
            <a:spLocks noGrp="1"/>
          </p:cNvSpPr>
          <p:nvPr>
            <p:ph idx="1"/>
          </p:nvPr>
        </p:nvSpPr>
        <p:spPr>
          <a:xfrm>
            <a:off x="457200" y="1772816"/>
            <a:ext cx="8229600" cy="4824536"/>
          </a:xfrm>
        </p:spPr>
        <p:txBody>
          <a:bodyPr>
            <a:normAutofit fontScale="55000" lnSpcReduction="20000"/>
          </a:bodyPr>
          <a:lstStyle/>
          <a:p>
            <a:pPr marL="0" indent="0">
              <a:buNone/>
            </a:pPr>
            <a:endParaRPr lang="en-IE" dirty="0"/>
          </a:p>
          <a:p>
            <a:r>
              <a:rPr lang="en-IE" dirty="0"/>
              <a:t>Students will complete 4 of the following modules in the LC programme, </a:t>
            </a:r>
            <a:r>
              <a:rPr lang="en-IE" b="1" dirty="0"/>
              <a:t>2 from the Irish History section and 2 from the European/Wider World section</a:t>
            </a:r>
            <a:r>
              <a:rPr lang="en-IE" dirty="0"/>
              <a:t>. </a:t>
            </a:r>
          </a:p>
          <a:p>
            <a:pPr marL="0" indent="0">
              <a:buNone/>
            </a:pPr>
            <a:r>
              <a:rPr lang="en-IE" dirty="0"/>
              <a:t> </a:t>
            </a:r>
          </a:p>
          <a:p>
            <a:r>
              <a:rPr lang="en-IE" sz="3600" b="1" u="sng" dirty="0"/>
              <a:t>Irish History, 1815-1991</a:t>
            </a:r>
            <a:endParaRPr lang="en-IE" sz="3600" b="1" dirty="0"/>
          </a:p>
          <a:p>
            <a:pPr marL="0" indent="0">
              <a:buNone/>
            </a:pPr>
            <a:r>
              <a:rPr lang="en-IE" dirty="0"/>
              <a:t> </a:t>
            </a:r>
          </a:p>
          <a:p>
            <a:pPr lvl="0"/>
            <a:r>
              <a:rPr lang="en-IE" sz="2500" b="1" dirty="0"/>
              <a:t>Ireland and the Union, 1815-1870</a:t>
            </a:r>
          </a:p>
          <a:p>
            <a:pPr lvl="0"/>
            <a:r>
              <a:rPr lang="en-IE" sz="2500" b="1" dirty="0"/>
              <a:t>Movements for political and social reform, 1870-1914</a:t>
            </a:r>
          </a:p>
          <a:p>
            <a:pPr lvl="0"/>
            <a:r>
              <a:rPr lang="en-IE" sz="2500" b="1" dirty="0"/>
              <a:t>The pursuit of sovereignty and the impact of partition, 1912-1949</a:t>
            </a:r>
          </a:p>
          <a:p>
            <a:pPr lvl="0"/>
            <a:r>
              <a:rPr lang="en-IE" sz="2500" b="1" dirty="0"/>
              <a:t>The Irish diaspora, 1840-1966</a:t>
            </a:r>
          </a:p>
          <a:p>
            <a:pPr lvl="0"/>
            <a:r>
              <a:rPr lang="en-IE" sz="2500" b="1" dirty="0"/>
              <a:t>Politics and society in Northern Ireland, 1949-1993</a:t>
            </a:r>
          </a:p>
          <a:p>
            <a:pPr lvl="0"/>
            <a:r>
              <a:rPr lang="en-IE" sz="2500" b="1" dirty="0"/>
              <a:t>Government, economy and society in the Republic of Ireland, 1949-1989</a:t>
            </a:r>
          </a:p>
          <a:p>
            <a:pPr marL="0" indent="0">
              <a:buNone/>
            </a:pPr>
            <a:r>
              <a:rPr lang="en-IE" b="1" dirty="0"/>
              <a:t> </a:t>
            </a:r>
            <a:endParaRPr lang="en-IE" sz="3600" b="1" dirty="0"/>
          </a:p>
          <a:p>
            <a:r>
              <a:rPr lang="en-IE" sz="3600" b="1" u="sng" dirty="0"/>
              <a:t>History of Europe and the wider world, 1815-1992</a:t>
            </a:r>
            <a:endParaRPr lang="en-IE" sz="3600" b="1" dirty="0"/>
          </a:p>
          <a:p>
            <a:pPr marL="0" indent="0">
              <a:buNone/>
            </a:pPr>
            <a:r>
              <a:rPr lang="en-IE" b="1" dirty="0"/>
              <a:t> </a:t>
            </a:r>
          </a:p>
          <a:p>
            <a:pPr lvl="0"/>
            <a:r>
              <a:rPr lang="en-IE" b="1" dirty="0"/>
              <a:t>Nationalism and State formation in Europe, 1815-1871</a:t>
            </a:r>
          </a:p>
          <a:p>
            <a:pPr lvl="0"/>
            <a:r>
              <a:rPr lang="en-IE" b="1" dirty="0"/>
              <a:t>Nation states and International tensions, 1871-1920</a:t>
            </a:r>
          </a:p>
          <a:p>
            <a:pPr lvl="0"/>
            <a:r>
              <a:rPr lang="en-IE" b="1" dirty="0"/>
              <a:t>Dictatorship and Democracy, 1920-1945</a:t>
            </a:r>
          </a:p>
          <a:p>
            <a:pPr lvl="0"/>
            <a:r>
              <a:rPr lang="en-IE" b="1" dirty="0"/>
              <a:t>Division and realignment in Europe, 1945-1992</a:t>
            </a:r>
          </a:p>
          <a:p>
            <a:pPr lvl="0"/>
            <a:r>
              <a:rPr lang="en-IE" b="1" dirty="0"/>
              <a:t>European retreat from empire and the aftermath, 1945-1990</a:t>
            </a:r>
          </a:p>
          <a:p>
            <a:pPr lvl="0"/>
            <a:r>
              <a:rPr lang="en-IE" b="1" dirty="0"/>
              <a:t>The United States and the World, 1945-1989</a:t>
            </a:r>
          </a:p>
          <a:p>
            <a:endParaRPr lang="en-IE" dirty="0"/>
          </a:p>
        </p:txBody>
      </p:sp>
    </p:spTree>
    <p:extLst>
      <p:ext uri="{BB962C8B-B14F-4D97-AF65-F5344CB8AC3E}">
        <p14:creationId xmlns:p14="http://schemas.microsoft.com/office/powerpoint/2010/main" val="2051741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The LC Syllabus</a:t>
            </a:r>
          </a:p>
        </p:txBody>
      </p:sp>
      <p:sp>
        <p:nvSpPr>
          <p:cNvPr id="3" name="Content Placeholder 2"/>
          <p:cNvSpPr>
            <a:spLocks noGrp="1"/>
          </p:cNvSpPr>
          <p:nvPr>
            <p:ph idx="1"/>
          </p:nvPr>
        </p:nvSpPr>
        <p:spPr/>
        <p:txBody>
          <a:bodyPr>
            <a:normAutofit fontScale="55000" lnSpcReduction="20000"/>
          </a:bodyPr>
          <a:lstStyle/>
          <a:p>
            <a:pPr marL="0" indent="0">
              <a:buNone/>
            </a:pPr>
            <a:r>
              <a:rPr lang="en-IE" dirty="0"/>
              <a:t>Each year the State Examination Commission makes 1 of the 12 modules compulsory. For candidates sitting the LC in 2016 the compulsory section is No 3.</a:t>
            </a:r>
            <a:r>
              <a:rPr lang="en-IE" b="1" i="1" dirty="0"/>
              <a:t> Dictatorship and Democracy 1920-1945. </a:t>
            </a:r>
            <a:r>
              <a:rPr lang="en-IE" dirty="0"/>
              <a:t>This module will be studied by all candidates that year with a particular focus on 3 case studies. </a:t>
            </a:r>
          </a:p>
          <a:p>
            <a:pPr marL="0" indent="0">
              <a:buNone/>
            </a:pPr>
            <a:r>
              <a:rPr lang="en-IE" dirty="0"/>
              <a:t> </a:t>
            </a:r>
          </a:p>
          <a:p>
            <a:pPr marL="0" lvl="0" indent="0">
              <a:buNone/>
            </a:pPr>
            <a:r>
              <a:rPr lang="en-IE" dirty="0"/>
              <a:t>1) The Moscow Show Trials 1936.</a:t>
            </a:r>
          </a:p>
          <a:p>
            <a:pPr marL="0" lvl="0" indent="0">
              <a:buNone/>
            </a:pPr>
            <a:r>
              <a:rPr lang="en-IE" dirty="0"/>
              <a:t>2)The Nuremburg Rallies.</a:t>
            </a:r>
          </a:p>
          <a:p>
            <a:pPr marL="0" lvl="0" indent="0">
              <a:buNone/>
            </a:pPr>
            <a:r>
              <a:rPr lang="en-IE" dirty="0"/>
              <a:t>3)The Jarrow March.</a:t>
            </a:r>
          </a:p>
          <a:p>
            <a:pPr marL="0" indent="0">
              <a:buNone/>
            </a:pPr>
            <a:r>
              <a:rPr lang="en-IE" dirty="0"/>
              <a:t> </a:t>
            </a:r>
          </a:p>
          <a:p>
            <a:pPr marL="0" indent="0">
              <a:buNone/>
            </a:pPr>
            <a:r>
              <a:rPr lang="en-IE" dirty="0"/>
              <a:t>These case studies will be studied in detail with particular emphasis on </a:t>
            </a:r>
            <a:r>
              <a:rPr lang="en-IE" b="1" dirty="0"/>
              <a:t>primary sources</a:t>
            </a:r>
            <a:r>
              <a:rPr lang="en-IE" dirty="0"/>
              <a:t>. During the examination, this module will be answered in the form of documents questions where students will be given documents that relate to 1 of the case studies and will be asked to answer questions based on those documents and their own knowledge of the module. </a:t>
            </a:r>
          </a:p>
          <a:p>
            <a:pPr marL="0" indent="0">
              <a:buNone/>
            </a:pPr>
            <a:r>
              <a:rPr lang="en-IE" dirty="0"/>
              <a:t> </a:t>
            </a:r>
          </a:p>
          <a:p>
            <a:pPr marL="0" indent="0">
              <a:buNone/>
            </a:pPr>
            <a:r>
              <a:rPr lang="en-IE" dirty="0"/>
              <a:t>Students will study all modules from the following 3 perspectives;</a:t>
            </a:r>
          </a:p>
          <a:p>
            <a:pPr marL="0" indent="0">
              <a:buNone/>
            </a:pPr>
            <a:r>
              <a:rPr lang="en-IE" dirty="0"/>
              <a:t> </a:t>
            </a:r>
          </a:p>
          <a:p>
            <a:pPr lvl="0"/>
            <a:endParaRPr lang="en-IE" dirty="0"/>
          </a:p>
          <a:p>
            <a:pPr marL="0" lvl="0" indent="0">
              <a:buNone/>
            </a:pPr>
            <a:r>
              <a:rPr lang="en-IE" b="1" dirty="0"/>
              <a:t>1)Politics and Administration</a:t>
            </a:r>
          </a:p>
          <a:p>
            <a:pPr marL="0" lvl="0" indent="0">
              <a:buNone/>
            </a:pPr>
            <a:r>
              <a:rPr lang="en-IE" b="1" dirty="0"/>
              <a:t>2)Society and economy</a:t>
            </a:r>
          </a:p>
          <a:p>
            <a:pPr marL="0" lvl="0" indent="0">
              <a:buNone/>
            </a:pPr>
            <a:r>
              <a:rPr lang="en-IE" b="1" dirty="0"/>
              <a:t>3)Culture and religion</a:t>
            </a:r>
          </a:p>
          <a:p>
            <a:endParaRPr lang="en-IE" dirty="0"/>
          </a:p>
        </p:txBody>
      </p:sp>
    </p:spTree>
    <p:extLst>
      <p:ext uri="{BB962C8B-B14F-4D97-AF65-F5344CB8AC3E}">
        <p14:creationId xmlns:p14="http://schemas.microsoft.com/office/powerpoint/2010/main" val="425114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Assessment</a:t>
            </a:r>
          </a:p>
        </p:txBody>
      </p:sp>
      <p:sp>
        <p:nvSpPr>
          <p:cNvPr id="3" name="Content Placeholder 2"/>
          <p:cNvSpPr>
            <a:spLocks noGrp="1"/>
          </p:cNvSpPr>
          <p:nvPr>
            <p:ph idx="1"/>
          </p:nvPr>
        </p:nvSpPr>
        <p:spPr/>
        <p:txBody>
          <a:bodyPr>
            <a:normAutofit fontScale="70000" lnSpcReduction="20000"/>
          </a:bodyPr>
          <a:lstStyle/>
          <a:p>
            <a:r>
              <a:rPr lang="en-IE" b="1" i="1" dirty="0"/>
              <a:t>Terminal Examination = 80% (Honours and Ordinary)</a:t>
            </a:r>
            <a:endParaRPr lang="en-IE" dirty="0"/>
          </a:p>
          <a:p>
            <a:pPr marL="0" indent="0">
              <a:buNone/>
            </a:pPr>
            <a:endParaRPr lang="en-IE" dirty="0"/>
          </a:p>
          <a:p>
            <a:r>
              <a:rPr lang="en-IE" dirty="0"/>
              <a:t>The examination last 2hrs and 50 </a:t>
            </a:r>
            <a:r>
              <a:rPr lang="en-IE" dirty="0" err="1"/>
              <a:t>mins</a:t>
            </a:r>
            <a:r>
              <a:rPr lang="en-IE" dirty="0"/>
              <a:t>. All four modules are examined and each is worth 20% of the final exam. During this time, students will answer the compulsory documents question mentioned above and will write an essay on the 3 other modules they have completed. (i.e. 3 essays and the documents question, all worth equal marks). For each module studied there will be 4 essay titles given and students will have to choose 1. (</a:t>
            </a:r>
            <a:r>
              <a:rPr lang="en-IE" dirty="0" err="1"/>
              <a:t>i.e</a:t>
            </a:r>
            <a:r>
              <a:rPr lang="en-IE" dirty="0"/>
              <a:t> 3 essays out of 12).</a:t>
            </a:r>
          </a:p>
          <a:p>
            <a:pPr marL="0" indent="0">
              <a:buNone/>
            </a:pPr>
            <a:endParaRPr lang="en-IE" dirty="0"/>
          </a:p>
          <a:p>
            <a:r>
              <a:rPr lang="en-IE" dirty="0"/>
              <a:t>At Ordinary Level students also answer on the 4 modules. One document question and 3 general questions, 1 on each of the other 3 modules. The general questions provide a document as a stimulus for students and though there is only 1 provided per module, there are choices built into each question so that the student answers 1 set of short answer comprehension questions, 1 paragraph (out of 4) and 1 short essay (out of 4). The short essay is approx. 1 page in length.</a:t>
            </a:r>
          </a:p>
          <a:p>
            <a:endParaRPr lang="en-IE" dirty="0"/>
          </a:p>
        </p:txBody>
      </p:sp>
    </p:spTree>
    <p:extLst>
      <p:ext uri="{BB962C8B-B14F-4D97-AF65-F5344CB8AC3E}">
        <p14:creationId xmlns:p14="http://schemas.microsoft.com/office/powerpoint/2010/main" val="133336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The Research Study Report</a:t>
            </a:r>
          </a:p>
        </p:txBody>
      </p:sp>
      <p:sp>
        <p:nvSpPr>
          <p:cNvPr id="3" name="Content Placeholder 2"/>
          <p:cNvSpPr>
            <a:spLocks noGrp="1"/>
          </p:cNvSpPr>
          <p:nvPr>
            <p:ph idx="1"/>
          </p:nvPr>
        </p:nvSpPr>
        <p:spPr/>
        <p:txBody>
          <a:bodyPr>
            <a:normAutofit fontScale="85000" lnSpcReduction="20000"/>
          </a:bodyPr>
          <a:lstStyle/>
          <a:p>
            <a:pPr marL="0" indent="0">
              <a:buNone/>
            </a:pPr>
            <a:r>
              <a:rPr lang="en-IE" b="1" i="1" dirty="0"/>
              <a:t>Research Study Report = 20% (Honours and Ordinary)</a:t>
            </a:r>
            <a:endParaRPr lang="en-IE" dirty="0"/>
          </a:p>
          <a:p>
            <a:pPr marL="0" indent="0">
              <a:buNone/>
            </a:pPr>
            <a:r>
              <a:rPr lang="en-IE" dirty="0"/>
              <a:t>Each student will be required to complete an individual study of an event/person of historical significance. This topic is chosen by the student with the support of his teacher and can be taken from any of the 12 modules of the LC syllabus. The RSR involves independent research on the part of the student and the writing up of a report .</a:t>
            </a:r>
          </a:p>
          <a:p>
            <a:pPr marL="0" indent="0">
              <a:buNone/>
            </a:pPr>
            <a:r>
              <a:rPr lang="en-IE" dirty="0"/>
              <a:t> </a:t>
            </a:r>
          </a:p>
          <a:p>
            <a:pPr marL="0" indent="0">
              <a:buNone/>
            </a:pPr>
            <a:r>
              <a:rPr lang="en-IE" dirty="0"/>
              <a:t>The RSR is </a:t>
            </a:r>
            <a:r>
              <a:rPr lang="en-IE" dirty="0" err="1"/>
              <a:t>presubmitted</a:t>
            </a:r>
            <a:r>
              <a:rPr lang="en-IE" dirty="0"/>
              <a:t> and is worth 20% of the overall marks awarded. (Honours and Ordinary) The RSR provides students with a fantastic opportunity to complete part of the LC History assessment to the highest standard in advance of the exam and thereby give themselves the best chance to reach their full potential.</a:t>
            </a:r>
          </a:p>
          <a:p>
            <a:endParaRPr lang="en-IE" dirty="0"/>
          </a:p>
        </p:txBody>
      </p:sp>
    </p:spTree>
    <p:extLst>
      <p:ext uri="{BB962C8B-B14F-4D97-AF65-F5344CB8AC3E}">
        <p14:creationId xmlns:p14="http://schemas.microsoft.com/office/powerpoint/2010/main" val="2755917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7584" y="704850"/>
            <a:ext cx="7402016" cy="1143000"/>
          </a:xfrm>
        </p:spPr>
        <p:txBody>
          <a:bodyPr/>
          <a:lstStyle/>
          <a:p>
            <a:pPr algn="ctr"/>
            <a:r>
              <a:rPr lang="en-IE" dirty="0"/>
              <a:t>History In Belvedere - 2012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698477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46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History in Belvedere - 2012</a:t>
            </a:r>
          </a:p>
        </p:txBody>
      </p:sp>
      <p:sp>
        <p:nvSpPr>
          <p:cNvPr id="3" name="Content Placeholder 2"/>
          <p:cNvSpPr>
            <a:spLocks noGrp="1"/>
          </p:cNvSpPr>
          <p:nvPr>
            <p:ph idx="1"/>
          </p:nvPr>
        </p:nvSpPr>
        <p:spPr/>
        <p:txBody>
          <a:bodyPr/>
          <a:lstStyle/>
          <a:p>
            <a:endParaRPr lang="en-IE" dirty="0"/>
          </a:p>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988840"/>
            <a:ext cx="741682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71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History in Belvedere - 2014</a:t>
            </a:r>
          </a:p>
        </p:txBody>
      </p:sp>
      <p:sp>
        <p:nvSpPr>
          <p:cNvPr id="3" name="Content Placeholder 2"/>
          <p:cNvSpPr>
            <a:spLocks noGrp="1"/>
          </p:cNvSpPr>
          <p:nvPr>
            <p:ph idx="1"/>
          </p:nvPr>
        </p:nvSpPr>
        <p:spPr/>
        <p:txBody>
          <a:bodyPr>
            <a:normAutofit/>
          </a:bodyPr>
          <a:lstStyle/>
          <a:p>
            <a:pPr marL="0" indent="0">
              <a:buNone/>
            </a:pPr>
            <a:r>
              <a:rPr lang="en-IE" dirty="0"/>
              <a:t>History students in Belvedere have also taken part 	in one or more of the following Field Trips in the past;</a:t>
            </a:r>
          </a:p>
          <a:p>
            <a:pPr marL="393192" lvl="1" indent="0">
              <a:buNone/>
            </a:pPr>
            <a:r>
              <a:rPr lang="en-IE" dirty="0"/>
              <a:t>	1) </a:t>
            </a:r>
            <a:r>
              <a:rPr lang="en-IE" dirty="0" err="1"/>
              <a:t>Glasnevin</a:t>
            </a:r>
            <a:r>
              <a:rPr lang="en-IE" dirty="0"/>
              <a:t> Cemetery</a:t>
            </a:r>
          </a:p>
          <a:p>
            <a:pPr marL="393192" lvl="1" indent="0">
              <a:buNone/>
            </a:pPr>
            <a:r>
              <a:rPr lang="en-IE" dirty="0"/>
              <a:t>	2) Collins’ Barracks</a:t>
            </a:r>
          </a:p>
          <a:p>
            <a:pPr marL="393192" lvl="1" indent="0">
              <a:buNone/>
            </a:pPr>
            <a:r>
              <a:rPr lang="en-IE" dirty="0"/>
              <a:t>	3) The Imperial War Museum – London</a:t>
            </a:r>
          </a:p>
          <a:p>
            <a:pPr marL="393192" lvl="1" indent="0">
              <a:buNone/>
            </a:pPr>
            <a:r>
              <a:rPr lang="en-IE" dirty="0"/>
              <a:t>	4) The National History Museum </a:t>
            </a:r>
          </a:p>
          <a:p>
            <a:pPr marL="393192" lvl="1" indent="0">
              <a:buNone/>
            </a:pPr>
            <a:endParaRPr lang="en-IE" dirty="0"/>
          </a:p>
          <a:p>
            <a:pPr marL="393192" lvl="1" indent="0">
              <a:buNone/>
            </a:pPr>
            <a:r>
              <a:rPr lang="en-IE" dirty="0"/>
              <a:t>We have also invited guest speakers into classes to discuss their involvement in or perspective on a particular historical event.</a:t>
            </a:r>
          </a:p>
        </p:txBody>
      </p:sp>
    </p:spTree>
    <p:extLst>
      <p:ext uri="{BB962C8B-B14F-4D97-AF65-F5344CB8AC3E}">
        <p14:creationId xmlns:p14="http://schemas.microsoft.com/office/powerpoint/2010/main" val="679580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Who should choose History?</a:t>
            </a:r>
          </a:p>
        </p:txBody>
      </p:sp>
      <p:sp>
        <p:nvSpPr>
          <p:cNvPr id="3" name="Content Placeholder 2"/>
          <p:cNvSpPr>
            <a:spLocks noGrp="1"/>
          </p:cNvSpPr>
          <p:nvPr>
            <p:ph idx="1"/>
          </p:nvPr>
        </p:nvSpPr>
        <p:spPr/>
        <p:txBody>
          <a:bodyPr/>
          <a:lstStyle/>
          <a:p>
            <a:pPr marL="0" indent="0">
              <a:buNone/>
            </a:pPr>
            <a:r>
              <a:rPr lang="en-IE" dirty="0"/>
              <a:t>Students who choose LC History should…</a:t>
            </a:r>
          </a:p>
          <a:p>
            <a:pPr marL="0" indent="0">
              <a:buNone/>
            </a:pPr>
            <a:r>
              <a:rPr lang="en-IE" dirty="0"/>
              <a:t>1) …be interested in events and people from the past</a:t>
            </a:r>
          </a:p>
          <a:p>
            <a:pPr marL="0" indent="0">
              <a:buNone/>
            </a:pPr>
            <a:r>
              <a:rPr lang="en-IE" dirty="0"/>
              <a:t>2) …be interested in going beyond mere facts and asking the what, why, how and the consequences of historical events. </a:t>
            </a:r>
          </a:p>
          <a:p>
            <a:pPr marL="0" indent="0">
              <a:buNone/>
            </a:pPr>
            <a:r>
              <a:rPr lang="en-IE" dirty="0"/>
              <a:t>3) …be capable in English.</a:t>
            </a:r>
          </a:p>
          <a:p>
            <a:pPr marL="0" indent="0">
              <a:buNone/>
            </a:pPr>
            <a:r>
              <a:rPr lang="en-IE" dirty="0"/>
              <a:t>4) … be prepared to think independently.</a:t>
            </a:r>
          </a:p>
          <a:p>
            <a:pPr marL="0" indent="0">
              <a:buNone/>
            </a:pPr>
            <a:r>
              <a:rPr lang="en-IE" dirty="0"/>
              <a:t>5) …Should NOT base their choice on what they achieved in JC History!</a:t>
            </a:r>
          </a:p>
        </p:txBody>
      </p:sp>
    </p:spTree>
    <p:extLst>
      <p:ext uri="{BB962C8B-B14F-4D97-AF65-F5344CB8AC3E}">
        <p14:creationId xmlns:p14="http://schemas.microsoft.com/office/powerpoint/2010/main" val="2991269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55576" y="980728"/>
            <a:ext cx="7848872" cy="5343872"/>
          </a:xfrm>
        </p:spPr>
        <p:txBody>
          <a:bodyPr>
            <a:normAutofit/>
          </a:bodyPr>
          <a:lstStyle/>
          <a:p>
            <a:endParaRPr lang="en-IE" dirty="0"/>
          </a:p>
          <a:p>
            <a:pPr marL="0" indent="0">
              <a:buNone/>
            </a:pPr>
            <a:r>
              <a:rPr lang="en-IE" sz="6000" dirty="0">
                <a:latin typeface="Book Antiqua" pitchFamily="18" charset="0"/>
              </a:rPr>
              <a:t>History is who we are and why we are the way we are.</a:t>
            </a:r>
          </a:p>
          <a:p>
            <a:pPr marL="0" indent="0">
              <a:buNone/>
            </a:pPr>
            <a:r>
              <a:rPr lang="en-IE" sz="6000" dirty="0"/>
              <a:t>					</a:t>
            </a:r>
            <a:r>
              <a:rPr lang="en-IE" sz="2400" dirty="0"/>
              <a:t>(David McCullough)</a:t>
            </a:r>
          </a:p>
        </p:txBody>
      </p:sp>
    </p:spTree>
    <p:extLst>
      <p:ext uri="{BB962C8B-B14F-4D97-AF65-F5344CB8AC3E}">
        <p14:creationId xmlns:p14="http://schemas.microsoft.com/office/powerpoint/2010/main" val="30424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Why Study History???</a:t>
            </a:r>
          </a:p>
        </p:txBody>
      </p:sp>
      <p:sp>
        <p:nvSpPr>
          <p:cNvPr id="3" name="Content Placeholder 2"/>
          <p:cNvSpPr>
            <a:spLocks noGrp="1"/>
          </p:cNvSpPr>
          <p:nvPr>
            <p:ph idx="1"/>
          </p:nvPr>
        </p:nvSpPr>
        <p:spPr/>
        <p:txBody>
          <a:bodyPr/>
          <a:lstStyle/>
          <a:p>
            <a:pPr marL="0" indent="0">
              <a:buNone/>
            </a:pPr>
            <a:r>
              <a:rPr lang="en-IE" dirty="0"/>
              <a:t>Your choice of subject for Leaving Certificate may influence your future career or third level options</a:t>
            </a:r>
          </a:p>
          <a:p>
            <a:pPr marL="0" indent="0">
              <a:buNone/>
            </a:pPr>
            <a:r>
              <a:rPr lang="en-IE" dirty="0"/>
              <a:t>Why not think about what history can offer?</a:t>
            </a:r>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r>
              <a:rPr lang="en-IE" sz="1600" dirty="0"/>
              <a:t>			Weekly Freeman, 1885</a:t>
            </a:r>
          </a:p>
          <a:p>
            <a:endParaRPr lang="en-I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84984"/>
            <a:ext cx="453650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43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up)">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Why Study History???</a:t>
            </a:r>
          </a:p>
        </p:txBody>
      </p:sp>
      <p:sp>
        <p:nvSpPr>
          <p:cNvPr id="3" name="Content Placeholder 2"/>
          <p:cNvSpPr>
            <a:spLocks noGrp="1"/>
          </p:cNvSpPr>
          <p:nvPr>
            <p:ph idx="1"/>
          </p:nvPr>
        </p:nvSpPr>
        <p:spPr>
          <a:xfrm>
            <a:off x="457200" y="1935480"/>
            <a:ext cx="8229600" cy="4733880"/>
          </a:xfrm>
        </p:spPr>
        <p:txBody>
          <a:bodyPr>
            <a:normAutofit lnSpcReduction="10000"/>
          </a:bodyPr>
          <a:lstStyle/>
          <a:p>
            <a:pPr marL="0" indent="0">
              <a:buNone/>
            </a:pPr>
            <a:r>
              <a:rPr lang="en-IE" dirty="0"/>
              <a:t>History is very relevant to modern life.</a:t>
            </a:r>
          </a:p>
          <a:p>
            <a:pPr marL="0" indent="0">
              <a:buNone/>
            </a:pPr>
            <a:r>
              <a:rPr lang="en-IE" dirty="0"/>
              <a:t>Many books, films and plays are inspired by historical events.</a:t>
            </a:r>
          </a:p>
          <a:p>
            <a:pPr marL="0" indent="0">
              <a:buNone/>
            </a:pPr>
            <a:r>
              <a:rPr lang="en-IE" dirty="0"/>
              <a:t>Many people enjoy history as a hobby, as can be seen in the popularity of history books, films and documentaries.</a:t>
            </a:r>
          </a:p>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endParaRPr lang="en-IE" sz="1600" dirty="0"/>
          </a:p>
          <a:p>
            <a:pPr marL="0" indent="0">
              <a:buNone/>
            </a:pPr>
            <a:r>
              <a:rPr lang="en-IE" sz="1600" dirty="0"/>
              <a:t>Arthur Griffith				Michael Collins</a:t>
            </a:r>
          </a:p>
          <a:p>
            <a:pPr marL="0" indent="0">
              <a:buNone/>
            </a:pPr>
            <a:endParaRPr lang="en-IE" dirty="0"/>
          </a:p>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37112"/>
            <a:ext cx="211455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365104"/>
            <a:ext cx="237626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66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Why Study History???</a:t>
            </a:r>
          </a:p>
        </p:txBody>
      </p:sp>
      <p:sp>
        <p:nvSpPr>
          <p:cNvPr id="3" name="Content Placeholder 2"/>
          <p:cNvSpPr>
            <a:spLocks noGrp="1"/>
          </p:cNvSpPr>
          <p:nvPr>
            <p:ph idx="1"/>
          </p:nvPr>
        </p:nvSpPr>
        <p:spPr/>
        <p:txBody>
          <a:bodyPr>
            <a:normAutofit/>
          </a:bodyPr>
          <a:lstStyle/>
          <a:p>
            <a:pPr marL="0" indent="0">
              <a:buNone/>
            </a:pPr>
            <a:r>
              <a:rPr lang="en-IE" sz="2000" dirty="0"/>
              <a:t>History also helps us to understand many of the issues that affect the world today.</a:t>
            </a:r>
          </a:p>
          <a:p>
            <a:pPr marL="0" indent="0">
              <a:buNone/>
            </a:pPr>
            <a:r>
              <a:rPr lang="en-IE" sz="2000" dirty="0"/>
              <a:t>By broadening your knowledge of current affairs, you are developing yourself personally and preparing yourself more fully for adult and working life.</a:t>
            </a:r>
          </a:p>
          <a:p>
            <a:pPr marL="0" indent="0">
              <a:buNone/>
            </a:pPr>
            <a:r>
              <a:rPr lang="en-IE" sz="2000" dirty="0"/>
              <a:t>History is unique in that it investigates how human life has changed over time.</a:t>
            </a:r>
          </a:p>
          <a:p>
            <a:pPr marL="0" indent="0">
              <a:buNone/>
            </a:pPr>
            <a:r>
              <a:rPr lang="en-IE" sz="2000" dirty="0"/>
              <a:t>You will develop your understanding of change through the perspectives of political, social, cultural, economic, religious and scientific history.</a:t>
            </a:r>
          </a:p>
          <a:p>
            <a:pPr marL="0" indent="0">
              <a:buNone/>
            </a:pPr>
            <a:r>
              <a:rPr lang="en-IE" sz="2000" dirty="0"/>
              <a:t>You will develop an appreciation of the society in which you live and of other societies, past and present.</a:t>
            </a:r>
          </a:p>
          <a:p>
            <a:pPr marL="0" indent="0">
              <a:buNone/>
            </a:pPr>
            <a:r>
              <a:rPr lang="en-IE" sz="2000" dirty="0"/>
              <a:t>You will also develop a greater awareness of your own identity and traditions.</a:t>
            </a:r>
          </a:p>
          <a:p>
            <a:endParaRPr lang="en-IE" dirty="0"/>
          </a:p>
        </p:txBody>
      </p:sp>
    </p:spTree>
    <p:extLst>
      <p:ext uri="{BB962C8B-B14F-4D97-AF65-F5344CB8AC3E}">
        <p14:creationId xmlns:p14="http://schemas.microsoft.com/office/powerpoint/2010/main" val="206111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up)">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up)">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Relevance to Careers</a:t>
            </a:r>
          </a:p>
        </p:txBody>
      </p:sp>
      <p:sp>
        <p:nvSpPr>
          <p:cNvPr id="3" name="Content Placeholder 2"/>
          <p:cNvSpPr>
            <a:spLocks noGrp="1"/>
          </p:cNvSpPr>
          <p:nvPr>
            <p:ph idx="1"/>
          </p:nvPr>
        </p:nvSpPr>
        <p:spPr/>
        <p:txBody>
          <a:bodyPr/>
          <a:lstStyle/>
          <a:p>
            <a:pPr marL="0" indent="0">
              <a:buNone/>
            </a:pPr>
            <a:r>
              <a:rPr lang="en-IE" dirty="0"/>
              <a:t>Employers tend to see those with a history education as:</a:t>
            </a:r>
          </a:p>
          <a:p>
            <a:pPr marL="0" indent="0">
              <a:buNone/>
            </a:pPr>
            <a:r>
              <a:rPr lang="en-IE" dirty="0"/>
              <a:t>	</a:t>
            </a:r>
          </a:p>
          <a:p>
            <a:pPr marL="0" indent="0">
              <a:buNone/>
            </a:pPr>
            <a:r>
              <a:rPr lang="en-IE" dirty="0"/>
              <a:t>	* Independent thinkers</a:t>
            </a:r>
          </a:p>
          <a:p>
            <a:pPr marL="0" indent="0">
              <a:buNone/>
            </a:pPr>
            <a:r>
              <a:rPr lang="en-IE" dirty="0"/>
              <a:t>	* Open-minded and objective</a:t>
            </a:r>
          </a:p>
          <a:p>
            <a:pPr marL="0" indent="0">
              <a:buNone/>
            </a:pPr>
            <a:r>
              <a:rPr lang="en-IE" dirty="0"/>
              <a:t>	* Disciplined</a:t>
            </a:r>
          </a:p>
          <a:p>
            <a:pPr marL="0" indent="0">
              <a:buNone/>
            </a:pPr>
            <a:r>
              <a:rPr lang="en-IE" dirty="0"/>
              <a:t>	* Good communicators</a:t>
            </a:r>
          </a:p>
          <a:p>
            <a:pPr marL="0" indent="0">
              <a:buNone/>
            </a:pPr>
            <a:r>
              <a:rPr lang="en-IE" dirty="0"/>
              <a:t>	* Able to analyse issues and problems</a:t>
            </a:r>
          </a:p>
          <a:p>
            <a:pPr marL="0" indent="0">
              <a:buNone/>
            </a:pPr>
            <a:r>
              <a:rPr lang="en-IE" dirty="0"/>
              <a:t>	* Able to put together logical arguments</a:t>
            </a:r>
          </a:p>
          <a:p>
            <a:endParaRPr lang="en-IE" dirty="0"/>
          </a:p>
        </p:txBody>
      </p:sp>
    </p:spTree>
    <p:extLst>
      <p:ext uri="{BB962C8B-B14F-4D97-AF65-F5344CB8AC3E}">
        <p14:creationId xmlns:p14="http://schemas.microsoft.com/office/powerpoint/2010/main" val="127865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up)">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up)">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up)">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ipe(up)">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Relevance to Careers</a:t>
            </a:r>
          </a:p>
        </p:txBody>
      </p:sp>
      <p:sp>
        <p:nvSpPr>
          <p:cNvPr id="3" name="Content Placeholder 2"/>
          <p:cNvSpPr>
            <a:spLocks noGrp="1"/>
          </p:cNvSpPr>
          <p:nvPr>
            <p:ph idx="1"/>
          </p:nvPr>
        </p:nvSpPr>
        <p:spPr>
          <a:xfrm>
            <a:off x="457200" y="1935480"/>
            <a:ext cx="8229600" cy="4517856"/>
          </a:xfrm>
        </p:spPr>
        <p:txBody>
          <a:bodyPr>
            <a:normAutofit fontScale="92500" lnSpcReduction="20000"/>
          </a:bodyPr>
          <a:lstStyle/>
          <a:p>
            <a:r>
              <a:rPr lang="en-IE" dirty="0"/>
              <a:t>Historians are regarded as having had an education that trains their minds to assemble, organise and present facts and opinions and this is a very useful quality in many walks of life and careers … history is an excellent preparation for very many other jobs.</a:t>
            </a:r>
          </a:p>
          <a:p>
            <a:endParaRPr lang="en-IE" dirty="0"/>
          </a:p>
          <a:p>
            <a:endParaRPr lang="en-IE" dirty="0"/>
          </a:p>
          <a:p>
            <a:endParaRPr lang="en-IE" dirty="0"/>
          </a:p>
          <a:p>
            <a:endParaRPr lang="en-IE" dirty="0"/>
          </a:p>
          <a:p>
            <a:pPr marL="0" indent="0">
              <a:buNone/>
            </a:pPr>
            <a:endParaRPr lang="en-IE" dirty="0"/>
          </a:p>
          <a:p>
            <a:pPr marL="0" indent="0">
              <a:buNone/>
            </a:pPr>
            <a:endParaRPr lang="en-IE" dirty="0"/>
          </a:p>
          <a:p>
            <a:pPr marL="0" indent="0">
              <a:buNone/>
            </a:pPr>
            <a:endParaRPr lang="en-IE" dirty="0"/>
          </a:p>
          <a:p>
            <a:pPr marL="0" indent="0" algn="ctr">
              <a:buNone/>
            </a:pPr>
            <a:r>
              <a:rPr lang="en-IE" dirty="0"/>
              <a:t>The Eucharistic Congress 1932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861048"/>
            <a:ext cx="3629025" cy="2064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42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wipe(up)">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Communication Skills</a:t>
            </a:r>
          </a:p>
        </p:txBody>
      </p:sp>
      <p:sp>
        <p:nvSpPr>
          <p:cNvPr id="3" name="Content Placeholder 2"/>
          <p:cNvSpPr>
            <a:spLocks noGrp="1"/>
          </p:cNvSpPr>
          <p:nvPr>
            <p:ph idx="1"/>
          </p:nvPr>
        </p:nvSpPr>
        <p:spPr/>
        <p:txBody>
          <a:bodyPr/>
          <a:lstStyle/>
          <a:p>
            <a:pPr marL="0" indent="0">
              <a:buNone/>
            </a:pPr>
            <a:r>
              <a:rPr lang="en-IE" dirty="0"/>
              <a:t>The study of history is not just  about interpreting the past but also presenting your thoughts.  History helps you to write in an organised, coherent, logical way, supporting your views with evidence.  This will help you in your other subjects, as well as in life and work later.</a:t>
            </a:r>
          </a:p>
          <a:p>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149080"/>
            <a:ext cx="2066925"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81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wipe(up)">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Research Skills</a:t>
            </a:r>
          </a:p>
        </p:txBody>
      </p:sp>
      <p:sp>
        <p:nvSpPr>
          <p:cNvPr id="3" name="Content Placeholder 2"/>
          <p:cNvSpPr>
            <a:spLocks noGrp="1"/>
          </p:cNvSpPr>
          <p:nvPr>
            <p:ph idx="1"/>
          </p:nvPr>
        </p:nvSpPr>
        <p:spPr/>
        <p:txBody>
          <a:bodyPr>
            <a:normAutofit fontScale="92500" lnSpcReduction="20000"/>
          </a:bodyPr>
          <a:lstStyle/>
          <a:p>
            <a:pPr marL="0" indent="0">
              <a:buNone/>
            </a:pPr>
            <a:r>
              <a:rPr lang="en-IE" dirty="0"/>
              <a:t>Your study of the past will </a:t>
            </a:r>
          </a:p>
          <a:p>
            <a:pPr marL="0" indent="0">
              <a:buNone/>
            </a:pPr>
            <a:r>
              <a:rPr lang="en-IE" dirty="0"/>
              <a:t>introduce you to many </a:t>
            </a:r>
          </a:p>
          <a:p>
            <a:pPr marL="0" indent="0">
              <a:buNone/>
            </a:pPr>
            <a:r>
              <a:rPr lang="en-IE" dirty="0"/>
              <a:t>different types of evidence, </a:t>
            </a:r>
          </a:p>
          <a:p>
            <a:pPr marL="0" indent="0">
              <a:buNone/>
            </a:pPr>
            <a:r>
              <a:rPr lang="en-IE" dirty="0"/>
              <a:t>such as:</a:t>
            </a:r>
          </a:p>
          <a:p>
            <a:pPr marL="0" indent="0">
              <a:buNone/>
            </a:pPr>
            <a:r>
              <a:rPr lang="en-IE" dirty="0"/>
              <a:t>•Maps</a:t>
            </a:r>
          </a:p>
          <a:p>
            <a:pPr marL="0" indent="0">
              <a:buNone/>
            </a:pPr>
            <a:r>
              <a:rPr lang="en-IE" dirty="0"/>
              <a:t>•Photographs</a:t>
            </a:r>
          </a:p>
          <a:p>
            <a:pPr marL="0" indent="0">
              <a:buNone/>
            </a:pPr>
            <a:r>
              <a:rPr lang="en-IE" dirty="0"/>
              <a:t>•Political cartoons</a:t>
            </a:r>
          </a:p>
          <a:p>
            <a:pPr marL="0" indent="0">
              <a:buNone/>
            </a:pPr>
            <a:r>
              <a:rPr lang="en-IE" dirty="0"/>
              <a:t>•Diary entries</a:t>
            </a:r>
          </a:p>
          <a:p>
            <a:pPr marL="0" indent="0">
              <a:buNone/>
            </a:pPr>
            <a:r>
              <a:rPr lang="en-IE" dirty="0"/>
              <a:t>•Memoirs</a:t>
            </a:r>
          </a:p>
          <a:p>
            <a:pPr marL="0" indent="0">
              <a:buNone/>
            </a:pPr>
            <a:r>
              <a:rPr lang="en-IE" dirty="0"/>
              <a:t>•Photographs</a:t>
            </a:r>
          </a:p>
          <a:p>
            <a:pPr marL="0" indent="0">
              <a:buNone/>
            </a:pPr>
            <a:r>
              <a:rPr lang="en-IE" dirty="0"/>
              <a:t>•Official records</a:t>
            </a:r>
          </a:p>
          <a:p>
            <a:pPr marL="2286000" lvl="8" indent="0">
              <a:buNone/>
            </a:pPr>
            <a:r>
              <a:rPr lang="en-IE" dirty="0"/>
              <a:t>			Building the Berlin Wall</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564904"/>
            <a:ext cx="4248472" cy="318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6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a:t>Research Skills</a:t>
            </a:r>
          </a:p>
        </p:txBody>
      </p:sp>
      <p:sp>
        <p:nvSpPr>
          <p:cNvPr id="3" name="Content Placeholder 2"/>
          <p:cNvSpPr>
            <a:spLocks noGrp="1"/>
          </p:cNvSpPr>
          <p:nvPr>
            <p:ph idx="1"/>
          </p:nvPr>
        </p:nvSpPr>
        <p:spPr/>
        <p:txBody>
          <a:bodyPr>
            <a:normAutofit fontScale="92500" lnSpcReduction="10000"/>
          </a:bodyPr>
          <a:lstStyle/>
          <a:p>
            <a:pPr marL="0" indent="0">
              <a:buNone/>
            </a:pPr>
            <a:r>
              <a:rPr lang="en-IE" dirty="0"/>
              <a:t>By exploring these types of evidence you will enhance your research skills.</a:t>
            </a:r>
          </a:p>
          <a:p>
            <a:pPr marL="0" indent="0">
              <a:buNone/>
            </a:pPr>
            <a:r>
              <a:rPr lang="en-IE" dirty="0"/>
              <a:t>You will become skilled at locating historical data from different sources, evaluating it and recording and presenting your findings.</a:t>
            </a:r>
          </a:p>
          <a:p>
            <a:pPr marL="0" indent="0">
              <a:buNone/>
            </a:pPr>
            <a:r>
              <a:rPr lang="en-IE" dirty="0"/>
              <a:t>You will also realise the importance of looking at issues from more than one point of view.</a:t>
            </a:r>
          </a:p>
          <a:p>
            <a:pPr marL="0" indent="0">
              <a:buNone/>
            </a:pPr>
            <a:r>
              <a:rPr lang="en-IE" dirty="0"/>
              <a:t>You will also develop your ability to think critically, to evaluate the usefulness of sources, to detect bias or propaganda.</a:t>
            </a:r>
          </a:p>
          <a:p>
            <a:pPr marL="0" indent="0">
              <a:buNone/>
            </a:pPr>
            <a:r>
              <a:rPr lang="en-IE" dirty="0"/>
              <a:t>These skills are very useful in many careers and in everyday life.</a:t>
            </a:r>
          </a:p>
          <a:p>
            <a:endParaRPr lang="en-IE" dirty="0"/>
          </a:p>
        </p:txBody>
      </p:sp>
    </p:spTree>
    <p:extLst>
      <p:ext uri="{BB962C8B-B14F-4D97-AF65-F5344CB8AC3E}">
        <p14:creationId xmlns:p14="http://schemas.microsoft.com/office/powerpoint/2010/main" val="64062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up)">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up)">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TotalTime>
  <Words>1423</Words>
  <Application>Microsoft Office PowerPoint</Application>
  <PresentationFormat>On-screen Show (4:3)</PresentationFormat>
  <Paragraphs>141</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Book Antiqua</vt:lpstr>
      <vt:lpstr>Calibri</vt:lpstr>
      <vt:lpstr>Constantia</vt:lpstr>
      <vt:lpstr>Wingdings 2</vt:lpstr>
      <vt:lpstr>Flow</vt:lpstr>
      <vt:lpstr>Leaving Certificate History </vt:lpstr>
      <vt:lpstr>Why Study History???</vt:lpstr>
      <vt:lpstr>Why Study History???</vt:lpstr>
      <vt:lpstr>Why Study History???</vt:lpstr>
      <vt:lpstr>Relevance to Careers</vt:lpstr>
      <vt:lpstr>Relevance to Careers</vt:lpstr>
      <vt:lpstr>Communication Skills</vt:lpstr>
      <vt:lpstr>Research Skills</vt:lpstr>
      <vt:lpstr>Research Skills</vt:lpstr>
      <vt:lpstr>IT Skills</vt:lpstr>
      <vt:lpstr>The LC Syllabus</vt:lpstr>
      <vt:lpstr>The LC Syllabus</vt:lpstr>
      <vt:lpstr>Assessment</vt:lpstr>
      <vt:lpstr>The Research Study Report</vt:lpstr>
      <vt:lpstr>History In Belvedere - 2012</vt:lpstr>
      <vt:lpstr>History in Belvedere - 2012</vt:lpstr>
      <vt:lpstr>History in Belvedere - 2014</vt:lpstr>
      <vt:lpstr>Who should choose History?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Certificate History</dc:title>
  <dc:creator>Niamh O'Donoghue</dc:creator>
  <cp:lastModifiedBy>Denis Keating</cp:lastModifiedBy>
  <cp:revision>10</cp:revision>
  <dcterms:created xsi:type="dcterms:W3CDTF">2013-02-26T10:24:20Z</dcterms:created>
  <dcterms:modified xsi:type="dcterms:W3CDTF">2026-01-16T10:09:59Z</dcterms:modified>
</cp:coreProperties>
</file>