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6"/>
  </p:notesMasterIdLst>
  <p:sldIdLst>
    <p:sldId id="261" r:id="rId5"/>
    <p:sldId id="263" r:id="rId6"/>
    <p:sldId id="275" r:id="rId7"/>
    <p:sldId id="270" r:id="rId8"/>
    <p:sldId id="264" r:id="rId9"/>
    <p:sldId id="266" r:id="rId10"/>
    <p:sldId id="267" r:id="rId11"/>
    <p:sldId id="265" r:id="rId12"/>
    <p:sldId id="268" r:id="rId13"/>
    <p:sldId id="269" r:id="rId14"/>
    <p:sldId id="271" r:id="rId15"/>
    <p:sldId id="272" r:id="rId16"/>
    <p:sldId id="276" r:id="rId17"/>
    <p:sldId id="277" r:id="rId18"/>
    <p:sldId id="278" r:id="rId19"/>
    <p:sldId id="279" r:id="rId20"/>
    <p:sldId id="280" r:id="rId21"/>
    <p:sldId id="281" r:id="rId22"/>
    <p:sldId id="282" r:id="rId23"/>
    <p:sldId id="283" r:id="rId24"/>
    <p:sldId id="28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aroid Ryan" userId="7e5b3472-545b-4b32-970d-a1a0943899ec" providerId="ADAL" clId="{73265D1F-6284-4304-9F36-35FD1C49CCFC}"/>
    <pc:docChg chg="custSel mod modSld">
      <pc:chgData name="Gearoid Ryan" userId="7e5b3472-545b-4b32-970d-a1a0943899ec" providerId="ADAL" clId="{73265D1F-6284-4304-9F36-35FD1C49CCFC}" dt="2026-01-14T16:57:28.767" v="6" actId="20577"/>
      <pc:docMkLst>
        <pc:docMk/>
      </pc:docMkLst>
      <pc:sldChg chg="addSp delSp modSp mod">
        <pc:chgData name="Gearoid Ryan" userId="7e5b3472-545b-4b32-970d-a1a0943899ec" providerId="ADAL" clId="{73265D1F-6284-4304-9F36-35FD1C49CCFC}" dt="2026-01-14T16:57:28.767" v="6" actId="20577"/>
        <pc:sldMkLst>
          <pc:docMk/>
          <pc:sldMk cId="1700019937" sldId="267"/>
        </pc:sldMkLst>
        <pc:spChg chg="mod">
          <ac:chgData name="Gearoid Ryan" userId="7e5b3472-545b-4b32-970d-a1a0943899ec" providerId="ADAL" clId="{73265D1F-6284-4304-9F36-35FD1C49CCFC}" dt="2026-01-14T16:57:28.767" v="6" actId="20577"/>
          <ac:spMkLst>
            <pc:docMk/>
            <pc:sldMk cId="1700019937" sldId="267"/>
            <ac:spMk id="5" creationId="{C8EB74AD-1A22-4D04-AE1D-DED4004408F2}"/>
          </ac:spMkLst>
        </pc:spChg>
        <pc:picChg chg="add mod">
          <ac:chgData name="Gearoid Ryan" userId="7e5b3472-545b-4b32-970d-a1a0943899ec" providerId="ADAL" clId="{73265D1F-6284-4304-9F36-35FD1C49CCFC}" dt="2026-01-14T15:30:51.417" v="4" actId="14100"/>
          <ac:picMkLst>
            <pc:docMk/>
            <pc:sldMk cId="1700019937" sldId="267"/>
            <ac:picMk id="3" creationId="{C78309A5-7D5A-FB82-8ABC-71144B10E542}"/>
          </ac:picMkLst>
        </pc:picChg>
        <pc:picChg chg="del">
          <ac:chgData name="Gearoid Ryan" userId="7e5b3472-545b-4b32-970d-a1a0943899ec" providerId="ADAL" clId="{73265D1F-6284-4304-9F36-35FD1C49CCFC}" dt="2026-01-14T15:30:21.712" v="1" actId="478"/>
          <ac:picMkLst>
            <pc:docMk/>
            <pc:sldMk cId="1700019937" sldId="267"/>
            <ac:picMk id="4" creationId="{BA07DD4C-3C9B-476B-822C-E4F476FD03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1/14/2026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1/14/2026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1/14/2026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1/14/2026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1/14/2026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1/14/2026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1/14/2026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1/14/2026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1/14/2026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1/14/2026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GB"/>
              </a:p>
            </p:txBody>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fontScale="90000"/>
          </a:bodyPr>
          <a:lstStyle/>
          <a:p>
            <a:pPr algn="ctr"/>
            <a:r>
              <a:rPr lang="en-US" dirty="0"/>
              <a:t>Leaving certificate Technology </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a:t>Mr. Ryan and Mr. Roche</a:t>
            </a:r>
          </a:p>
        </p:txBody>
      </p:sp>
      <p:pic>
        <p:nvPicPr>
          <p:cNvPr id="6" name="Picture 5">
            <a:extLst>
              <a:ext uri="{FF2B5EF4-FFF2-40B4-BE49-F238E27FC236}">
                <a16:creationId xmlns:a16="http://schemas.microsoft.com/office/drawing/2014/main" id="{9A9797E5-2BF1-446C-8745-CE1C20E31431}"/>
              </a:ext>
            </a:extLst>
          </p:cNvPr>
          <p:cNvPicPr>
            <a:picLocks noChangeAspect="1"/>
          </p:cNvPicPr>
          <p:nvPr/>
        </p:nvPicPr>
        <p:blipFill>
          <a:blip r:embed="rId5"/>
          <a:stretch>
            <a:fillRect/>
          </a:stretch>
        </p:blipFill>
        <p:spPr>
          <a:xfrm>
            <a:off x="465118" y="147038"/>
            <a:ext cx="1957426" cy="2178802"/>
          </a:xfrm>
          <a:prstGeom prst="rect">
            <a:avLst/>
          </a:prstGeom>
        </p:spPr>
      </p:pic>
      <p:pic>
        <p:nvPicPr>
          <p:cNvPr id="33" name="Picture 32">
            <a:extLst>
              <a:ext uri="{FF2B5EF4-FFF2-40B4-BE49-F238E27FC236}">
                <a16:creationId xmlns:a16="http://schemas.microsoft.com/office/drawing/2014/main" id="{B4DAFEFC-312C-4484-88E6-9B5275C9CE5B}"/>
              </a:ext>
            </a:extLst>
          </p:cNvPr>
          <p:cNvPicPr>
            <a:picLocks noChangeAspect="1"/>
          </p:cNvPicPr>
          <p:nvPr/>
        </p:nvPicPr>
        <p:blipFill>
          <a:blip r:embed="rId5"/>
          <a:stretch>
            <a:fillRect/>
          </a:stretch>
        </p:blipFill>
        <p:spPr>
          <a:xfrm>
            <a:off x="9769456" y="118463"/>
            <a:ext cx="1957426" cy="2178802"/>
          </a:xfrm>
          <a:prstGeom prst="rect">
            <a:avLst/>
          </a:prstGeom>
        </p:spPr>
      </p:pic>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228ED-8ED4-4AC7-9E4C-1B99031E35C6}"/>
              </a:ext>
            </a:extLst>
          </p:cNvPr>
          <p:cNvPicPr>
            <a:picLocks noChangeAspect="1"/>
          </p:cNvPicPr>
          <p:nvPr/>
        </p:nvPicPr>
        <p:blipFill>
          <a:blip r:embed="rId2"/>
          <a:stretch>
            <a:fillRect/>
          </a:stretch>
        </p:blipFill>
        <p:spPr>
          <a:xfrm>
            <a:off x="1330063" y="430884"/>
            <a:ext cx="9582150" cy="1905000"/>
          </a:xfrm>
          <a:prstGeom prst="rect">
            <a:avLst/>
          </a:prstGeom>
        </p:spPr>
      </p:pic>
      <p:sp>
        <p:nvSpPr>
          <p:cNvPr id="5" name="TextBox 4">
            <a:extLst>
              <a:ext uri="{FF2B5EF4-FFF2-40B4-BE49-F238E27FC236}">
                <a16:creationId xmlns:a16="http://schemas.microsoft.com/office/drawing/2014/main" id="{A4BB9207-8116-4F2C-AB6E-D2617BCF0FD2}"/>
              </a:ext>
            </a:extLst>
          </p:cNvPr>
          <p:cNvSpPr txBox="1"/>
          <p:nvPr/>
        </p:nvSpPr>
        <p:spPr>
          <a:xfrm>
            <a:off x="1330063" y="2490640"/>
            <a:ext cx="10548594" cy="3539430"/>
          </a:xfrm>
          <a:prstGeom prst="rect">
            <a:avLst/>
          </a:prstGeom>
          <a:noFill/>
        </p:spPr>
        <p:txBody>
          <a:bodyPr wrap="square" rtlCol="0">
            <a:spAutoFit/>
          </a:bodyPr>
          <a:lstStyle/>
          <a:p>
            <a:r>
              <a:rPr lang="en-GB" sz="2800" dirty="0"/>
              <a:t>The 5 optional module out of which students will have to study any 2 are as follows:</a:t>
            </a:r>
            <a:endParaRPr lang="en-IE" sz="2800" dirty="0"/>
          </a:p>
          <a:p>
            <a:endParaRPr lang="en-GB" sz="2800" dirty="0"/>
          </a:p>
          <a:p>
            <a:pPr marL="285750" indent="-285750">
              <a:buFont typeface="Arial" panose="020B0604020202020204" pitchFamily="34" charset="0"/>
              <a:buChar char="•"/>
            </a:pPr>
            <a:r>
              <a:rPr lang="en-GB" sz="2800" dirty="0"/>
              <a:t>Electronics and Control</a:t>
            </a:r>
          </a:p>
          <a:p>
            <a:pPr marL="285750" indent="-285750">
              <a:buFont typeface="Arial" panose="020B0604020202020204" pitchFamily="34" charset="0"/>
              <a:buChar char="•"/>
            </a:pPr>
            <a:r>
              <a:rPr lang="en-GB" sz="2800" dirty="0"/>
              <a:t>Applied Control Systems</a:t>
            </a:r>
          </a:p>
          <a:p>
            <a:pPr marL="285750" indent="-285750">
              <a:buFont typeface="Arial" panose="020B0604020202020204" pitchFamily="34" charset="0"/>
              <a:buChar char="•"/>
            </a:pPr>
            <a:r>
              <a:rPr lang="en-GB" sz="2800" dirty="0"/>
              <a:t>Information and Communication Technology</a:t>
            </a:r>
          </a:p>
          <a:p>
            <a:pPr marL="285750" indent="-285750">
              <a:buFont typeface="Arial" panose="020B0604020202020204" pitchFamily="34" charset="0"/>
              <a:buChar char="•"/>
            </a:pPr>
            <a:r>
              <a:rPr lang="en-GB" sz="2800" dirty="0"/>
              <a:t>Manufacturing Systems</a:t>
            </a:r>
          </a:p>
          <a:p>
            <a:pPr marL="285750" indent="-285750">
              <a:buFont typeface="Arial" panose="020B0604020202020204" pitchFamily="34" charset="0"/>
              <a:buChar char="•"/>
            </a:pPr>
            <a:r>
              <a:rPr lang="en-GB" sz="2800" dirty="0"/>
              <a:t>Materials Technology</a:t>
            </a:r>
          </a:p>
        </p:txBody>
      </p:sp>
    </p:spTree>
    <p:extLst>
      <p:ext uri="{BB962C8B-B14F-4D97-AF65-F5344CB8AC3E}">
        <p14:creationId xmlns:p14="http://schemas.microsoft.com/office/powerpoint/2010/main" val="2118964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6FFFD3-D4CE-41EC-9574-8E8462498BD9}"/>
              </a:ext>
            </a:extLst>
          </p:cNvPr>
          <p:cNvPicPr>
            <a:picLocks noChangeAspect="1"/>
          </p:cNvPicPr>
          <p:nvPr/>
        </p:nvPicPr>
        <p:blipFill>
          <a:blip r:embed="rId2"/>
          <a:stretch>
            <a:fillRect/>
          </a:stretch>
        </p:blipFill>
        <p:spPr>
          <a:xfrm>
            <a:off x="1314450" y="642937"/>
            <a:ext cx="9563100" cy="5572125"/>
          </a:xfrm>
          <a:prstGeom prst="rect">
            <a:avLst/>
          </a:prstGeom>
        </p:spPr>
      </p:pic>
    </p:spTree>
    <p:extLst>
      <p:ext uri="{BB962C8B-B14F-4D97-AF65-F5344CB8AC3E}">
        <p14:creationId xmlns:p14="http://schemas.microsoft.com/office/powerpoint/2010/main" val="2961055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C691A-4BEC-480E-B836-1A919CAFE8E2}"/>
              </a:ext>
            </a:extLst>
          </p:cNvPr>
          <p:cNvPicPr>
            <a:picLocks noChangeAspect="1"/>
          </p:cNvPicPr>
          <p:nvPr/>
        </p:nvPicPr>
        <p:blipFill>
          <a:blip r:embed="rId2"/>
          <a:stretch>
            <a:fillRect/>
          </a:stretch>
        </p:blipFill>
        <p:spPr>
          <a:xfrm>
            <a:off x="1319212" y="985101"/>
            <a:ext cx="9553575" cy="2286000"/>
          </a:xfrm>
          <a:prstGeom prst="rect">
            <a:avLst/>
          </a:prstGeom>
        </p:spPr>
      </p:pic>
      <p:pic>
        <p:nvPicPr>
          <p:cNvPr id="3" name="Picture 2">
            <a:extLst>
              <a:ext uri="{FF2B5EF4-FFF2-40B4-BE49-F238E27FC236}">
                <a16:creationId xmlns:a16="http://schemas.microsoft.com/office/drawing/2014/main" id="{EBABFC1A-50C4-43EF-90AE-52D0BE975F52}"/>
              </a:ext>
            </a:extLst>
          </p:cNvPr>
          <p:cNvPicPr>
            <a:picLocks noChangeAspect="1"/>
          </p:cNvPicPr>
          <p:nvPr/>
        </p:nvPicPr>
        <p:blipFill>
          <a:blip r:embed="rId3"/>
          <a:stretch>
            <a:fillRect/>
          </a:stretch>
        </p:blipFill>
        <p:spPr>
          <a:xfrm>
            <a:off x="1319212" y="3271101"/>
            <a:ext cx="8191500" cy="2209800"/>
          </a:xfrm>
          <a:prstGeom prst="rect">
            <a:avLst/>
          </a:prstGeom>
        </p:spPr>
      </p:pic>
    </p:spTree>
    <p:extLst>
      <p:ext uri="{BB962C8B-B14F-4D97-AF65-F5344CB8AC3E}">
        <p14:creationId xmlns:p14="http://schemas.microsoft.com/office/powerpoint/2010/main" val="274717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C4A8-9719-460E-90A2-643C32692B7A}"/>
              </a:ext>
            </a:extLst>
          </p:cNvPr>
          <p:cNvSpPr>
            <a:spLocks noGrp="1"/>
          </p:cNvSpPr>
          <p:nvPr>
            <p:ph type="title"/>
          </p:nvPr>
        </p:nvSpPr>
        <p:spPr>
          <a:xfrm>
            <a:off x="1537339" y="1950430"/>
            <a:ext cx="9905998" cy="1478570"/>
          </a:xfrm>
        </p:spPr>
        <p:txBody>
          <a:bodyPr>
            <a:noAutofit/>
          </a:bodyPr>
          <a:lstStyle/>
          <a:p>
            <a:pPr algn="ctr"/>
            <a:r>
              <a:rPr lang="en-GB" sz="7200" dirty="0"/>
              <a:t>PREVIOUS Leaving cert PROJECT EXAMPLES</a:t>
            </a:r>
            <a:endParaRPr lang="en-IE" sz="7200" dirty="0"/>
          </a:p>
        </p:txBody>
      </p:sp>
    </p:spTree>
    <p:extLst>
      <p:ext uri="{BB962C8B-B14F-4D97-AF65-F5344CB8AC3E}">
        <p14:creationId xmlns:p14="http://schemas.microsoft.com/office/powerpoint/2010/main" val="169830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60047D-079D-41DC-B281-DC37F8C6C6E7}"/>
              </a:ext>
            </a:extLst>
          </p:cNvPr>
          <p:cNvPicPr>
            <a:picLocks noChangeAspect="1"/>
          </p:cNvPicPr>
          <p:nvPr/>
        </p:nvPicPr>
        <p:blipFill>
          <a:blip r:embed="rId2"/>
          <a:stretch>
            <a:fillRect/>
          </a:stretch>
        </p:blipFill>
        <p:spPr>
          <a:xfrm>
            <a:off x="2064370" y="221252"/>
            <a:ext cx="8315068" cy="6386937"/>
          </a:xfrm>
          <a:prstGeom prst="rect">
            <a:avLst/>
          </a:prstGeom>
        </p:spPr>
      </p:pic>
    </p:spTree>
    <p:extLst>
      <p:ext uri="{BB962C8B-B14F-4D97-AF65-F5344CB8AC3E}">
        <p14:creationId xmlns:p14="http://schemas.microsoft.com/office/powerpoint/2010/main" val="46014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501D3-FB37-4A52-A456-D35DAC098C60}"/>
              </a:ext>
            </a:extLst>
          </p:cNvPr>
          <p:cNvPicPr>
            <a:picLocks noChangeAspect="1"/>
          </p:cNvPicPr>
          <p:nvPr/>
        </p:nvPicPr>
        <p:blipFill>
          <a:blip r:embed="rId2"/>
          <a:stretch>
            <a:fillRect/>
          </a:stretch>
        </p:blipFill>
        <p:spPr>
          <a:xfrm>
            <a:off x="2799761" y="57379"/>
            <a:ext cx="6570482" cy="6720743"/>
          </a:xfrm>
          <a:prstGeom prst="rect">
            <a:avLst/>
          </a:prstGeom>
        </p:spPr>
      </p:pic>
    </p:spTree>
    <p:extLst>
      <p:ext uri="{BB962C8B-B14F-4D97-AF65-F5344CB8AC3E}">
        <p14:creationId xmlns:p14="http://schemas.microsoft.com/office/powerpoint/2010/main" val="1835545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1FDFE5-B0A8-4999-A905-3758484F7CEB}"/>
              </a:ext>
            </a:extLst>
          </p:cNvPr>
          <p:cNvPicPr>
            <a:picLocks noChangeAspect="1"/>
          </p:cNvPicPr>
          <p:nvPr/>
        </p:nvPicPr>
        <p:blipFill>
          <a:blip r:embed="rId2"/>
          <a:stretch>
            <a:fillRect/>
          </a:stretch>
        </p:blipFill>
        <p:spPr>
          <a:xfrm>
            <a:off x="2337847" y="68434"/>
            <a:ext cx="7522590" cy="6726749"/>
          </a:xfrm>
          <a:prstGeom prst="rect">
            <a:avLst/>
          </a:prstGeom>
        </p:spPr>
      </p:pic>
    </p:spTree>
    <p:extLst>
      <p:ext uri="{BB962C8B-B14F-4D97-AF65-F5344CB8AC3E}">
        <p14:creationId xmlns:p14="http://schemas.microsoft.com/office/powerpoint/2010/main" val="3547168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65837-3356-4430-94C1-3D56AFC29585}"/>
              </a:ext>
            </a:extLst>
          </p:cNvPr>
          <p:cNvPicPr>
            <a:picLocks noChangeAspect="1"/>
          </p:cNvPicPr>
          <p:nvPr/>
        </p:nvPicPr>
        <p:blipFill>
          <a:blip r:embed="rId2"/>
          <a:stretch>
            <a:fillRect/>
          </a:stretch>
        </p:blipFill>
        <p:spPr>
          <a:xfrm>
            <a:off x="1728629" y="0"/>
            <a:ext cx="8734742" cy="6858000"/>
          </a:xfrm>
          <a:prstGeom prst="rect">
            <a:avLst/>
          </a:prstGeom>
        </p:spPr>
      </p:pic>
    </p:spTree>
    <p:extLst>
      <p:ext uri="{BB962C8B-B14F-4D97-AF65-F5344CB8AC3E}">
        <p14:creationId xmlns:p14="http://schemas.microsoft.com/office/powerpoint/2010/main" val="141339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AD309-5A88-4B30-BE66-526189446AB7}"/>
              </a:ext>
            </a:extLst>
          </p:cNvPr>
          <p:cNvPicPr>
            <a:picLocks noChangeAspect="1"/>
          </p:cNvPicPr>
          <p:nvPr/>
        </p:nvPicPr>
        <p:blipFill>
          <a:blip r:embed="rId2"/>
          <a:stretch>
            <a:fillRect/>
          </a:stretch>
        </p:blipFill>
        <p:spPr>
          <a:xfrm>
            <a:off x="2177592" y="-7909"/>
            <a:ext cx="7814820" cy="6854525"/>
          </a:xfrm>
          <a:prstGeom prst="rect">
            <a:avLst/>
          </a:prstGeom>
        </p:spPr>
      </p:pic>
    </p:spTree>
    <p:extLst>
      <p:ext uri="{BB962C8B-B14F-4D97-AF65-F5344CB8AC3E}">
        <p14:creationId xmlns:p14="http://schemas.microsoft.com/office/powerpoint/2010/main" val="4023607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558ED-9E39-473F-B0E1-5F30122EA70E}"/>
              </a:ext>
            </a:extLst>
          </p:cNvPr>
          <p:cNvPicPr>
            <a:picLocks noChangeAspect="1"/>
          </p:cNvPicPr>
          <p:nvPr/>
        </p:nvPicPr>
        <p:blipFill>
          <a:blip r:embed="rId2"/>
          <a:stretch>
            <a:fillRect/>
          </a:stretch>
        </p:blipFill>
        <p:spPr>
          <a:xfrm>
            <a:off x="2752627" y="23712"/>
            <a:ext cx="6645897" cy="6768969"/>
          </a:xfrm>
          <a:prstGeom prst="rect">
            <a:avLst/>
          </a:prstGeom>
        </p:spPr>
      </p:pic>
    </p:spTree>
    <p:extLst>
      <p:ext uri="{BB962C8B-B14F-4D97-AF65-F5344CB8AC3E}">
        <p14:creationId xmlns:p14="http://schemas.microsoft.com/office/powerpoint/2010/main" val="2400678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850F-FF07-4E08-9CCC-6B4ACCF0A89D}"/>
              </a:ext>
            </a:extLst>
          </p:cNvPr>
          <p:cNvSpPr>
            <a:spLocks noGrp="1"/>
          </p:cNvSpPr>
          <p:nvPr>
            <p:ph type="title"/>
          </p:nvPr>
        </p:nvSpPr>
        <p:spPr>
          <a:xfrm>
            <a:off x="1369245" y="599664"/>
            <a:ext cx="9905998" cy="1478570"/>
          </a:xfrm>
        </p:spPr>
        <p:txBody>
          <a:bodyPr/>
          <a:lstStyle/>
          <a:p>
            <a:r>
              <a:rPr lang="en-GB" dirty="0"/>
              <a:t>Overview </a:t>
            </a:r>
            <a:endParaRPr lang="en-IE" dirty="0"/>
          </a:p>
        </p:txBody>
      </p:sp>
      <p:sp>
        <p:nvSpPr>
          <p:cNvPr id="3" name="Content Placeholder 2">
            <a:extLst>
              <a:ext uri="{FF2B5EF4-FFF2-40B4-BE49-F238E27FC236}">
                <a16:creationId xmlns:a16="http://schemas.microsoft.com/office/drawing/2014/main" id="{E4367199-0D4E-4239-AF88-B2BE8DBDDA94}"/>
              </a:ext>
            </a:extLst>
          </p:cNvPr>
          <p:cNvSpPr>
            <a:spLocks noGrp="1"/>
          </p:cNvSpPr>
          <p:nvPr>
            <p:ph idx="1"/>
          </p:nvPr>
        </p:nvSpPr>
        <p:spPr>
          <a:xfrm>
            <a:off x="1143000" y="1862988"/>
            <a:ext cx="9905999" cy="3541714"/>
          </a:xfrm>
        </p:spPr>
        <p:txBody>
          <a:bodyPr>
            <a:normAutofit fontScale="32500" lnSpcReduction="20000"/>
          </a:bodyPr>
          <a:lstStyle/>
          <a:p>
            <a:r>
              <a:rPr lang="en-GB" sz="7000" dirty="0"/>
              <a:t>In Leaving Certificate Technology, students apply their knowledge and skills creatively in a design-based approach to solving everyday technological problems while being mindful of the impact on natural resources and on the environment. </a:t>
            </a:r>
          </a:p>
          <a:p>
            <a:r>
              <a:rPr lang="en-GB" sz="7000" dirty="0"/>
              <a:t>The syllabus comprises of core areas of study, which are mandatory, and five optional areas of study, from which </a:t>
            </a:r>
            <a:r>
              <a:rPr lang="en-GB" sz="7400" dirty="0"/>
              <a:t>students</a:t>
            </a:r>
            <a:r>
              <a:rPr lang="en-GB" sz="7000" dirty="0"/>
              <a:t> choose two.</a:t>
            </a:r>
          </a:p>
          <a:p>
            <a:r>
              <a:rPr lang="en-GB" sz="7000" dirty="0"/>
              <a:t>Leaving Certificate Technology is assessed at two levels, Ordinary level and Higher level, by means of an examination paper and a student project.</a:t>
            </a:r>
          </a:p>
          <a:p>
            <a:endParaRPr lang="en-IE" dirty="0"/>
          </a:p>
        </p:txBody>
      </p:sp>
    </p:spTree>
    <p:extLst>
      <p:ext uri="{BB962C8B-B14F-4D97-AF65-F5344CB8AC3E}">
        <p14:creationId xmlns:p14="http://schemas.microsoft.com/office/powerpoint/2010/main" val="2027754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EF7E3-4A31-42C4-9470-D6A632DC882F}"/>
              </a:ext>
            </a:extLst>
          </p:cNvPr>
          <p:cNvPicPr>
            <a:picLocks noChangeAspect="1"/>
          </p:cNvPicPr>
          <p:nvPr/>
        </p:nvPicPr>
        <p:blipFill>
          <a:blip r:embed="rId2"/>
          <a:stretch>
            <a:fillRect/>
          </a:stretch>
        </p:blipFill>
        <p:spPr>
          <a:xfrm>
            <a:off x="2696066" y="34658"/>
            <a:ext cx="6825006" cy="6813781"/>
          </a:xfrm>
          <a:prstGeom prst="rect">
            <a:avLst/>
          </a:prstGeom>
        </p:spPr>
      </p:pic>
    </p:spTree>
    <p:extLst>
      <p:ext uri="{BB962C8B-B14F-4D97-AF65-F5344CB8AC3E}">
        <p14:creationId xmlns:p14="http://schemas.microsoft.com/office/powerpoint/2010/main" val="591177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F40A-1710-444D-9765-93ED447237E9}"/>
              </a:ext>
            </a:extLst>
          </p:cNvPr>
          <p:cNvSpPr>
            <a:spLocks noGrp="1"/>
          </p:cNvSpPr>
          <p:nvPr>
            <p:ph type="title"/>
          </p:nvPr>
        </p:nvSpPr>
        <p:spPr>
          <a:xfrm>
            <a:off x="1134375" y="2252354"/>
            <a:ext cx="10140350" cy="1478570"/>
          </a:xfrm>
        </p:spPr>
        <p:txBody>
          <a:bodyPr>
            <a:normAutofit fontScale="90000"/>
          </a:bodyPr>
          <a:lstStyle/>
          <a:p>
            <a:r>
              <a:rPr lang="en-GB" dirty="0"/>
              <a:t>If you have any questions or queries about technology for leaving CERT, FEEL FREE TO CALL INTO ONE OF THE PRACTICAL CLASSROOMS AND INQUIRE.</a:t>
            </a:r>
            <a:endParaRPr lang="en-IE" dirty="0"/>
          </a:p>
        </p:txBody>
      </p:sp>
    </p:spTree>
    <p:extLst>
      <p:ext uri="{BB962C8B-B14F-4D97-AF65-F5344CB8AC3E}">
        <p14:creationId xmlns:p14="http://schemas.microsoft.com/office/powerpoint/2010/main" val="3887109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E464-1DE7-446C-9F0F-7F32810C2A3D}"/>
              </a:ext>
            </a:extLst>
          </p:cNvPr>
          <p:cNvSpPr>
            <a:spLocks noGrp="1"/>
          </p:cNvSpPr>
          <p:nvPr>
            <p:ph type="title"/>
          </p:nvPr>
        </p:nvSpPr>
        <p:spPr>
          <a:xfrm>
            <a:off x="1273388" y="90617"/>
            <a:ext cx="9905998" cy="1478570"/>
          </a:xfrm>
        </p:spPr>
        <p:txBody>
          <a:bodyPr/>
          <a:lstStyle/>
          <a:p>
            <a:r>
              <a:rPr lang="en-GB" dirty="0"/>
              <a:t>Differences between </a:t>
            </a:r>
            <a:r>
              <a:rPr lang="en-GB" dirty="0" err="1"/>
              <a:t>lc</a:t>
            </a:r>
            <a:r>
              <a:rPr lang="en-GB" dirty="0"/>
              <a:t> and </a:t>
            </a:r>
            <a:r>
              <a:rPr lang="en-GB" dirty="0" err="1"/>
              <a:t>jc</a:t>
            </a:r>
            <a:r>
              <a:rPr lang="en-GB" dirty="0"/>
              <a:t> Technology</a:t>
            </a:r>
            <a:endParaRPr lang="en-IE" dirty="0"/>
          </a:p>
        </p:txBody>
      </p:sp>
      <p:sp>
        <p:nvSpPr>
          <p:cNvPr id="3" name="Content Placeholder 2">
            <a:extLst>
              <a:ext uri="{FF2B5EF4-FFF2-40B4-BE49-F238E27FC236}">
                <a16:creationId xmlns:a16="http://schemas.microsoft.com/office/drawing/2014/main" id="{64D6F146-53B9-4778-B7C0-702DE43CA957}"/>
              </a:ext>
            </a:extLst>
          </p:cNvPr>
          <p:cNvSpPr>
            <a:spLocks noGrp="1"/>
          </p:cNvSpPr>
          <p:nvPr>
            <p:ph idx="1"/>
          </p:nvPr>
        </p:nvSpPr>
        <p:spPr>
          <a:xfrm>
            <a:off x="1143000" y="1221965"/>
            <a:ext cx="9905999" cy="4764055"/>
          </a:xfrm>
        </p:spPr>
        <p:txBody>
          <a:bodyPr/>
          <a:lstStyle/>
          <a:p>
            <a:r>
              <a:rPr lang="en-GB" dirty="0"/>
              <a:t>The main difference between Leaving Cert and Junior Cert Technology is that the Junior Cert is studied at common level while Leaving Cert is split into both Higher Level and Ordinary Level.</a:t>
            </a:r>
          </a:p>
          <a:p>
            <a:r>
              <a:rPr lang="en-GB" dirty="0"/>
              <a:t>Another notable difference is the progression of the subject. The Junior Cert course introduces students to basic design, problem-solving and practical skills while the Leaving Cert expands theses concepts into more advanced areas of Engineering, Design and Innovation.</a:t>
            </a:r>
          </a:p>
          <a:p>
            <a:r>
              <a:rPr lang="en-GB" dirty="0"/>
              <a:t>Exam structure and breakdown is also significantly different and there is weighted more so towards theory than the Junior Cert.</a:t>
            </a:r>
          </a:p>
          <a:p>
            <a:endParaRPr lang="en-IE" dirty="0"/>
          </a:p>
        </p:txBody>
      </p:sp>
    </p:spTree>
    <p:extLst>
      <p:ext uri="{BB962C8B-B14F-4D97-AF65-F5344CB8AC3E}">
        <p14:creationId xmlns:p14="http://schemas.microsoft.com/office/powerpoint/2010/main" val="95040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2533-FB9F-4A49-96D7-73597A0B8ABC}"/>
              </a:ext>
            </a:extLst>
          </p:cNvPr>
          <p:cNvSpPr>
            <a:spLocks noGrp="1"/>
          </p:cNvSpPr>
          <p:nvPr>
            <p:ph type="title"/>
          </p:nvPr>
        </p:nvSpPr>
        <p:spPr>
          <a:xfrm>
            <a:off x="1267138" y="189091"/>
            <a:ext cx="9905998" cy="785694"/>
          </a:xfrm>
        </p:spPr>
        <p:txBody>
          <a:bodyPr/>
          <a:lstStyle/>
          <a:p>
            <a:r>
              <a:rPr lang="en-GB" dirty="0"/>
              <a:t>Leaving Cert Technology Exam structure</a:t>
            </a:r>
            <a:endParaRPr lang="en-IE" dirty="0"/>
          </a:p>
        </p:txBody>
      </p:sp>
      <p:pic>
        <p:nvPicPr>
          <p:cNvPr id="4" name="Content Placeholder 3">
            <a:extLst>
              <a:ext uri="{FF2B5EF4-FFF2-40B4-BE49-F238E27FC236}">
                <a16:creationId xmlns:a16="http://schemas.microsoft.com/office/drawing/2014/main" id="{B8CCC03E-7A20-4FE3-9C99-2A5E84503A0A}"/>
              </a:ext>
            </a:extLst>
          </p:cNvPr>
          <p:cNvPicPr>
            <a:picLocks noGrp="1" noChangeAspect="1"/>
          </p:cNvPicPr>
          <p:nvPr>
            <p:ph idx="1"/>
          </p:nvPr>
        </p:nvPicPr>
        <p:blipFill>
          <a:blip r:embed="rId2"/>
          <a:stretch>
            <a:fillRect/>
          </a:stretch>
        </p:blipFill>
        <p:spPr>
          <a:xfrm>
            <a:off x="1123411" y="871095"/>
            <a:ext cx="9591675" cy="1867391"/>
          </a:xfrm>
          <a:prstGeom prst="rect">
            <a:avLst/>
          </a:prstGeom>
        </p:spPr>
      </p:pic>
      <p:sp>
        <p:nvSpPr>
          <p:cNvPr id="3" name="TextBox 2">
            <a:extLst>
              <a:ext uri="{FF2B5EF4-FFF2-40B4-BE49-F238E27FC236}">
                <a16:creationId xmlns:a16="http://schemas.microsoft.com/office/drawing/2014/main" id="{872DA9D6-48AF-434E-8875-22B553ED939A}"/>
              </a:ext>
            </a:extLst>
          </p:cNvPr>
          <p:cNvSpPr txBox="1"/>
          <p:nvPr/>
        </p:nvSpPr>
        <p:spPr>
          <a:xfrm>
            <a:off x="937853" y="2799274"/>
            <a:ext cx="9591675" cy="954107"/>
          </a:xfrm>
          <a:prstGeom prst="rect">
            <a:avLst/>
          </a:prstGeom>
          <a:noFill/>
        </p:spPr>
        <p:txBody>
          <a:bodyPr wrap="square" rtlCol="0">
            <a:spAutoFit/>
          </a:bodyPr>
          <a:lstStyle/>
          <a:p>
            <a:r>
              <a:rPr lang="en-GB" sz="2800" dirty="0"/>
              <a:t>This is compared to a common level Junior Cert structure where the project is worth 70% and the exam is worth 30%.</a:t>
            </a:r>
            <a:endParaRPr lang="en-IE" sz="2800" dirty="0"/>
          </a:p>
        </p:txBody>
      </p:sp>
      <p:pic>
        <p:nvPicPr>
          <p:cNvPr id="5" name="Picture 4">
            <a:extLst>
              <a:ext uri="{FF2B5EF4-FFF2-40B4-BE49-F238E27FC236}">
                <a16:creationId xmlns:a16="http://schemas.microsoft.com/office/drawing/2014/main" id="{075B6F8B-26D7-444D-BC49-F9C074CC77D0}"/>
              </a:ext>
            </a:extLst>
          </p:cNvPr>
          <p:cNvPicPr>
            <a:picLocks noChangeAspect="1"/>
          </p:cNvPicPr>
          <p:nvPr/>
        </p:nvPicPr>
        <p:blipFill>
          <a:blip r:embed="rId3"/>
          <a:stretch>
            <a:fillRect/>
          </a:stretch>
        </p:blipFill>
        <p:spPr>
          <a:xfrm>
            <a:off x="5919248" y="4110603"/>
            <a:ext cx="4971804" cy="1799610"/>
          </a:xfrm>
          <a:prstGeom prst="rect">
            <a:avLst/>
          </a:prstGeom>
        </p:spPr>
      </p:pic>
      <p:pic>
        <p:nvPicPr>
          <p:cNvPr id="6" name="Picture 5">
            <a:extLst>
              <a:ext uri="{FF2B5EF4-FFF2-40B4-BE49-F238E27FC236}">
                <a16:creationId xmlns:a16="http://schemas.microsoft.com/office/drawing/2014/main" id="{166AD297-4D25-473D-8312-37972BCA5B38}"/>
              </a:ext>
            </a:extLst>
          </p:cNvPr>
          <p:cNvPicPr>
            <a:picLocks noChangeAspect="1"/>
          </p:cNvPicPr>
          <p:nvPr/>
        </p:nvPicPr>
        <p:blipFill>
          <a:blip r:embed="rId4"/>
          <a:stretch>
            <a:fillRect/>
          </a:stretch>
        </p:blipFill>
        <p:spPr>
          <a:xfrm>
            <a:off x="1018863" y="4110603"/>
            <a:ext cx="4900385" cy="1806668"/>
          </a:xfrm>
          <a:prstGeom prst="rect">
            <a:avLst/>
          </a:prstGeom>
        </p:spPr>
      </p:pic>
    </p:spTree>
    <p:extLst>
      <p:ext uri="{BB962C8B-B14F-4D97-AF65-F5344CB8AC3E}">
        <p14:creationId xmlns:p14="http://schemas.microsoft.com/office/powerpoint/2010/main" val="147287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5591-0D94-4CFB-B8A1-4FA250EEC589}"/>
              </a:ext>
            </a:extLst>
          </p:cNvPr>
          <p:cNvSpPr>
            <a:spLocks noGrp="1"/>
          </p:cNvSpPr>
          <p:nvPr>
            <p:ph type="title"/>
          </p:nvPr>
        </p:nvSpPr>
        <p:spPr>
          <a:xfrm>
            <a:off x="1141413" y="0"/>
            <a:ext cx="9905998" cy="1478570"/>
          </a:xfrm>
        </p:spPr>
        <p:txBody>
          <a:bodyPr/>
          <a:lstStyle/>
          <a:p>
            <a:r>
              <a:rPr lang="en-GB" dirty="0"/>
              <a:t>Why Study Technology?</a:t>
            </a:r>
            <a:endParaRPr lang="en-IE" dirty="0"/>
          </a:p>
        </p:txBody>
      </p:sp>
      <p:sp>
        <p:nvSpPr>
          <p:cNvPr id="6" name="Content Placeholder 5">
            <a:extLst>
              <a:ext uri="{FF2B5EF4-FFF2-40B4-BE49-F238E27FC236}">
                <a16:creationId xmlns:a16="http://schemas.microsoft.com/office/drawing/2014/main" id="{85CA421C-8BD4-4EE2-AE9D-A32B49DBCD80}"/>
              </a:ext>
            </a:extLst>
          </p:cNvPr>
          <p:cNvSpPr>
            <a:spLocks noGrp="1"/>
          </p:cNvSpPr>
          <p:nvPr>
            <p:ph idx="1"/>
          </p:nvPr>
        </p:nvSpPr>
        <p:spPr>
          <a:xfrm>
            <a:off x="1141412" y="1184259"/>
            <a:ext cx="9905999" cy="3541714"/>
          </a:xfrm>
        </p:spPr>
        <p:txBody>
          <a:bodyPr>
            <a:noAutofit/>
          </a:bodyPr>
          <a:lstStyle/>
          <a:p>
            <a:r>
              <a:rPr lang="en-GB" dirty="0"/>
              <a:t>This subject aims to boost a student's ability to apply knowledge and skills to evaluate technology. </a:t>
            </a:r>
          </a:p>
          <a:p>
            <a:r>
              <a:rPr lang="en-GB" dirty="0"/>
              <a:t>Technology will help you to solve many of the technological problems you may experience in everyday life.</a:t>
            </a:r>
          </a:p>
          <a:p>
            <a:r>
              <a:rPr lang="en-GB" dirty="0"/>
              <a:t>This subject teaches you to think about a problem and then use your knowledge and skills to design a solution to that problem.</a:t>
            </a:r>
          </a:p>
          <a:p>
            <a:r>
              <a:rPr lang="en-GB" dirty="0"/>
              <a:t>It will teach you skills in the use of basic tools and equipment.</a:t>
            </a:r>
          </a:p>
          <a:p>
            <a:r>
              <a:rPr lang="en-GB" dirty="0"/>
              <a:t>You will also be able to identify many different types of materials and have a basic understanding of electronic circuits and gear systems.</a:t>
            </a:r>
          </a:p>
          <a:p>
            <a:endParaRPr lang="en-IE" dirty="0"/>
          </a:p>
        </p:txBody>
      </p:sp>
    </p:spTree>
    <p:extLst>
      <p:ext uri="{BB962C8B-B14F-4D97-AF65-F5344CB8AC3E}">
        <p14:creationId xmlns:p14="http://schemas.microsoft.com/office/powerpoint/2010/main" val="2758395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F407-211C-4911-B2C6-086F1076F20F}"/>
              </a:ext>
            </a:extLst>
          </p:cNvPr>
          <p:cNvSpPr>
            <a:spLocks noGrp="1"/>
          </p:cNvSpPr>
          <p:nvPr>
            <p:ph type="title"/>
          </p:nvPr>
        </p:nvSpPr>
        <p:spPr/>
        <p:txBody>
          <a:bodyPr>
            <a:normAutofit/>
          </a:bodyPr>
          <a:lstStyle/>
          <a:p>
            <a:r>
              <a:rPr lang="en-GB" sz="3200" dirty="0"/>
              <a:t>What kind of student would technology suit?</a:t>
            </a:r>
            <a:endParaRPr lang="en-IE" sz="3200" dirty="0"/>
          </a:p>
        </p:txBody>
      </p:sp>
      <p:sp>
        <p:nvSpPr>
          <p:cNvPr id="3" name="Content Placeholder 2">
            <a:extLst>
              <a:ext uri="{FF2B5EF4-FFF2-40B4-BE49-F238E27FC236}">
                <a16:creationId xmlns:a16="http://schemas.microsoft.com/office/drawing/2014/main" id="{24B04E92-0823-4AD8-9CC6-52B1CA9209EB}"/>
              </a:ext>
            </a:extLst>
          </p:cNvPr>
          <p:cNvSpPr>
            <a:spLocks noGrp="1"/>
          </p:cNvSpPr>
          <p:nvPr>
            <p:ph idx="1"/>
          </p:nvPr>
        </p:nvSpPr>
        <p:spPr>
          <a:xfrm>
            <a:off x="1141412" y="2013817"/>
            <a:ext cx="9905999" cy="3541714"/>
          </a:xfrm>
        </p:spPr>
        <p:txBody>
          <a:bodyPr/>
          <a:lstStyle/>
          <a:p>
            <a:r>
              <a:rPr lang="en-GB" dirty="0"/>
              <a:t>Students do not need to have taken Technology at Junior Cert to do this course. It would however be an advantage if students had taken one of Technology, Woodwork, </a:t>
            </a:r>
            <a:r>
              <a:rPr lang="en-GB"/>
              <a:t>Graphics or </a:t>
            </a:r>
            <a:r>
              <a:rPr lang="en-GB" dirty="0"/>
              <a:t>Engineering as this subject consolidates, extends and refines knowledge, skills and techniques acquired at Junior Cert level in these subjects.</a:t>
            </a:r>
            <a:endParaRPr lang="en-IE" dirty="0"/>
          </a:p>
        </p:txBody>
      </p:sp>
    </p:spTree>
    <p:extLst>
      <p:ext uri="{BB962C8B-B14F-4D97-AF65-F5344CB8AC3E}">
        <p14:creationId xmlns:p14="http://schemas.microsoft.com/office/powerpoint/2010/main" val="547125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EB74AD-1A22-4D04-AE1D-DED4004408F2}"/>
              </a:ext>
            </a:extLst>
          </p:cNvPr>
          <p:cNvSpPr txBox="1"/>
          <p:nvPr/>
        </p:nvSpPr>
        <p:spPr>
          <a:xfrm rot="10800000" flipV="1">
            <a:off x="2352430" y="834231"/>
            <a:ext cx="7598004" cy="584775"/>
          </a:xfrm>
          <a:prstGeom prst="rect">
            <a:avLst/>
          </a:prstGeom>
          <a:noFill/>
        </p:spPr>
        <p:txBody>
          <a:bodyPr wrap="square" rtlCol="0">
            <a:spAutoFit/>
          </a:bodyPr>
          <a:lstStyle/>
          <a:p>
            <a:r>
              <a:rPr lang="en-GB" sz="3200" dirty="0"/>
              <a:t>Grades awarded for Technology in 2025</a:t>
            </a:r>
            <a:endParaRPr lang="en-IE" sz="3200" dirty="0"/>
          </a:p>
        </p:txBody>
      </p:sp>
      <p:pic>
        <p:nvPicPr>
          <p:cNvPr id="3" name="Picture 2">
            <a:extLst>
              <a:ext uri="{FF2B5EF4-FFF2-40B4-BE49-F238E27FC236}">
                <a16:creationId xmlns:a16="http://schemas.microsoft.com/office/drawing/2014/main" id="{C78309A5-7D5A-FB82-8ABC-71144B10E542}"/>
              </a:ext>
            </a:extLst>
          </p:cNvPr>
          <p:cNvPicPr>
            <a:picLocks noChangeAspect="1"/>
          </p:cNvPicPr>
          <p:nvPr/>
        </p:nvPicPr>
        <p:blipFill>
          <a:blip r:embed="rId2"/>
          <a:stretch>
            <a:fillRect/>
          </a:stretch>
        </p:blipFill>
        <p:spPr>
          <a:xfrm>
            <a:off x="2554186" y="1361968"/>
            <a:ext cx="6569494" cy="4984545"/>
          </a:xfrm>
          <a:prstGeom prst="rect">
            <a:avLst/>
          </a:prstGeom>
        </p:spPr>
      </p:pic>
    </p:spTree>
    <p:extLst>
      <p:ext uri="{BB962C8B-B14F-4D97-AF65-F5344CB8AC3E}">
        <p14:creationId xmlns:p14="http://schemas.microsoft.com/office/powerpoint/2010/main" val="170001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4EA551-3892-45AB-BDAD-448ABF328E1F}"/>
              </a:ext>
            </a:extLst>
          </p:cNvPr>
          <p:cNvPicPr>
            <a:picLocks noGrp="1" noChangeAspect="1"/>
          </p:cNvPicPr>
          <p:nvPr>
            <p:ph idx="1"/>
          </p:nvPr>
        </p:nvPicPr>
        <p:blipFill>
          <a:blip r:embed="rId2"/>
          <a:stretch>
            <a:fillRect/>
          </a:stretch>
        </p:blipFill>
        <p:spPr>
          <a:xfrm>
            <a:off x="1273324" y="556181"/>
            <a:ext cx="9645352" cy="5957424"/>
          </a:xfrm>
          <a:prstGeom prst="rect">
            <a:avLst/>
          </a:prstGeom>
        </p:spPr>
      </p:pic>
    </p:spTree>
    <p:extLst>
      <p:ext uri="{BB962C8B-B14F-4D97-AF65-F5344CB8AC3E}">
        <p14:creationId xmlns:p14="http://schemas.microsoft.com/office/powerpoint/2010/main" val="3477037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3E0DE-02E7-42CC-A355-9CE5F51AD3EF}"/>
              </a:ext>
            </a:extLst>
          </p:cNvPr>
          <p:cNvPicPr>
            <a:picLocks noChangeAspect="1"/>
          </p:cNvPicPr>
          <p:nvPr/>
        </p:nvPicPr>
        <p:blipFill>
          <a:blip r:embed="rId2"/>
          <a:stretch>
            <a:fillRect/>
          </a:stretch>
        </p:blipFill>
        <p:spPr>
          <a:xfrm>
            <a:off x="1376362" y="809625"/>
            <a:ext cx="9439275" cy="5238750"/>
          </a:xfrm>
          <a:prstGeom prst="rect">
            <a:avLst/>
          </a:prstGeom>
        </p:spPr>
      </p:pic>
    </p:spTree>
    <p:extLst>
      <p:ext uri="{BB962C8B-B14F-4D97-AF65-F5344CB8AC3E}">
        <p14:creationId xmlns:p14="http://schemas.microsoft.com/office/powerpoint/2010/main" val="9865398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54d201d-2499-43cc-8645-7d09943997b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4D9705D53D9E4F8B1110375C38D208" ma:contentTypeVersion="10" ma:contentTypeDescription="Create a new document." ma:contentTypeScope="" ma:versionID="0342d31a7b31dbad63e00de31b516d20">
  <xsd:schema xmlns:xsd="http://www.w3.org/2001/XMLSchema" xmlns:xs="http://www.w3.org/2001/XMLSchema" xmlns:p="http://schemas.microsoft.com/office/2006/metadata/properties" xmlns:ns3="054d201d-2499-43cc-8645-7d09943997b5" targetNamespace="http://schemas.microsoft.com/office/2006/metadata/properties" ma:root="true" ma:fieldsID="f1a63d79c5daee52833492eab272b610" ns3:_="">
    <xsd:import namespace="054d201d-2499-43cc-8645-7d09943997b5"/>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d201d-2499-43cc-8645-7d09943997b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41CBB0-BAA0-4983-8F2B-E10AF3358DA8}">
  <ds:schemaRefs>
    <ds:schemaRef ds:uri="http://www.w3.org/XML/1998/namespace"/>
    <ds:schemaRef ds:uri="http://purl.org/dc/dcmityp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054d201d-2499-43cc-8645-7d09943997b5"/>
    <ds:schemaRef ds:uri="http://purl.org/dc/terms/"/>
  </ds:schemaRefs>
</ds:datastoreItem>
</file>

<file path=customXml/itemProps2.xml><?xml version="1.0" encoding="utf-8"?>
<ds:datastoreItem xmlns:ds="http://schemas.openxmlformats.org/officeDocument/2006/customXml" ds:itemID="{6E35E40A-8B00-45A2-B1F8-1CDA76024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4d201d-2499-43cc-8645-7d0994399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96F0E7-E7B5-406E-8E94-F0043B2AC7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Circuit design</Template>
  <TotalTime>126</TotalTime>
  <Words>464</Words>
  <Application>Microsoft Office PowerPoint</Application>
  <PresentationFormat>Widescreen</PresentationFormat>
  <Paragraphs>30</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Tw Cen MT</vt:lpstr>
      <vt:lpstr>Circuit</vt:lpstr>
      <vt:lpstr>Leaving certificate Technology </vt:lpstr>
      <vt:lpstr>Overview </vt:lpstr>
      <vt:lpstr>Differences between lc and jc Technology</vt:lpstr>
      <vt:lpstr>Leaving Cert Technology Exam structure</vt:lpstr>
      <vt:lpstr>Why Study Technology?</vt:lpstr>
      <vt:lpstr>What kind of student would technology suit?</vt:lpstr>
      <vt:lpstr>PowerPoint Presentation</vt:lpstr>
      <vt:lpstr>PowerPoint Presentation</vt:lpstr>
      <vt:lpstr>PowerPoint Presentation</vt:lpstr>
      <vt:lpstr>PowerPoint Presentation</vt:lpstr>
      <vt:lpstr>PowerPoint Presentation</vt:lpstr>
      <vt:lpstr>PowerPoint Presentation</vt:lpstr>
      <vt:lpstr>PREVIOUS Leaving cert PROJECT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have any questions or queries about technology for leaving CERT, FEEL FREE TO CALL INTO ONE OF THE PRACTICAL CLASSROOMS AND INQUIRE.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Gearoid Ryan</cp:lastModifiedBy>
  <cp:revision>1</cp:revision>
  <dcterms:created xsi:type="dcterms:W3CDTF">2025-01-13T15:37:53Z</dcterms:created>
  <dcterms:modified xsi:type="dcterms:W3CDTF">2026-01-14T16:57:34Z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0x0101008F4D9705D53D9E4F8B1110375C38D208</vt:lpwstr>
  </property>
</Properties>
</file>