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6" r:id="rId5"/>
    <p:sldId id="259" r:id="rId6"/>
    <p:sldId id="260" r:id="rId7"/>
    <p:sldId id="261" r:id="rId8"/>
    <p:sldId id="271" r:id="rId9"/>
    <p:sldId id="272" r:id="rId10"/>
    <p:sldId id="267" r:id="rId11"/>
    <p:sldId id="262" r:id="rId12"/>
    <p:sldId id="263" r:id="rId13"/>
    <p:sldId id="264" r:id="rId14"/>
    <p:sldId id="265" r:id="rId15"/>
    <p:sldId id="268" r:id="rId16"/>
    <p:sldId id="269" r:id="rId17"/>
    <p:sldId id="27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5F549C-4F53-4917-9A2A-DDA4AFAE9F7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495616A9-5C07-4677-B94D-C448CB944172}">
      <dgm:prSet/>
      <dgm:spPr/>
      <dgm:t>
        <a:bodyPr/>
        <a:lstStyle/>
        <a:p>
          <a:r>
            <a:rPr lang="en-US"/>
            <a:t>W</a:t>
          </a:r>
          <a:r>
            <a:rPr lang="en-US" b="0" i="0" baseline="0"/>
            <a:t>hy </a:t>
          </a:r>
          <a:r>
            <a:rPr lang="en-US" b="0" i="1" baseline="0"/>
            <a:t>Agricultural Science</a:t>
          </a:r>
          <a:r>
            <a:rPr lang="en-US" b="0" i="0" baseline="0"/>
            <a:t> is an excellent subject choice for your Leaving Certificate — whether you’re from a farming background or not.</a:t>
          </a:r>
          <a:br>
            <a:rPr lang="en-US" b="0" i="0" baseline="0"/>
          </a:br>
          <a:endParaRPr lang="en-US"/>
        </a:p>
      </dgm:t>
    </dgm:pt>
    <dgm:pt modelId="{971F0BB3-B2BB-4F56-93F8-2E83F526965D}" type="parTrans" cxnId="{30521F8A-B3D7-41B3-99FB-EE7721108256}">
      <dgm:prSet/>
      <dgm:spPr/>
      <dgm:t>
        <a:bodyPr/>
        <a:lstStyle/>
        <a:p>
          <a:endParaRPr lang="en-US"/>
        </a:p>
      </dgm:t>
    </dgm:pt>
    <dgm:pt modelId="{6DAA1A26-D1B6-44EE-A087-A10AC55584AC}" type="sibTrans" cxnId="{30521F8A-B3D7-41B3-99FB-EE7721108256}">
      <dgm:prSet/>
      <dgm:spPr/>
      <dgm:t>
        <a:bodyPr/>
        <a:lstStyle/>
        <a:p>
          <a:endParaRPr lang="en-US"/>
        </a:p>
      </dgm:t>
    </dgm:pt>
    <dgm:pt modelId="{54CD0C80-94F8-478B-83E7-8266AD5FD031}">
      <dgm:prSet/>
      <dgm:spPr/>
      <dgm:t>
        <a:bodyPr/>
        <a:lstStyle/>
        <a:p>
          <a:r>
            <a:rPr lang="en-US"/>
            <a:t>I</a:t>
          </a:r>
          <a:r>
            <a:rPr lang="en-US" b="0" i="0" baseline="0"/>
            <a:t>t’s a subject that combines </a:t>
          </a:r>
          <a:r>
            <a:rPr lang="en-US" b="0" i="1" baseline="0"/>
            <a:t>science, environment, food production, animals, business, and sustainability</a:t>
          </a:r>
          <a:r>
            <a:rPr lang="en-US" b="0" i="0" baseline="0"/>
            <a:t> — all topics that matter now more than ever</a:t>
          </a:r>
          <a:endParaRPr lang="en-US"/>
        </a:p>
      </dgm:t>
    </dgm:pt>
    <dgm:pt modelId="{9D1C2AC4-C544-4C3B-91A8-E6B95EF752C3}" type="parTrans" cxnId="{B4544CA8-3388-452E-AA69-96349805BE3B}">
      <dgm:prSet/>
      <dgm:spPr/>
      <dgm:t>
        <a:bodyPr/>
        <a:lstStyle/>
        <a:p>
          <a:endParaRPr lang="en-US"/>
        </a:p>
      </dgm:t>
    </dgm:pt>
    <dgm:pt modelId="{3C8B3C34-C6D9-4895-89DA-05E201F48ABD}" type="sibTrans" cxnId="{B4544CA8-3388-452E-AA69-96349805BE3B}">
      <dgm:prSet/>
      <dgm:spPr/>
      <dgm:t>
        <a:bodyPr/>
        <a:lstStyle/>
        <a:p>
          <a:endParaRPr lang="en-US"/>
        </a:p>
      </dgm:t>
    </dgm:pt>
    <dgm:pt modelId="{C91A0A1C-AC5E-4DEE-AB0E-481C2F5B8EC8}" type="pres">
      <dgm:prSet presAssocID="{E25F549C-4F53-4917-9A2A-DDA4AFAE9F75}" presName="root" presStyleCnt="0">
        <dgm:presLayoutVars>
          <dgm:dir/>
          <dgm:resizeHandles val="exact"/>
        </dgm:presLayoutVars>
      </dgm:prSet>
      <dgm:spPr/>
    </dgm:pt>
    <dgm:pt modelId="{3B142ED8-7970-48CA-8DA8-6BA5F1079DF7}" type="pres">
      <dgm:prSet presAssocID="{495616A9-5C07-4677-B94D-C448CB944172}" presName="compNode" presStyleCnt="0"/>
      <dgm:spPr/>
    </dgm:pt>
    <dgm:pt modelId="{A0D36488-0EC2-4B29-9B57-3F57CE232C93}" type="pres">
      <dgm:prSet presAssocID="{495616A9-5C07-4677-B94D-C448CB944172}" presName="bgRect" presStyleLbl="bgShp" presStyleIdx="0" presStyleCnt="2"/>
      <dgm:spPr/>
    </dgm:pt>
    <dgm:pt modelId="{D01A3B8D-17F0-4F14-8E40-D12B71367C13}" type="pres">
      <dgm:prSet presAssocID="{495616A9-5C07-4677-B94D-C448CB944172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arm scene"/>
        </a:ext>
      </dgm:extLst>
    </dgm:pt>
    <dgm:pt modelId="{38A5F4AF-1052-441F-B660-0F79031AE9A5}" type="pres">
      <dgm:prSet presAssocID="{495616A9-5C07-4677-B94D-C448CB944172}" presName="spaceRect" presStyleCnt="0"/>
      <dgm:spPr/>
    </dgm:pt>
    <dgm:pt modelId="{6B7C75B9-4E72-4B19-9F5D-DF2FAB28E4D4}" type="pres">
      <dgm:prSet presAssocID="{495616A9-5C07-4677-B94D-C448CB944172}" presName="parTx" presStyleLbl="revTx" presStyleIdx="0" presStyleCnt="2">
        <dgm:presLayoutVars>
          <dgm:chMax val="0"/>
          <dgm:chPref val="0"/>
        </dgm:presLayoutVars>
      </dgm:prSet>
      <dgm:spPr/>
    </dgm:pt>
    <dgm:pt modelId="{A2259812-255A-462C-BC22-BDAD7F92A1DC}" type="pres">
      <dgm:prSet presAssocID="{6DAA1A26-D1B6-44EE-A087-A10AC55584AC}" presName="sibTrans" presStyleCnt="0"/>
      <dgm:spPr/>
    </dgm:pt>
    <dgm:pt modelId="{1708AF9D-A173-4AAE-BF0E-27D3FBD8F84A}" type="pres">
      <dgm:prSet presAssocID="{54CD0C80-94F8-478B-83E7-8266AD5FD031}" presName="compNode" presStyleCnt="0"/>
      <dgm:spPr/>
    </dgm:pt>
    <dgm:pt modelId="{2C7E1AA4-D36E-427B-A0DD-7FE4F90F6393}" type="pres">
      <dgm:prSet presAssocID="{54CD0C80-94F8-478B-83E7-8266AD5FD031}" presName="bgRect" presStyleLbl="bgShp" presStyleIdx="1" presStyleCnt="2"/>
      <dgm:spPr/>
    </dgm:pt>
    <dgm:pt modelId="{DF6D9F1E-0989-43D0-BB5B-8138B7E932B8}" type="pres">
      <dgm:prSet presAssocID="{54CD0C80-94F8-478B-83E7-8266AD5FD031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BDAD01E5-5EC5-454B-849B-CB0929D94272}" type="pres">
      <dgm:prSet presAssocID="{54CD0C80-94F8-478B-83E7-8266AD5FD031}" presName="spaceRect" presStyleCnt="0"/>
      <dgm:spPr/>
    </dgm:pt>
    <dgm:pt modelId="{827D432D-D2D1-4FF4-8832-1857F1860169}" type="pres">
      <dgm:prSet presAssocID="{54CD0C80-94F8-478B-83E7-8266AD5FD031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DD5C7143-1264-404B-BC2A-6CB18FFEC9C0}" type="presOf" srcId="{495616A9-5C07-4677-B94D-C448CB944172}" destId="{6B7C75B9-4E72-4B19-9F5D-DF2FAB28E4D4}" srcOrd="0" destOrd="0" presId="urn:microsoft.com/office/officeart/2018/2/layout/IconVerticalSolidList"/>
    <dgm:cxn modelId="{4BE09D6D-6681-423C-959A-61E399398E63}" type="presOf" srcId="{E25F549C-4F53-4917-9A2A-DDA4AFAE9F75}" destId="{C91A0A1C-AC5E-4DEE-AB0E-481C2F5B8EC8}" srcOrd="0" destOrd="0" presId="urn:microsoft.com/office/officeart/2018/2/layout/IconVerticalSolidList"/>
    <dgm:cxn modelId="{8E7C9157-5D67-4D44-9329-B5AB2CD668BD}" type="presOf" srcId="{54CD0C80-94F8-478B-83E7-8266AD5FD031}" destId="{827D432D-D2D1-4FF4-8832-1857F1860169}" srcOrd="0" destOrd="0" presId="urn:microsoft.com/office/officeart/2018/2/layout/IconVerticalSolidList"/>
    <dgm:cxn modelId="{30521F8A-B3D7-41B3-99FB-EE7721108256}" srcId="{E25F549C-4F53-4917-9A2A-DDA4AFAE9F75}" destId="{495616A9-5C07-4677-B94D-C448CB944172}" srcOrd="0" destOrd="0" parTransId="{971F0BB3-B2BB-4F56-93F8-2E83F526965D}" sibTransId="{6DAA1A26-D1B6-44EE-A087-A10AC55584AC}"/>
    <dgm:cxn modelId="{B4544CA8-3388-452E-AA69-96349805BE3B}" srcId="{E25F549C-4F53-4917-9A2A-DDA4AFAE9F75}" destId="{54CD0C80-94F8-478B-83E7-8266AD5FD031}" srcOrd="1" destOrd="0" parTransId="{9D1C2AC4-C544-4C3B-91A8-E6B95EF752C3}" sibTransId="{3C8B3C34-C6D9-4895-89DA-05E201F48ABD}"/>
    <dgm:cxn modelId="{304C4D25-8783-4100-841E-AE1C1BAE7FCC}" type="presParOf" srcId="{C91A0A1C-AC5E-4DEE-AB0E-481C2F5B8EC8}" destId="{3B142ED8-7970-48CA-8DA8-6BA5F1079DF7}" srcOrd="0" destOrd="0" presId="urn:microsoft.com/office/officeart/2018/2/layout/IconVerticalSolidList"/>
    <dgm:cxn modelId="{ADB2CFAB-71B5-4C26-A6AD-6B90E19C08A2}" type="presParOf" srcId="{3B142ED8-7970-48CA-8DA8-6BA5F1079DF7}" destId="{A0D36488-0EC2-4B29-9B57-3F57CE232C93}" srcOrd="0" destOrd="0" presId="urn:microsoft.com/office/officeart/2018/2/layout/IconVerticalSolidList"/>
    <dgm:cxn modelId="{73476CB3-3933-4145-9A80-B9633E70B102}" type="presParOf" srcId="{3B142ED8-7970-48CA-8DA8-6BA5F1079DF7}" destId="{D01A3B8D-17F0-4F14-8E40-D12B71367C13}" srcOrd="1" destOrd="0" presId="urn:microsoft.com/office/officeart/2018/2/layout/IconVerticalSolidList"/>
    <dgm:cxn modelId="{E482DE43-D55D-4DFD-BF4A-71163E707741}" type="presParOf" srcId="{3B142ED8-7970-48CA-8DA8-6BA5F1079DF7}" destId="{38A5F4AF-1052-441F-B660-0F79031AE9A5}" srcOrd="2" destOrd="0" presId="urn:microsoft.com/office/officeart/2018/2/layout/IconVerticalSolidList"/>
    <dgm:cxn modelId="{91E2FF21-88BF-4882-9C08-856678A6852D}" type="presParOf" srcId="{3B142ED8-7970-48CA-8DA8-6BA5F1079DF7}" destId="{6B7C75B9-4E72-4B19-9F5D-DF2FAB28E4D4}" srcOrd="3" destOrd="0" presId="urn:microsoft.com/office/officeart/2018/2/layout/IconVerticalSolidList"/>
    <dgm:cxn modelId="{569856E4-5501-4EF0-AC9A-5647E4871AFA}" type="presParOf" srcId="{C91A0A1C-AC5E-4DEE-AB0E-481C2F5B8EC8}" destId="{A2259812-255A-462C-BC22-BDAD7F92A1DC}" srcOrd="1" destOrd="0" presId="urn:microsoft.com/office/officeart/2018/2/layout/IconVerticalSolidList"/>
    <dgm:cxn modelId="{62DE354D-377F-41F9-90E8-561D32DB08C0}" type="presParOf" srcId="{C91A0A1C-AC5E-4DEE-AB0E-481C2F5B8EC8}" destId="{1708AF9D-A173-4AAE-BF0E-27D3FBD8F84A}" srcOrd="2" destOrd="0" presId="urn:microsoft.com/office/officeart/2018/2/layout/IconVerticalSolidList"/>
    <dgm:cxn modelId="{29D427CE-0F0D-47DA-8FF7-AEC41A4D76EF}" type="presParOf" srcId="{1708AF9D-A173-4AAE-BF0E-27D3FBD8F84A}" destId="{2C7E1AA4-D36E-427B-A0DD-7FE4F90F6393}" srcOrd="0" destOrd="0" presId="urn:microsoft.com/office/officeart/2018/2/layout/IconVerticalSolidList"/>
    <dgm:cxn modelId="{45573BE8-3DCB-480A-A29A-228525AADD06}" type="presParOf" srcId="{1708AF9D-A173-4AAE-BF0E-27D3FBD8F84A}" destId="{DF6D9F1E-0989-43D0-BB5B-8138B7E932B8}" srcOrd="1" destOrd="0" presId="urn:microsoft.com/office/officeart/2018/2/layout/IconVerticalSolidList"/>
    <dgm:cxn modelId="{98C913F6-EB6A-4B52-ABC4-4289DE45EC01}" type="presParOf" srcId="{1708AF9D-A173-4AAE-BF0E-27D3FBD8F84A}" destId="{BDAD01E5-5EC5-454B-849B-CB0929D94272}" srcOrd="2" destOrd="0" presId="urn:microsoft.com/office/officeart/2018/2/layout/IconVerticalSolidList"/>
    <dgm:cxn modelId="{38821131-FF4D-4655-9333-690A40C1911E}" type="presParOf" srcId="{1708AF9D-A173-4AAE-BF0E-27D3FBD8F84A}" destId="{827D432D-D2D1-4FF4-8832-1857F186016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D36488-0EC2-4B29-9B57-3F57CE232C93}">
      <dsp:nvSpPr>
        <dsp:cNvPr id="0" name=""/>
        <dsp:cNvSpPr/>
      </dsp:nvSpPr>
      <dsp:spPr>
        <a:xfrm>
          <a:off x="0" y="665190"/>
          <a:ext cx="9618133" cy="122804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1A3B8D-17F0-4F14-8E40-D12B71367C13}">
      <dsp:nvSpPr>
        <dsp:cNvPr id="0" name=""/>
        <dsp:cNvSpPr/>
      </dsp:nvSpPr>
      <dsp:spPr>
        <a:xfrm>
          <a:off x="371483" y="941500"/>
          <a:ext cx="675424" cy="67542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7C75B9-4E72-4B19-9F5D-DF2FAB28E4D4}">
      <dsp:nvSpPr>
        <dsp:cNvPr id="0" name=""/>
        <dsp:cNvSpPr/>
      </dsp:nvSpPr>
      <dsp:spPr>
        <a:xfrm>
          <a:off x="1418391" y="665190"/>
          <a:ext cx="8199741" cy="1228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968" tIns="129968" rIns="129968" bIns="12996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W</a:t>
          </a:r>
          <a:r>
            <a:rPr lang="en-US" sz="1900" b="0" i="0" kern="1200" baseline="0"/>
            <a:t>hy </a:t>
          </a:r>
          <a:r>
            <a:rPr lang="en-US" sz="1900" b="0" i="1" kern="1200" baseline="0"/>
            <a:t>Agricultural Science</a:t>
          </a:r>
          <a:r>
            <a:rPr lang="en-US" sz="1900" b="0" i="0" kern="1200" baseline="0"/>
            <a:t> is an excellent subject choice for your Leaving Certificate — whether you’re from a farming background or not.</a:t>
          </a:r>
          <a:br>
            <a:rPr lang="en-US" sz="1900" b="0" i="0" kern="1200" baseline="0"/>
          </a:br>
          <a:endParaRPr lang="en-US" sz="1900" kern="1200"/>
        </a:p>
      </dsp:txBody>
      <dsp:txXfrm>
        <a:off x="1418391" y="665190"/>
        <a:ext cx="8199741" cy="1228044"/>
      </dsp:txXfrm>
    </dsp:sp>
    <dsp:sp modelId="{2C7E1AA4-D36E-427B-A0DD-7FE4F90F6393}">
      <dsp:nvSpPr>
        <dsp:cNvPr id="0" name=""/>
        <dsp:cNvSpPr/>
      </dsp:nvSpPr>
      <dsp:spPr>
        <a:xfrm>
          <a:off x="0" y="2200246"/>
          <a:ext cx="9618133" cy="122804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6D9F1E-0989-43D0-BB5B-8138B7E932B8}">
      <dsp:nvSpPr>
        <dsp:cNvPr id="0" name=""/>
        <dsp:cNvSpPr/>
      </dsp:nvSpPr>
      <dsp:spPr>
        <a:xfrm>
          <a:off x="371483" y="2476556"/>
          <a:ext cx="675424" cy="67542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7D432D-D2D1-4FF4-8832-1857F1860169}">
      <dsp:nvSpPr>
        <dsp:cNvPr id="0" name=""/>
        <dsp:cNvSpPr/>
      </dsp:nvSpPr>
      <dsp:spPr>
        <a:xfrm>
          <a:off x="1418391" y="2200246"/>
          <a:ext cx="8199741" cy="1228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968" tIns="129968" rIns="129968" bIns="12996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I</a:t>
          </a:r>
          <a:r>
            <a:rPr lang="en-US" sz="1900" b="0" i="0" kern="1200" baseline="0"/>
            <a:t>t’s a subject that combines </a:t>
          </a:r>
          <a:r>
            <a:rPr lang="en-US" sz="1900" b="0" i="1" kern="1200" baseline="0"/>
            <a:t>science, environment, food production, animals, business, and sustainability</a:t>
          </a:r>
          <a:r>
            <a:rPr lang="en-US" sz="1900" b="0" i="0" kern="1200" baseline="0"/>
            <a:t> — all topics that matter now more than ever</a:t>
          </a:r>
          <a:endParaRPr lang="en-US" sz="1900" kern="1200"/>
        </a:p>
      </dsp:txBody>
      <dsp:txXfrm>
        <a:off x="1418391" y="2200246"/>
        <a:ext cx="8199741" cy="12280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D376-C0A7-476A-9E3B-5B379261233D}" type="datetimeFigureOut">
              <a:rPr lang="en-GB" smtClean="0"/>
              <a:t>16/01/2026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11B09-04C8-44AB-A7C7-09C3CE226B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792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D376-C0A7-476A-9E3B-5B379261233D}" type="datetimeFigureOut">
              <a:rPr lang="en-GB" smtClean="0"/>
              <a:t>16/01/2026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11B09-04C8-44AB-A7C7-09C3CE226B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670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D376-C0A7-476A-9E3B-5B379261233D}" type="datetimeFigureOut">
              <a:rPr lang="en-GB" smtClean="0"/>
              <a:t>16/01/2026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11B09-04C8-44AB-A7C7-09C3CE226B16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20631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D376-C0A7-476A-9E3B-5B379261233D}" type="datetimeFigureOut">
              <a:rPr lang="en-GB" smtClean="0"/>
              <a:t>16/01/2026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11B09-04C8-44AB-A7C7-09C3CE226B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02638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D376-C0A7-476A-9E3B-5B379261233D}" type="datetimeFigureOut">
              <a:rPr lang="en-GB" smtClean="0"/>
              <a:t>16/01/2026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11B09-04C8-44AB-A7C7-09C3CE226B16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57763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D376-C0A7-476A-9E3B-5B379261233D}" type="datetimeFigureOut">
              <a:rPr lang="en-GB" smtClean="0"/>
              <a:t>16/01/2026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11B09-04C8-44AB-A7C7-09C3CE226B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5749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D376-C0A7-476A-9E3B-5B379261233D}" type="datetimeFigureOut">
              <a:rPr lang="en-GB" smtClean="0"/>
              <a:t>16/01/2026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11B09-04C8-44AB-A7C7-09C3CE226B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8830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D376-C0A7-476A-9E3B-5B379261233D}" type="datetimeFigureOut">
              <a:rPr lang="en-GB" smtClean="0"/>
              <a:t>16/01/2026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11B09-04C8-44AB-A7C7-09C3CE226B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7163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D376-C0A7-476A-9E3B-5B379261233D}" type="datetimeFigureOut">
              <a:rPr lang="en-GB" smtClean="0"/>
              <a:t>16/01/2026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11B09-04C8-44AB-A7C7-09C3CE226B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3888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D376-C0A7-476A-9E3B-5B379261233D}" type="datetimeFigureOut">
              <a:rPr lang="en-GB" smtClean="0"/>
              <a:t>16/01/2026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11B09-04C8-44AB-A7C7-09C3CE226B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8943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D376-C0A7-476A-9E3B-5B379261233D}" type="datetimeFigureOut">
              <a:rPr lang="en-GB" smtClean="0"/>
              <a:t>16/01/2026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11B09-04C8-44AB-A7C7-09C3CE226B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532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D376-C0A7-476A-9E3B-5B379261233D}" type="datetimeFigureOut">
              <a:rPr lang="en-GB" smtClean="0"/>
              <a:t>16/01/2026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11B09-04C8-44AB-A7C7-09C3CE226B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757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D376-C0A7-476A-9E3B-5B379261233D}" type="datetimeFigureOut">
              <a:rPr lang="en-GB" smtClean="0"/>
              <a:t>16/01/2026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11B09-04C8-44AB-A7C7-09C3CE226B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252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D376-C0A7-476A-9E3B-5B379261233D}" type="datetimeFigureOut">
              <a:rPr lang="en-GB" smtClean="0"/>
              <a:t>16/01/2026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11B09-04C8-44AB-A7C7-09C3CE226B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8680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D376-C0A7-476A-9E3B-5B379261233D}" type="datetimeFigureOut">
              <a:rPr lang="en-GB" smtClean="0"/>
              <a:t>16/01/2026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11B09-04C8-44AB-A7C7-09C3CE226B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8934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D376-C0A7-476A-9E3B-5B379261233D}" type="datetimeFigureOut">
              <a:rPr lang="en-GB" smtClean="0"/>
              <a:t>16/01/2026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11B09-04C8-44AB-A7C7-09C3CE226B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482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7D376-C0A7-476A-9E3B-5B379261233D}" type="datetimeFigureOut">
              <a:rPr lang="en-GB" smtClean="0"/>
              <a:t>16/01/2026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5411B09-04C8-44AB-A7C7-09C3CE226B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6284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lants in a field">
            <a:extLst>
              <a:ext uri="{FF2B5EF4-FFF2-40B4-BE49-F238E27FC236}">
                <a16:creationId xmlns:a16="http://schemas.microsoft.com/office/drawing/2014/main" id="{87A55BF1-A1F3-C509-1084-A10CBE5D23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161" r="25328" b="-2"/>
          <a:stretch>
            <a:fillRect/>
          </a:stretch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692208C8-A17B-9F60-A185-4F4A1395A6B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5380563" y="1678665"/>
            <a:ext cx="3887839" cy="237216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Why Choose Agricultural Science For Your Leaving Certificate?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341A63-25B9-7FD8-EE8E-85A0AF58F1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80563" y="4050833"/>
            <a:ext cx="3893440" cy="1096899"/>
          </a:xfrm>
        </p:spPr>
        <p:txBody>
          <a:bodyPr>
            <a:norm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386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380C4-B85C-324C-362E-EF729AB69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Individual Investigative Study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FBA0E-0250-9FB0-5E23-FC714638A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586429"/>
            <a:ext cx="10438685" cy="4454933"/>
          </a:xfrm>
        </p:spPr>
        <p:txBody>
          <a:bodyPr>
            <a:normAutofit lnSpcReduction="10000"/>
          </a:bodyPr>
          <a:lstStyle/>
          <a:p>
            <a:pPr marL="0" lvl="0" indent="0" defTabSz="914400" eaLnBrk="0" fontAlgn="base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Project covers farm visits, lab experiments, and reports</a:t>
            </a:r>
          </a:p>
          <a:p>
            <a:pPr marL="0" indent="0" fontAlgn="base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Theme changes each year –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fontAlgn="base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2023: Exploring nutrition and nutrients - the importance to Irish Agriculture of their effective use and management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fontAlgn="base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2024: The role of food production in maintaining natural resources in Irish Agriculture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fontAlgn="base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2025: investigate how change(s) in agricultural practice and/or advances in technology can contribute to a positive future for Irish agriculture </a:t>
            </a: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project gives you a great chance to secure marks before the final </a:t>
            </a:r>
          </a:p>
          <a:p>
            <a:pPr mar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exam and rewards consistent effort rather than rote memory.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b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You can earn a quarter of your marks before the exam — a great safety net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3304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B8826-3339-8C31-A6D2-B633D5DAC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Career Pathway- Where Agricultural Science can take you.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4798C-5A1A-5E2A-9BB0-DC07E11A65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/>
              <a:t>People often think Agricultural Science only leads to farming — but that’s not true at all! Here are some career areas this subject can open up:</a:t>
            </a:r>
          </a:p>
          <a:p>
            <a:pPr lvl="0"/>
            <a:r>
              <a:rPr lang="en-GB" b="1" dirty="0"/>
              <a:t>Food Science &amp; Nutrition</a:t>
            </a:r>
            <a:r>
              <a:rPr lang="en-GB" dirty="0"/>
              <a:t> (working with quality, innovation, and sustainability)</a:t>
            </a:r>
          </a:p>
          <a:p>
            <a:pPr lvl="0"/>
            <a:r>
              <a:rPr lang="en-GB" b="1" dirty="0"/>
              <a:t>Environmental Science &amp; Ecology</a:t>
            </a:r>
            <a:r>
              <a:rPr lang="en-GB" dirty="0"/>
              <a:t> (conserving biodiversity, tackling climate change)</a:t>
            </a:r>
          </a:p>
          <a:p>
            <a:pPr lvl="0"/>
            <a:r>
              <a:rPr lang="en-GB" b="1" dirty="0"/>
              <a:t>Animal Health &amp; Veterinary</a:t>
            </a:r>
            <a:r>
              <a:rPr lang="en-GB" dirty="0"/>
              <a:t> (study animal welfare, research, or veterinary medicine)</a:t>
            </a:r>
          </a:p>
          <a:p>
            <a:pPr lvl="0"/>
            <a:r>
              <a:rPr lang="en-GB" b="1" dirty="0"/>
              <a:t>Agribusiness &amp; Marketing</a:t>
            </a:r>
            <a:r>
              <a:rPr lang="en-GB" dirty="0"/>
              <a:t> (management, sales, or entrepreneurship in the food sector)</a:t>
            </a:r>
          </a:p>
          <a:p>
            <a:pPr lvl="0"/>
            <a:r>
              <a:rPr lang="en-GB" b="1" dirty="0"/>
              <a:t>Research, Teaching &amp; Government Services</a:t>
            </a:r>
            <a:r>
              <a:rPr lang="en-GB" dirty="0"/>
              <a:t> (policy, education, or advisory roles)</a:t>
            </a:r>
          </a:p>
          <a:p>
            <a:r>
              <a:rPr lang="en-GB" dirty="0"/>
              <a:t>Agriculture is Ireland’s </a:t>
            </a:r>
            <a:r>
              <a:rPr lang="en-GB" i="1" dirty="0"/>
              <a:t>largest indigenous industry</a:t>
            </a:r>
            <a:r>
              <a:rPr lang="en-GB" dirty="0"/>
              <a:t> — meaning there are tons of opportunities at home and abroad.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2070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03AE127-802C-459A-A612-DB85B67F0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13AB05-21A2-B62F-FE6C-D4C173332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950" y="1179151"/>
            <a:ext cx="3300646" cy="4463889"/>
          </a:xfrm>
        </p:spPr>
        <p:txBody>
          <a:bodyPr anchor="ctr">
            <a:normAutofit/>
          </a:bodyPr>
          <a:lstStyle/>
          <a:p>
            <a:pPr lvl="1"/>
            <a:r>
              <a:rPr lang="en-GB" i="1"/>
              <a:t>Agriculture Is the Future</a:t>
            </a:r>
            <a:br>
              <a:rPr lang="en-GB"/>
            </a:br>
            <a:br>
              <a:rPr lang="en-GB"/>
            </a:br>
            <a:endParaRPr lang="en-GB" dirty="0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9323D83D-50D6-4040-A58B-FCEA340F88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A1FE6BB-DFB2-4080-9B5E-076EF5DDE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6670" y="1442595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7EE78-9C6B-ED94-175E-DD3277E67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918" y="1109145"/>
            <a:ext cx="6341016" cy="4603900"/>
          </a:xfrm>
        </p:spPr>
        <p:txBody>
          <a:bodyPr anchor="ctr">
            <a:normAutofit lnSpcReduction="10000"/>
          </a:bodyPr>
          <a:lstStyle/>
          <a:p>
            <a:r>
              <a:rPr lang="en-GB" dirty="0"/>
              <a:t>Did you know Ireland exports enough food to feed over 40 million people?</a:t>
            </a:r>
          </a:p>
          <a:p>
            <a:r>
              <a:rPr lang="en-IE" dirty="0"/>
              <a:t>The agri-food sector supports around 165,000 jobs across farms, processing, and distribution.</a:t>
            </a:r>
          </a:p>
          <a:p>
            <a:r>
              <a:rPr lang="en-IE" dirty="0"/>
              <a:t>It contributes roughly €14 billion to Ireland’s exports every year.</a:t>
            </a:r>
          </a:p>
          <a:p>
            <a:r>
              <a:rPr lang="en-IE" dirty="0"/>
              <a:t>One in eight jobs in rural Ireland is connected to the agri-food industry.</a:t>
            </a:r>
          </a:p>
          <a:p>
            <a:pPr marL="0" indent="0">
              <a:buNone/>
            </a:pPr>
            <a:br>
              <a:rPr lang="en-GB" dirty="0"/>
            </a:br>
            <a:r>
              <a:rPr lang="en-GB" dirty="0"/>
              <a:t>The agricultural sector is embracing high-tech innovations — drones, AI, sensors, and genetics — meaning Agricultural Science connects directly to </a:t>
            </a:r>
            <a:r>
              <a:rPr lang="en-GB" i="1" dirty="0"/>
              <a:t>science, technology, engineering, and sustainability</a:t>
            </a:r>
            <a:r>
              <a:rPr lang="en-GB" dirty="0"/>
              <a:t>.</a:t>
            </a:r>
          </a:p>
          <a:p>
            <a:pPr marL="0" indent="0">
              <a:buNone/>
            </a:pPr>
            <a:br>
              <a:rPr lang="en-GB" dirty="0"/>
            </a:br>
            <a:r>
              <a:rPr lang="en-GB" dirty="0"/>
              <a:t>It’s a subject that truly prepares you for the future.</a:t>
            </a: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F10FD715-4DCE-4779-B634-EC78315EA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1364139" y="0"/>
            <a:ext cx="842596" cy="4616289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8072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6BDC4-313C-C798-98F5-8AC811AD6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Subject With Real World Impact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3C6B20FD-66B7-8038-48B0-A29149BE598F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2985632"/>
            <a:ext cx="10641376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Agricultural Science is perfect if you enjoy science, nature, or hands-on learning.</a:t>
            </a:r>
            <a:br>
              <a:rPr lang="en-GB" dirty="0"/>
            </a:br>
            <a:r>
              <a:rPr lang="en-GB" dirty="0"/>
              <a:t>It offers great career options, builds real-life skills, and helps you understand one of the most important industries in the world — food and sustainability.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878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6163F-3215-3560-5DF9-FB0E0EE4E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en-GB" dirty="0"/>
              <a:t>Larry O’Dwyer Tillage Farmer Dundrum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B2D22A-1A2F-68C5-B709-5CA5FB3DC9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675" r="15589" b="1"/>
          <a:stretch>
            <a:fillRect/>
          </a:stretch>
        </p:blipFill>
        <p:spPr>
          <a:xfrm>
            <a:off x="1558682" y="1270000"/>
            <a:ext cx="9491235" cy="562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91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EBE86EA4-C4F1-4465-B306-7A2BC2285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8279268-DB29-43BE-B57C-14977EACFD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8FA53C0-C1EF-4611-BAB3-65EEB16AA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23">
              <a:extLst>
                <a:ext uri="{FF2B5EF4-FFF2-40B4-BE49-F238E27FC236}">
                  <a16:creationId xmlns:a16="http://schemas.microsoft.com/office/drawing/2014/main" id="{81CDACFC-DD8A-4CC0-B7FC-6030FC3536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" name="Rectangle 25">
              <a:extLst>
                <a:ext uri="{FF2B5EF4-FFF2-40B4-BE49-F238E27FC236}">
                  <a16:creationId xmlns:a16="http://schemas.microsoft.com/office/drawing/2014/main" id="{0269F267-73D4-4CC3-BEC7-73335654D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id="{DC48F13D-B2D7-4EB8-9CA7-59243637C8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0" name="Rectangle 27">
              <a:extLst>
                <a:ext uri="{FF2B5EF4-FFF2-40B4-BE49-F238E27FC236}">
                  <a16:creationId xmlns:a16="http://schemas.microsoft.com/office/drawing/2014/main" id="{A82405B3-5A67-4DA2-8EDA-7AB65A8B4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" name="Rectangle 28">
              <a:extLst>
                <a:ext uri="{FF2B5EF4-FFF2-40B4-BE49-F238E27FC236}">
                  <a16:creationId xmlns:a16="http://schemas.microsoft.com/office/drawing/2014/main" id="{7508BC7B-3BD2-4D96-A46E-82988222A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2" name="Rectangle 29">
              <a:extLst>
                <a:ext uri="{FF2B5EF4-FFF2-40B4-BE49-F238E27FC236}">
                  <a16:creationId xmlns:a16="http://schemas.microsoft.com/office/drawing/2014/main" id="{4298D07C-2287-4B93-9041-935144DE1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0F6BC886-C125-4903-8C2A-6FB687400D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C9D0B38F-2E02-4E85-99EE-73595E7C8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BD11ECC6-8551-4768-8DFD-CD41AF420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1"/>
            <a:ext cx="12192000" cy="228599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3657592-CA60-4F45-B1A0-88AA77242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F47E2B4-7DA9-4312-A1F0-C48388B23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96547" y="4572001"/>
              <a:ext cx="393665" cy="2285999"/>
            </a:xfrm>
            <a:prstGeom prst="line">
              <a:avLst/>
            </a:prstGeom>
            <a:ln w="9525">
              <a:solidFill>
                <a:srgbClr val="BFBFB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5B274F7-039F-4BFC-AA98-B51B1D6CB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4572001"/>
              <a:ext cx="3383073" cy="2285999"/>
            </a:xfrm>
            <a:prstGeom prst="line">
              <a:avLst/>
            </a:prstGeom>
            <a:ln w="9525">
              <a:solidFill>
                <a:srgbClr val="BFBFBF">
                  <a:alpha val="69804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23">
              <a:extLst>
                <a:ext uri="{FF2B5EF4-FFF2-40B4-BE49-F238E27FC236}">
                  <a16:creationId xmlns:a16="http://schemas.microsoft.com/office/drawing/2014/main" id="{11A31103-C703-46C9-9D26-497A1ACD5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2" name="Rectangle 25">
              <a:extLst>
                <a:ext uri="{FF2B5EF4-FFF2-40B4-BE49-F238E27FC236}">
                  <a16:creationId xmlns:a16="http://schemas.microsoft.com/office/drawing/2014/main" id="{382F955F-FC22-44B8-BDCF-B7758032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3" name="Isosceles Triangle 62">
              <a:extLst>
                <a:ext uri="{FF2B5EF4-FFF2-40B4-BE49-F238E27FC236}">
                  <a16:creationId xmlns:a16="http://schemas.microsoft.com/office/drawing/2014/main" id="{1F567692-F087-479A-8931-BD2869C3E4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4" name="Rectangle 27">
              <a:extLst>
                <a:ext uri="{FF2B5EF4-FFF2-40B4-BE49-F238E27FC236}">
                  <a16:creationId xmlns:a16="http://schemas.microsoft.com/office/drawing/2014/main" id="{49B3E4CD-0738-4B9D-A14F-1E8694DDF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5" name="Rectangle 28">
              <a:extLst>
                <a:ext uri="{FF2B5EF4-FFF2-40B4-BE49-F238E27FC236}">
                  <a16:creationId xmlns:a16="http://schemas.microsoft.com/office/drawing/2014/main" id="{4753B851-AD90-4CCD-85D0-65AA6567D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6" name="Rectangle 29">
              <a:extLst>
                <a:ext uri="{FF2B5EF4-FFF2-40B4-BE49-F238E27FC236}">
                  <a16:creationId xmlns:a16="http://schemas.microsoft.com/office/drawing/2014/main" id="{EBF14868-A190-4E21-9522-8977C474C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7" name="Isosceles Triangle 66">
              <a:extLst>
                <a:ext uri="{FF2B5EF4-FFF2-40B4-BE49-F238E27FC236}">
                  <a16:creationId xmlns:a16="http://schemas.microsoft.com/office/drawing/2014/main" id="{BCBB4922-76EE-442B-A649-09873DCE7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92274D4-7850-1EDF-AEC1-3E437BD4D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110" y="4758611"/>
            <a:ext cx="8508893" cy="1024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br>
              <a:rPr lang="en-US" sz="2600" dirty="0"/>
            </a:br>
            <a:r>
              <a:rPr lang="en-US" sz="2600" dirty="0"/>
              <a:t>John, Carmel, TJ &amp; Rebecca </a:t>
            </a:r>
            <a:r>
              <a:rPr lang="en-US" sz="2600" dirty="0" err="1"/>
              <a:t>Moloneys</a:t>
            </a:r>
            <a:r>
              <a:rPr lang="en-US" sz="2600" dirty="0"/>
              <a:t> Farm </a:t>
            </a:r>
            <a:r>
              <a:rPr lang="en-US" sz="2600" dirty="0" err="1"/>
              <a:t>Shronell</a:t>
            </a:r>
            <a:r>
              <a:rPr lang="en-US" sz="2600" dirty="0"/>
              <a:t> 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E2EB503-A017-4457-A105-53638C97D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45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5F934B-F006-C528-3F6E-B305C86473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4448" y="761905"/>
            <a:ext cx="2364739" cy="32173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435DE4-7416-F2D4-B4DC-1D63F47E7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964" y="761905"/>
            <a:ext cx="2549735" cy="32173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7AC3A1-2E5A-A245-A226-991650519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7073" y="1136958"/>
            <a:ext cx="3426704" cy="246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48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31920-9B25-C706-6925-FF63BEC1A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Dairy Women Ireland Event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044426-1370-62AC-BA54-06488868D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539" y="1203180"/>
            <a:ext cx="8596668" cy="5480265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BF4335A-8B7A-9D93-ADD4-A4A9FD03B0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8906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04D68F31-B717-405E-8FDA-18AB5EF2D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880E025-48FA-41BF-B643-0F8A44B90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B9DE0C2-FDAC-4F0A-87F8-E88ECD0E2B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23">
              <a:extLst>
                <a:ext uri="{FF2B5EF4-FFF2-40B4-BE49-F238E27FC236}">
                  <a16:creationId xmlns:a16="http://schemas.microsoft.com/office/drawing/2014/main" id="{511C30BC-C353-4E3B-B27A-79E55CA451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" name="Rectangle 25">
              <a:extLst>
                <a:ext uri="{FF2B5EF4-FFF2-40B4-BE49-F238E27FC236}">
                  <a16:creationId xmlns:a16="http://schemas.microsoft.com/office/drawing/2014/main" id="{476261E9-EE37-4446-8A99-BF1624CA46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ED67AA56-9A94-4774-8196-23D0C538D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" name="Rectangle 27">
              <a:extLst>
                <a:ext uri="{FF2B5EF4-FFF2-40B4-BE49-F238E27FC236}">
                  <a16:creationId xmlns:a16="http://schemas.microsoft.com/office/drawing/2014/main" id="{51ABDD58-0B98-40D3-8540-6BD3C22D2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" name="Rectangle 28">
              <a:extLst>
                <a:ext uri="{FF2B5EF4-FFF2-40B4-BE49-F238E27FC236}">
                  <a16:creationId xmlns:a16="http://schemas.microsoft.com/office/drawing/2014/main" id="{C1221CB9-937E-4D51-A315-FCDE0A7712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" name="Rectangle 29">
              <a:extLst>
                <a:ext uri="{FF2B5EF4-FFF2-40B4-BE49-F238E27FC236}">
                  <a16:creationId xmlns:a16="http://schemas.microsoft.com/office/drawing/2014/main" id="{84AE7C0B-B7D8-4F7A-A31B-6704BC4A49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16AF0C9F-08B9-458B-B540-A8E3913DF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id="{6FD06311-3180-43A6-86B8-4D1F153FE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BD11ECC6-8551-4768-8DFD-CD41AF420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1"/>
            <a:ext cx="12192000" cy="228599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3657592-CA60-4F45-B1A0-88AA77242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F47E2B4-7DA9-4312-A1F0-C48388B23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96547" y="4572001"/>
              <a:ext cx="393665" cy="2285999"/>
            </a:xfrm>
            <a:prstGeom prst="line">
              <a:avLst/>
            </a:prstGeom>
            <a:ln w="9525">
              <a:solidFill>
                <a:srgbClr val="BFBFB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5B274F7-039F-4BFC-AA98-B51B1D6CB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4572001"/>
              <a:ext cx="3383073" cy="2285999"/>
            </a:xfrm>
            <a:prstGeom prst="line">
              <a:avLst/>
            </a:prstGeom>
            <a:ln w="9525">
              <a:solidFill>
                <a:srgbClr val="BFBFBF">
                  <a:alpha val="69804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11A31103-C703-46C9-9D26-497A1ACD5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" name="Rectangle 25">
              <a:extLst>
                <a:ext uri="{FF2B5EF4-FFF2-40B4-BE49-F238E27FC236}">
                  <a16:creationId xmlns:a16="http://schemas.microsoft.com/office/drawing/2014/main" id="{382F955F-FC22-44B8-BDCF-B7758032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1F567692-F087-479A-8931-BD2869C3E4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" name="Rectangle 27">
              <a:extLst>
                <a:ext uri="{FF2B5EF4-FFF2-40B4-BE49-F238E27FC236}">
                  <a16:creationId xmlns:a16="http://schemas.microsoft.com/office/drawing/2014/main" id="{49B3E4CD-0738-4B9D-A14F-1E8694DDF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" name="Rectangle 28">
              <a:extLst>
                <a:ext uri="{FF2B5EF4-FFF2-40B4-BE49-F238E27FC236}">
                  <a16:creationId xmlns:a16="http://schemas.microsoft.com/office/drawing/2014/main" id="{4753B851-AD90-4CCD-85D0-65AA6567D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" name="Rectangle 29">
              <a:extLst>
                <a:ext uri="{FF2B5EF4-FFF2-40B4-BE49-F238E27FC236}">
                  <a16:creationId xmlns:a16="http://schemas.microsoft.com/office/drawing/2014/main" id="{EBF14868-A190-4E21-9522-8977C474C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BCBB4922-76EE-442B-A649-09873DCE7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D9A5869-8087-0D70-1BDF-6C8B54B7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110" y="4758611"/>
            <a:ext cx="8508893" cy="1024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/>
              <a:t>Dovea Genetics Thurles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E2EB503-A017-4457-A105-53638C97D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45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076082-B12B-6901-29E6-C5F952888F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6" y="1463992"/>
            <a:ext cx="2483779" cy="18131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7E2A54-52A7-6333-A881-3FA411B56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978" y="827852"/>
            <a:ext cx="2483778" cy="30854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ED356D-B01E-F6E1-6D7F-ABDCBFA42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489" y="1451574"/>
            <a:ext cx="2483778" cy="18379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2CE8F6-8AF0-6443-85FE-283A8F7F1F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9999" y="793570"/>
            <a:ext cx="2483777" cy="315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45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63A38195-725E-86A9-26D5-23BC6F3840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86933" y="609600"/>
            <a:ext cx="10197494" cy="109945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rPr>
              <a:t>Exploring Agricultural Science – More Than Just Farming</a:t>
            </a: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FF95DB2-0FD4-7318-662B-1FF3B3E05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705" y="2252946"/>
            <a:ext cx="113051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br>
              <a:rPr kumimoji="0" lang="en-US" altLang="en-U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9" name="Rectangle 2">
            <a:extLst>
              <a:ext uri="{FF2B5EF4-FFF2-40B4-BE49-F238E27FC236}">
                <a16:creationId xmlns:a16="http://schemas.microsoft.com/office/drawing/2014/main" id="{5B519A00-A3F0-70B2-5A90-005E560D80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3133766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08368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2">
            <a:extLst>
              <a:ext uri="{FF2B5EF4-FFF2-40B4-BE49-F238E27FC236}">
                <a16:creationId xmlns:a16="http://schemas.microsoft.com/office/drawing/2014/main" id="{A16E8193-225F-61E0-5E7B-F348050434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43467" y="816638"/>
            <a:ext cx="3367359" cy="522472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rPr>
              <a:t>A Practical Science for Real Life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B30A800-4A7C-AADB-D6B8-4701E4F372C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654295" y="816638"/>
            <a:ext cx="4619706" cy="522472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Agricultural Science is the study of the science and technology behind food production and the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environment.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b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</a:b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You’ll explore topics like: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Animal and crop production 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Soil science and plant growth 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Climate and sustainability 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Food and nutrition 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Genetics and biodiversity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endParaRPr lang="en-US" altLang="en-US" dirty="0"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b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</a:b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It’s a hands-on subject that connects what you learn in biology, geography, technology and engineering with real-world applications.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330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48F08FA-E172-6464-9732-FD3A4EC9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816638"/>
            <a:ext cx="3367359" cy="5224724"/>
          </a:xfrm>
        </p:spPr>
        <p:txBody>
          <a:bodyPr anchor="ctr">
            <a:normAutofit/>
          </a:bodyPr>
          <a:lstStyle/>
          <a:p>
            <a:r>
              <a:rPr lang="en-GB" i="1"/>
              <a:t>Fascinating Areas You’ll Explore</a:t>
            </a:r>
            <a:br>
              <a:rPr lang="en-GB"/>
            </a:br>
            <a:endParaRPr lang="en-GB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AE8914C-838A-4D46-C15B-D81CB744C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816638"/>
            <a:ext cx="4619706" cy="522472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dirty="0"/>
              <a:t>Here are some topics students always find interesting:</a:t>
            </a:r>
          </a:p>
          <a:p>
            <a:pPr lvl="0"/>
            <a:r>
              <a:rPr lang="en-GB" dirty="0"/>
              <a:t>How genetics and breeding improve animal performance</a:t>
            </a:r>
          </a:p>
          <a:p>
            <a:pPr lvl="0"/>
            <a:r>
              <a:rPr lang="en-GB" dirty="0"/>
              <a:t>How to protect the environment while producing food</a:t>
            </a:r>
          </a:p>
          <a:p>
            <a:pPr lvl="0"/>
            <a:r>
              <a:rPr lang="en-GB" dirty="0"/>
              <a:t>The role of technology in agriculture (automatic drafting systems and robotic milking machines)</a:t>
            </a:r>
          </a:p>
          <a:p>
            <a:pPr lvl="0"/>
            <a:r>
              <a:rPr lang="en-GB" dirty="0"/>
              <a:t>How climate change impacts what we grow and eat.</a:t>
            </a:r>
          </a:p>
          <a:p>
            <a:pPr marL="0" lvl="0" indent="0">
              <a:buNone/>
            </a:pPr>
            <a:br>
              <a:rPr lang="en-GB" dirty="0"/>
            </a:br>
            <a:r>
              <a:rPr lang="en-GB" dirty="0"/>
              <a:t>Agricultural Science helps you understand how science supports everyday life — from the food on your plate to the air we breathe.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4562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CD5CAD06-61D7-EE0F-343F-8314FBE759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Learning Beyond the Classroom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CDF2CCE3-1CD3-7C70-C004-CA6D826CF56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2570135"/>
            <a:ext cx="9451554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One thing that makes Agricultural Science stand out is how 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interactive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practical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it is.</a:t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You don’t just read about agriculture — you visit farms, carry out experiments, and learn through investigation.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You’ll complete a practical project worth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25% of your final mark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which includes fieldwork, lab research, and data collection.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It’s ideal for students who enjoy learning by 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doing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not just studying from books.</a:t>
            </a:r>
          </a:p>
        </p:txBody>
      </p:sp>
    </p:spTree>
    <p:extLst>
      <p:ext uri="{BB962C8B-B14F-4D97-AF65-F5344CB8AC3E}">
        <p14:creationId xmlns:p14="http://schemas.microsoft.com/office/powerpoint/2010/main" val="3920195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2">
            <a:extLst>
              <a:ext uri="{FF2B5EF4-FFF2-40B4-BE49-F238E27FC236}">
                <a16:creationId xmlns:a16="http://schemas.microsoft.com/office/drawing/2014/main" id="{A9DE3E9B-44FF-9C93-8443-0217AC16C1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43467" y="816638"/>
            <a:ext cx="3367359" cy="522472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rPr>
              <a:t>Practical Skills for Any Career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2DA01D9-82E7-76FA-0DB7-92C51C03720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654295" y="816638"/>
            <a:ext cx="4619706" cy="522472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Studying Agricultural Science helps you build skills that are useful in 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any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field: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Problem-solving and analysis 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Research and data interpretation 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Report writing and project management 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Independent learning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b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</a:b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It also helps you develop environmental awareness and scientific thinking — skills that employers really value.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92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1">
            <a:extLst>
              <a:ext uri="{FF2B5EF4-FFF2-40B4-BE49-F238E27FC236}">
                <a16:creationId xmlns:a16="http://schemas.microsoft.com/office/drawing/2014/main" id="{1C275147-9019-3444-F921-B9FF8B1F0F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43467" y="816638"/>
            <a:ext cx="3367359" cy="522472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How You’re Assessed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6470E65-9ED4-5DC8-6BD9-C60554E4ED2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654295" y="816638"/>
            <a:ext cx="4619706" cy="522472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LC course is split into two main parts: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Written exam = 75% 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Individual Investigate Study (IIS) = 25% 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22 experiments (20 OL 22 HL) 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     Specific Practical Activities. </a:t>
            </a:r>
            <a:endParaRPr kumimoji="0" lang="en-US" altLang="en-US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28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793DF-DFBB-9B75-0158-72F7718DA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en-GB"/>
              <a:t>Written exam  </a:t>
            </a:r>
            <a:endParaRPr lang="en-GB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22BEE68E-43F4-2E6A-9DBE-98BA9458F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3" r="10492" b="2"/>
          <a:stretch>
            <a:fillRect/>
          </a:stretch>
        </p:blipFill>
        <p:spPr bwMode="auto">
          <a:xfrm>
            <a:off x="677334" y="2159331"/>
            <a:ext cx="5423429" cy="388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5F6EA005-C185-5F5A-61C2-0CC9823314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757" y="-50872"/>
            <a:ext cx="4985650" cy="681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176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15B1250-4CA9-32B0-E36D-875F6FE1B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287179" y="431047"/>
            <a:ext cx="3367359" cy="5224724"/>
          </a:xfrm>
        </p:spPr>
        <p:txBody>
          <a:bodyPr anchor="ctr">
            <a:normAutofit/>
          </a:bodyPr>
          <a:lstStyle/>
          <a:p>
            <a:endParaRPr lang="en-GB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7FB0F442-8E55-272A-9227-E1C9C6762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1611"/>
            <a:ext cx="5100041" cy="631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9747325E-14D8-AE0C-2CFC-FBD39BD146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373" y="683046"/>
            <a:ext cx="6942662" cy="413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42784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146</TotalTime>
  <Words>816</Words>
  <Application>Microsoft Office PowerPoint</Application>
  <PresentationFormat>Widescreen</PresentationFormat>
  <Paragraphs>79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Trebuchet MS</vt:lpstr>
      <vt:lpstr>Wingdings 3</vt:lpstr>
      <vt:lpstr>Facet</vt:lpstr>
      <vt:lpstr>Why Choose Agricultural Science For Your Leaving Certificate?</vt:lpstr>
      <vt:lpstr>Exploring Agricultural Science – More Than Just Farming</vt:lpstr>
      <vt:lpstr>A Practical Science for Real Life</vt:lpstr>
      <vt:lpstr>Fascinating Areas You’ll Explore </vt:lpstr>
      <vt:lpstr>Learning Beyond the Classroom</vt:lpstr>
      <vt:lpstr>Practical Skills for Any Career</vt:lpstr>
      <vt:lpstr>How You’re Assessed</vt:lpstr>
      <vt:lpstr>Written exam  </vt:lpstr>
      <vt:lpstr>PowerPoint Presentation</vt:lpstr>
      <vt:lpstr>Individual Investigative Study </vt:lpstr>
      <vt:lpstr>Career Pathway- Where Agricultural Science can take you.</vt:lpstr>
      <vt:lpstr>Agriculture Is the Future  </vt:lpstr>
      <vt:lpstr>A Subject With Real World Impact</vt:lpstr>
      <vt:lpstr>Larry O’Dwyer Tillage Farmer Dundrum</vt:lpstr>
      <vt:lpstr> John, Carmel, TJ &amp; Rebecca Moloneys Farm Shronell </vt:lpstr>
      <vt:lpstr>Dairy Women Ireland Event</vt:lpstr>
      <vt:lpstr>Dovea Genetics Thurles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Leah O Neill</dc:creator>
  <cp:lastModifiedBy>Denis Keating</cp:lastModifiedBy>
  <cp:revision>1</cp:revision>
  <dcterms:created xsi:type="dcterms:W3CDTF">2026-01-14T22:01:29Z</dcterms:created>
  <dcterms:modified xsi:type="dcterms:W3CDTF">2026-01-16T10:10:55Z</dcterms:modified>
</cp:coreProperties>
</file>